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98"/>
  </p:notesMasterIdLst>
  <p:sldIdLst>
    <p:sldId id="256" r:id="rId6"/>
    <p:sldId id="257" r:id="rId7"/>
    <p:sldId id="258" r:id="rId8"/>
    <p:sldId id="340" r:id="rId9"/>
    <p:sldId id="343" r:id="rId10"/>
    <p:sldId id="342" r:id="rId11"/>
    <p:sldId id="260" r:id="rId12"/>
    <p:sldId id="261"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336" r:id="rId48"/>
    <p:sldId id="296" r:id="rId49"/>
    <p:sldId id="297" r:id="rId50"/>
    <p:sldId id="337" r:id="rId51"/>
    <p:sldId id="298" r:id="rId52"/>
    <p:sldId id="33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47" r:id="rId67"/>
    <p:sldId id="346" r:id="rId68"/>
    <p:sldId id="312" r:id="rId69"/>
    <p:sldId id="313" r:id="rId70"/>
    <p:sldId id="314" r:id="rId71"/>
    <p:sldId id="315" r:id="rId72"/>
    <p:sldId id="316" r:id="rId73"/>
    <p:sldId id="317" r:id="rId74"/>
    <p:sldId id="318" r:id="rId75"/>
    <p:sldId id="348" r:id="rId76"/>
    <p:sldId id="349" r:id="rId77"/>
    <p:sldId id="350" r:id="rId78"/>
    <p:sldId id="351" r:id="rId79"/>
    <p:sldId id="352"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53" r:id="rId9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iFKKy37NTPDY9JWfbClP4ocrDX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623"/>
    <a:srgbClr val="FFF2CC"/>
    <a:srgbClr val="FFFFFF"/>
    <a:srgbClr val="1F4E79"/>
    <a:srgbClr val="5B9BD5"/>
    <a:srgbClr val="FC3C28"/>
    <a:srgbClr val="FD796B"/>
    <a:srgbClr val="70AD47"/>
    <a:srgbClr val="CC00CC"/>
    <a:srgbClr val="FB3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9996F-4E89-4DF4-97CA-BD2B6FBD6F24}" v="1" dt="2021-12-24T13:50:44.804"/>
    <p1510:client id="{29F78D10-9887-4B0B-ACE8-04A9EC500A31}" v="6" dt="2021-12-24T13:47:39.824"/>
    <p1510:client id="{9C27DF3B-5AD9-4A3A-A036-DF0D88684F98}" v="1" dt="2021-12-24T14:35:48.704"/>
    <p1510:client id="{A4A61259-F55A-4210-82CB-6719D76B6F9C}" v="1" dt="2021-12-24T13:22:38.797"/>
  </p1510:revLst>
</p1510:revInfo>
</file>

<file path=ppt/tableStyles.xml><?xml version="1.0" encoding="utf-8"?>
<a:tblStyleLst xmlns:a="http://schemas.openxmlformats.org/drawingml/2006/main" def="{BFD3FD83-F6FE-4E39-8298-52E0144E391E}">
  <a:tblStyle styleId="{BFD3FD83-F6FE-4E39-8298-52E0144E391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5" Type="http://customschemas.google.com/relationships/presentationmetadata" Target="meta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ỗ Mai Minh Quân" userId="S::21522488@ms.uit.edu.vn::cd22ebae-c3da-48c2-aaa3-902b608ed43a" providerId="AD" clId="Web-{A4A61259-F55A-4210-82CB-6719D76B6F9C}"/>
    <pc:docChg chg="delSld">
      <pc:chgData name="Đỗ Mai Minh Quân" userId="S::21522488@ms.uit.edu.vn::cd22ebae-c3da-48c2-aaa3-902b608ed43a" providerId="AD" clId="Web-{A4A61259-F55A-4210-82CB-6719D76B6F9C}" dt="2021-12-24T13:22:38.797" v="0"/>
      <pc:docMkLst>
        <pc:docMk/>
      </pc:docMkLst>
      <pc:sldChg chg="del">
        <pc:chgData name="Đỗ Mai Minh Quân" userId="S::21522488@ms.uit.edu.vn::cd22ebae-c3da-48c2-aaa3-902b608ed43a" providerId="AD" clId="Web-{A4A61259-F55A-4210-82CB-6719D76B6F9C}" dt="2021-12-24T13:22:38.797" v="0"/>
        <pc:sldMkLst>
          <pc:docMk/>
          <pc:sldMk cId="0" sldId="259"/>
        </pc:sldMkLst>
      </pc:sldChg>
    </pc:docChg>
  </pc:docChgLst>
  <pc:docChgLst>
    <pc:chgData name="Trần Bảo Nhung" userId="S::20521727@ms.uit.edu.vn::0b9943a1-f833-445d-a58f-7edcfee0e130" providerId="AD" clId="Web-{9C27DF3B-5AD9-4A3A-A036-DF0D88684F98}"/>
    <pc:docChg chg="sldOrd">
      <pc:chgData name="Trần Bảo Nhung" userId="S::20521727@ms.uit.edu.vn::0b9943a1-f833-445d-a58f-7edcfee0e130" providerId="AD" clId="Web-{9C27DF3B-5AD9-4A3A-A036-DF0D88684F98}" dt="2021-12-24T14:35:48.704" v="0"/>
      <pc:docMkLst>
        <pc:docMk/>
      </pc:docMkLst>
      <pc:sldChg chg="ord">
        <pc:chgData name="Trần Bảo Nhung" userId="S::20521727@ms.uit.edu.vn::0b9943a1-f833-445d-a58f-7edcfee0e130" providerId="AD" clId="Web-{9C27DF3B-5AD9-4A3A-A036-DF0D88684F98}" dt="2021-12-24T14:35:48.704" v="0"/>
        <pc:sldMkLst>
          <pc:docMk/>
          <pc:sldMk cId="0" sldId="256"/>
        </pc:sldMkLst>
      </pc:sldChg>
    </pc:docChg>
  </pc:docChgLst>
  <pc:docChgLst>
    <pc:chgData name="Nguyễn Đàm Nhật Anh" userId="S::20520880@ms.uit.edu.vn::f7af5e61-2b26-436e-9760-f81c15838248" providerId="AD" clId="Web-{1F19996F-4E89-4DF4-97CA-BD2B6FBD6F24}"/>
    <pc:docChg chg="sldOrd">
      <pc:chgData name="Nguyễn Đàm Nhật Anh" userId="S::20520880@ms.uit.edu.vn::f7af5e61-2b26-436e-9760-f81c15838248" providerId="AD" clId="Web-{1F19996F-4E89-4DF4-97CA-BD2B6FBD6F24}" dt="2021-12-24T13:50:44.804" v="0"/>
      <pc:docMkLst>
        <pc:docMk/>
      </pc:docMkLst>
      <pc:sldChg chg="ord">
        <pc:chgData name="Nguyễn Đàm Nhật Anh" userId="S::20520880@ms.uit.edu.vn::f7af5e61-2b26-436e-9760-f81c15838248" providerId="AD" clId="Web-{1F19996F-4E89-4DF4-97CA-BD2B6FBD6F24}" dt="2021-12-24T13:50:44.804" v="0"/>
        <pc:sldMkLst>
          <pc:docMk/>
          <pc:sldMk cId="0" sldId="256"/>
        </pc:sldMkLst>
      </pc:sldChg>
    </pc:docChg>
  </pc:docChgLst>
  <pc:docChgLst>
    <pc:chgData name="Nguyễn Thiện Thuật" userId="485e59e0-d5b0-4011-bb9d-b096d78e9cb9" providerId="ADAL" clId="{29F78D10-9887-4B0B-ACE8-04A9EC500A31}"/>
    <pc:docChg chg="modSld sldOrd">
      <pc:chgData name="Nguyễn Thiện Thuật" userId="485e59e0-d5b0-4011-bb9d-b096d78e9cb9" providerId="ADAL" clId="{29F78D10-9887-4B0B-ACE8-04A9EC500A31}" dt="2021-12-24T13:47:39.825" v="3"/>
      <pc:docMkLst>
        <pc:docMk/>
      </pc:docMkLst>
      <pc:sldChg chg="ord">
        <pc:chgData name="Nguyễn Thiện Thuật" userId="485e59e0-d5b0-4011-bb9d-b096d78e9cb9" providerId="ADAL" clId="{29F78D10-9887-4B0B-ACE8-04A9EC500A31}" dt="2021-12-24T13:47:39.825" v="3"/>
        <pc:sldMkLst>
          <pc:docMk/>
          <pc:sldMk cId="0"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1" indent="0" algn="just" rtl="0">
              <a:lnSpc>
                <a:spcPct val="150000"/>
              </a:lnSpc>
              <a:spcBef>
                <a:spcPts val="0"/>
              </a:spcBef>
              <a:spcAft>
                <a:spcPts val="0"/>
              </a:spcAft>
              <a:buNone/>
            </a:pPr>
            <a:r>
              <a:rPr lang="en-US" spc="0"/>
              <a:t>Software: </a:t>
            </a:r>
            <a:r>
              <a:rPr lang="vi-VN" sz="1200" b="0" i="0" u="none" strike="noStrike" cap="none" spc="0">
                <a:solidFill>
                  <a:schemeClr val="dk1"/>
                </a:solidFill>
                <a:latin typeface="Calibri" panose="020F0502020204030204" pitchFamily="34" charset="0"/>
                <a:ea typeface="Calibri"/>
                <a:cs typeface="Calibri" panose="020F0502020204030204" pitchFamily="34" charset="0"/>
                <a:sym typeface="Calibri"/>
              </a:rPr>
              <a:t>Các process khi yêu cầu vào khi vùng CS đều phải</a:t>
            </a:r>
            <a:r>
              <a:rPr lang="vi-VN" sz="1200" spc="0">
                <a:solidFill>
                  <a:schemeClr val="dk1"/>
                </a:solidFill>
                <a:latin typeface="Calibri" panose="020F0502020204030204" pitchFamily="34" charset="0"/>
                <a:ea typeface="Calibri"/>
                <a:cs typeface="Calibri" panose="020F0502020204030204" pitchFamily="34" charset="0"/>
                <a:sym typeface="Calibri"/>
              </a:rPr>
              <a:t> liên tục kiểm tra điều kiện =&gt; </a:t>
            </a:r>
            <a:r>
              <a:rPr lang="vi-VN" sz="1200" b="0" i="0" u="none" strike="noStrike" cap="none" spc="0">
                <a:solidFill>
                  <a:srgbClr val="385623"/>
                </a:solidFill>
                <a:latin typeface="Calibri" panose="020F0502020204030204" pitchFamily="34" charset="0"/>
                <a:ea typeface="Calibri"/>
                <a:cs typeface="Calibri" panose="020F0502020204030204" pitchFamily="34" charset="0"/>
                <a:sym typeface="Calibri"/>
              </a:rPr>
              <a:t>tốn nhiều thời gian xử lý của CPU</a:t>
            </a:r>
          </a:p>
          <a:p>
            <a:pPr marL="457200" marR="0" lvl="1" indent="0" algn="just" rtl="0">
              <a:lnSpc>
                <a:spcPct val="150000"/>
              </a:lnSpc>
              <a:spcBef>
                <a:spcPts val="0"/>
              </a:spcBef>
              <a:spcAft>
                <a:spcPts val="0"/>
              </a:spcAft>
              <a:buNone/>
            </a:pPr>
            <a:r>
              <a:rPr lang="vi-VN" sz="1200" b="0" i="0" u="none" strike="noStrike" cap="none" spc="0">
                <a:solidFill>
                  <a:schemeClr val="dk1"/>
                </a:solidFill>
                <a:latin typeface="Calibri" panose="020F0502020204030204" pitchFamily="34" charset="0"/>
                <a:ea typeface="Calibri"/>
                <a:cs typeface="Calibri" panose="020F0502020204030204" pitchFamily="34" charset="0"/>
                <a:sym typeface="Calibri"/>
              </a:rPr>
              <a:t>Nếu thời gian</a:t>
            </a:r>
            <a:r>
              <a:rPr lang="vi-VN" sz="1200" spc="0">
                <a:solidFill>
                  <a:schemeClr val="dk1"/>
                </a:solidFill>
                <a:latin typeface="Calibri" panose="020F0502020204030204" pitchFamily="34" charset="0"/>
                <a:ea typeface="Calibri"/>
                <a:cs typeface="Calibri" panose="020F0502020204030204" pitchFamily="34" charset="0"/>
                <a:sym typeface="Calibri"/>
              </a:rPr>
              <a:t> xử</a:t>
            </a:r>
            <a:r>
              <a:rPr lang="vi-VN" sz="1200" b="0" i="0" u="none" strike="noStrike" cap="none" spc="0">
                <a:solidFill>
                  <a:schemeClr val="dk1"/>
                </a:solidFill>
                <a:latin typeface="Calibri" panose="020F0502020204030204" pitchFamily="34" charset="0"/>
                <a:ea typeface="Calibri"/>
                <a:cs typeface="Calibri" panose="020F0502020204030204" pitchFamily="34" charset="0"/>
                <a:sym typeface="Calibri"/>
              </a:rPr>
              <a:t> lý trong vùng CS lớn =&gt; cần có cơ chế block process.</a:t>
            </a:r>
          </a:p>
          <a:p>
            <a:pPr marL="0" lvl="0" indent="0" algn="l" rtl="0">
              <a:spcBef>
                <a:spcPts val="0"/>
              </a:spcBef>
              <a:spcAft>
                <a:spcPts val="0"/>
              </a:spcAft>
              <a:buNone/>
            </a:pPr>
            <a:endParaRPr/>
          </a:p>
        </p:txBody>
      </p:sp>
      <p:sp>
        <p:nvSpPr>
          <p:cNvPr id="350" name="Google Shape;3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Thêm sleep and wake -up</a:t>
            </a:r>
            <a:endParaRPr/>
          </a:p>
        </p:txBody>
      </p:sp>
      <p:sp>
        <p:nvSpPr>
          <p:cNvPr id="204" name="Google Shape;2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055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Vẽ lại bảng và cho chạy tuần tự kết quả</a:t>
            </a:r>
            <a:endParaRPr/>
          </a:p>
        </p:txBody>
      </p:sp>
      <p:sp>
        <p:nvSpPr>
          <p:cNvPr id="979" name="Google Shape;97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145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5" name="Google Shape;103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300">
                <a:solidFill>
                  <a:schemeClr val="accent6">
                    <a:lumMod val="75000"/>
                  </a:schemeClr>
                </a:solidFill>
                <a:latin typeface="+mn-lt"/>
              </a:rPr>
              <a:t>Sử dụng xong CS, wake-up để cho phép tiến trình khác đang sleep chạy</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208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5" name="Google Shape;115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1" name="Google Shape;124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9" name="Google Shape;130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0" name="Google Shape;132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f30d6b36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f30d6b36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Thêm sleep and wake -up</a:t>
            </a:r>
            <a:endParaRPr/>
          </a:p>
        </p:txBody>
      </p:sp>
      <p:sp>
        <p:nvSpPr>
          <p:cNvPr id="204" name="Google Shape;2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0" name="Google Shape;139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2" name="Google Shape;147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3" name="Google Shape;152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4" name="Google Shape;153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5" name="Google Shape;153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1" name="Google Shape;156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6" name="Google Shape;157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0" name="Google Shape;159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6" name="Google Shape;163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1" name="Google Shape;166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1" name="Google Shape;16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2" name="Google Shape;171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6" name="Google Shape;175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0" name="Google Shape;177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4" name="Google Shape;178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8" name="Google Shape;179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0" name="Google Shape;1840;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3" name="Google Shape;185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1" name="Google Shape;187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0" name="Google Shape;190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3B986A8-EE8C-45F1-8CBF-9FD8B9D69CE3}" type="datetime1">
              <a:rPr lang="en-US" smtClean="0"/>
              <a:t>12/24/2021</a:t>
            </a:fld>
            <a:endParaRPr/>
          </a:p>
        </p:txBody>
      </p:sp>
      <p:sp>
        <p:nvSpPr>
          <p:cNvPr id="19" name="Google Shape;19;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One Column 1">
  <p:cSld name="Title + One Column 1">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980767" y="2174017"/>
            <a:ext cx="3312400" cy="11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8" name="Google Shape;48;p13"/>
          <p:cNvSpPr txBox="1">
            <a:spLocks noGrp="1"/>
          </p:cNvSpPr>
          <p:nvPr>
            <p:ph type="subTitle" idx="1"/>
          </p:nvPr>
        </p:nvSpPr>
        <p:spPr>
          <a:xfrm>
            <a:off x="7961333" y="3450363"/>
            <a:ext cx="3351200" cy="12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1117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6EA254-77BE-408A-A762-653940E2A2F3}"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79D656-70B1-449F-880B-C9A4D0D03F5D}" type="slidenum">
              <a:rPr lang="en-US" smtClean="0"/>
              <a:t>‹#›</a:t>
            </a:fld>
            <a:endParaRPr lang="en-US"/>
          </a:p>
        </p:txBody>
      </p:sp>
    </p:spTree>
    <p:extLst>
      <p:ext uri="{BB962C8B-B14F-4D97-AF65-F5344CB8AC3E}">
        <p14:creationId xmlns:p14="http://schemas.microsoft.com/office/powerpoint/2010/main" val="343832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B89BA2-09D4-4128-9CC0-A04316F19D81}"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50573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6532BC-290C-43CD-A600-EA3659DC490A}"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01438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8A4B2A-C5B3-4371-AB3D-B1E9C5D5D543}"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730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F4988B-50A8-4FB4-AADA-72CEB5D6493C}" type="datetime1">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874108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31B8DD-2B19-481C-A291-5DB57F44B19F}" type="datetime1">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9000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CDC1D8-1CB7-4294-9F75-9515EE9C452A}" type="datetime1">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28246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FE75A-AB24-45A0-9CC7-9E124797A1B7}" type="datetime1">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64139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641079-6074-4EE2-A11B-4E786E4F9778}" type="datetime1">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50082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F84B67C-82B8-47D6-8CAF-528C68C0EB68}" type="datetime1">
              <a:rPr lang="en-US" smtClean="0"/>
              <a:t>12/24/2021</a:t>
            </a:fld>
            <a:endParaRPr/>
          </a:p>
        </p:txBody>
      </p:sp>
      <p:sp>
        <p:nvSpPr>
          <p:cNvPr id="23" name="Google Shape;23;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6A8F6D-B2AF-4F56-8AAA-4FF275478E83}" type="datetime1">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2489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EB80A-B75A-4FA0-A765-82465C5BD4DE}"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65084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A790B-1C41-44C5-9322-C34F18781A0F}" type="datetime1">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0954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A791784-A839-4014-ACBA-6179C5C037CF}" type="datetime1">
              <a:rPr lang="en-US" smtClean="0"/>
              <a:t>12/24/2021</a:t>
            </a:fld>
            <a:endParaRPr/>
          </a:p>
        </p:txBody>
      </p:sp>
      <p:sp>
        <p:nvSpPr>
          <p:cNvPr id="35" name="Google Shape;35;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CEF4679-ACF7-4B14-AEEF-ECBF39005CE7}" type="datetime1">
              <a:rPr lang="en-US" smtClean="0"/>
              <a:t>12/24/2021</a:t>
            </a:fld>
            <a:endParaRPr/>
          </a:p>
        </p:txBody>
      </p:sp>
      <p:sp>
        <p:nvSpPr>
          <p:cNvPr id="42" name="Google Shape;42;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564528F-5AD1-4343-B0FF-E7AC4901D63F}" type="datetime1">
              <a:rPr lang="en-US" smtClean="0"/>
              <a:t>12/24/2021</a:t>
            </a:fld>
            <a:endParaRPr/>
          </a:p>
        </p:txBody>
      </p:sp>
      <p:sp>
        <p:nvSpPr>
          <p:cNvPr id="51" name="Google Shape;51;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402DF46-FDFD-4ADA-B38E-B65DF42CA778}" type="datetime1">
              <a:rPr lang="en-US" smtClean="0"/>
              <a:t>12/24/2021</a:t>
            </a:fld>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5A48CA9-259B-4411-9E6A-8809A1A84F0E}" type="datetime1">
              <a:rPr lang="en-US" smtClean="0"/>
              <a:t>12/24/2021</a:t>
            </a:fld>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88F10C3-0008-4BFE-BA95-C7E955BD25FD}" type="datetime1">
              <a:rPr lang="en-US" smtClean="0"/>
              <a:t>12/24/2021</a:t>
            </a:fld>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FFB2944-C4E9-4325-831F-3E9B16ED3C5A}" type="datetime1">
              <a:rPr lang="en-US" smtClean="0"/>
              <a:t>12/24/2021</a:t>
            </a:fld>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7301CEE-53A3-4C81-8669-0373DBA2B91B}" type="datetime1">
              <a:rPr lang="en-US" smtClean="0"/>
              <a:t>12/24/2021</a:t>
            </a:fld>
            <a:endParaRPr/>
          </a:p>
        </p:txBody>
      </p:sp>
      <p:sp>
        <p:nvSpPr>
          <p:cNvPr id="13" name="Google Shape;13;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3B6F1-7CF7-4CA1-BF7D-64DD5C5E7B02}" type="datetime1">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6858577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2665454" y="1347405"/>
            <a:ext cx="771276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6000"/>
              <a:buFont typeface="Calibri"/>
              <a:buNone/>
            </a:pPr>
            <a:endParaRPr sz="6000" b="0" i="0" u="none" strike="noStrike" cap="none">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90" name="Google Shape;90;p1"/>
          <p:cNvSpPr/>
          <p:nvPr/>
        </p:nvSpPr>
        <p:spPr>
          <a:xfrm>
            <a:off x="1984324" y="217950"/>
            <a:ext cx="7997876" cy="1323399"/>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rgbClr val="548135"/>
              </a:buClr>
              <a:buSzPts val="3200"/>
              <a:buFont typeface="Arial"/>
              <a:buNone/>
            </a:pPr>
            <a:r>
              <a:rPr lang="en-US" sz="4000" b="1" i="0" u="none" strike="noStrike" cap="none">
                <a:solidFill>
                  <a:srgbClr val="548135"/>
                </a:solidFill>
                <a:latin typeface="Calibri" panose="020F0502020204030204" pitchFamily="34" charset="0"/>
                <a:cs typeface="Calibri" panose="020F0502020204030204" pitchFamily="34" charset="0"/>
                <a:sym typeface="Arial"/>
              </a:rPr>
              <a:t>Ban học tập </a:t>
            </a:r>
            <a:endParaRPr sz="1800">
              <a:latin typeface="Calibri" panose="020F0502020204030204" pitchFamily="34" charset="0"/>
              <a:cs typeface="Calibri" panose="020F0502020204030204" pitchFamily="34" charset="0"/>
            </a:endParaRPr>
          </a:p>
          <a:p>
            <a:pPr marL="0" marR="0" lvl="0" indent="0" algn="ctr" rtl="0">
              <a:spcBef>
                <a:spcPts val="0"/>
              </a:spcBef>
              <a:spcAft>
                <a:spcPts val="0"/>
              </a:spcAft>
              <a:buClr>
                <a:srgbClr val="548135"/>
              </a:buClr>
              <a:buSzPts val="3200"/>
              <a:buFont typeface="Arial"/>
              <a:buNone/>
            </a:pPr>
            <a:r>
              <a:rPr lang="en-US" sz="4000" b="1" i="0" u="none" strike="noStrike" cap="none">
                <a:solidFill>
                  <a:srgbClr val="548135"/>
                </a:solidFill>
                <a:latin typeface="Calibri" panose="020F0502020204030204" pitchFamily="34" charset="0"/>
                <a:cs typeface="Calibri" panose="020F0502020204030204" pitchFamily="34" charset="0"/>
                <a:sym typeface="Arial"/>
              </a:rPr>
              <a:t>Khoa</a:t>
            </a:r>
            <a:r>
              <a:rPr lang="en-US" sz="1600" b="1" i="0" u="none" strike="noStrike" cap="none">
                <a:solidFill>
                  <a:srgbClr val="548135"/>
                </a:solidFill>
                <a:latin typeface="Calibri" panose="020F0502020204030204" pitchFamily="34" charset="0"/>
                <a:cs typeface="Calibri" panose="020F0502020204030204" pitchFamily="34" charset="0"/>
                <a:sym typeface="Arial"/>
              </a:rPr>
              <a:t>  </a:t>
            </a:r>
            <a:r>
              <a:rPr lang="en-US" sz="4000" b="1" i="0" u="none" strike="noStrike" cap="none">
                <a:solidFill>
                  <a:srgbClr val="548135"/>
                </a:solidFill>
                <a:latin typeface="Calibri" panose="020F0502020204030204" pitchFamily="34" charset="0"/>
                <a:cs typeface="Calibri" panose="020F0502020204030204" pitchFamily="34" charset="0"/>
                <a:sym typeface="Arial"/>
              </a:rPr>
              <a:t>Kỹ thuật máy tính </a:t>
            </a:r>
            <a:endParaRPr sz="4000" b="1" i="0" u="none" strike="noStrike" cap="none">
              <a:solidFill>
                <a:srgbClr val="548135"/>
              </a:solidFill>
              <a:latin typeface="Calibri" panose="020F0502020204030204" pitchFamily="34" charset="0"/>
              <a:cs typeface="Calibri" panose="020F0502020204030204" pitchFamily="34" charset="0"/>
              <a:sym typeface="Arial"/>
            </a:endParaRPr>
          </a:p>
        </p:txBody>
      </p:sp>
      <p:sp>
        <p:nvSpPr>
          <p:cNvPr id="91" name="Google Shape;91;p1"/>
          <p:cNvSpPr/>
          <p:nvPr/>
        </p:nvSpPr>
        <p:spPr>
          <a:xfrm>
            <a:off x="410387" y="1818446"/>
            <a:ext cx="1135888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1E4E79"/>
              </a:buClr>
              <a:buSzPts val="4400"/>
              <a:buFont typeface="Arial"/>
              <a:buNone/>
            </a:pPr>
            <a:r>
              <a:rPr lang="en-US" sz="4800" b="0" i="0" u="none" strike="noStrike" cap="none">
                <a:solidFill>
                  <a:srgbClr val="1E4E79"/>
                </a:solidFill>
                <a:latin typeface="Calibri" panose="020F0502020204030204" pitchFamily="34" charset="0"/>
                <a:cs typeface="Calibri" panose="020F0502020204030204" pitchFamily="34" charset="0"/>
                <a:sym typeface="Arial"/>
              </a:rPr>
              <a:t>Training cuối học kỳ I năm học 2021-2022 </a:t>
            </a:r>
            <a:endParaRPr sz="4800" b="0" i="0" u="none" strike="noStrike" cap="none">
              <a:solidFill>
                <a:srgbClr val="1E4E79"/>
              </a:solidFill>
              <a:latin typeface="Calibri" panose="020F0502020204030204" pitchFamily="34" charset="0"/>
              <a:cs typeface="Calibri" panose="020F0502020204030204" pitchFamily="34" charset="0"/>
              <a:sym typeface="Arial"/>
            </a:endParaRPr>
          </a:p>
        </p:txBody>
      </p:sp>
      <p:sp>
        <p:nvSpPr>
          <p:cNvPr id="92" name="Google Shape;92;p1"/>
          <p:cNvSpPr/>
          <p:nvPr/>
        </p:nvSpPr>
        <p:spPr>
          <a:xfrm>
            <a:off x="-12346" y="2812627"/>
            <a:ext cx="1220434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C0C0C"/>
              </a:buClr>
              <a:buSzPts val="7200"/>
              <a:buFont typeface="Calibri"/>
              <a:buNone/>
            </a:pPr>
            <a:r>
              <a:rPr lang="en-US" sz="7200" b="1" i="0" u="none" strike="noStrike" cap="none" spc="300">
                <a:solidFill>
                  <a:schemeClr val="accent2">
                    <a:lumMod val="75000"/>
                  </a:schemeClr>
                </a:solidFill>
                <a:latin typeface="Calibri" panose="020F0502020204030204" pitchFamily="34" charset="0"/>
                <a:ea typeface="Calibri"/>
                <a:cs typeface="Calibri" panose="020F0502020204030204" pitchFamily="34" charset="0"/>
                <a:sym typeface="Calibri"/>
              </a:rPr>
              <a:t>HỆ ĐIỀU HÀNH</a:t>
            </a:r>
            <a:endParaRPr sz="7200" b="1" i="0" u="none" strike="noStrike" cap="none"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pic>
        <p:nvPicPr>
          <p:cNvPr id="93" name="Google Shape;93;p1"/>
          <p:cNvPicPr preferRelativeResize="0"/>
          <p:nvPr/>
        </p:nvPicPr>
        <p:blipFill rotWithShape="1">
          <a:blip r:embed="rId3">
            <a:alphaModFix/>
          </a:blip>
          <a:srcRect/>
          <a:stretch/>
        </p:blipFill>
        <p:spPr>
          <a:xfrm>
            <a:off x="8610600" y="4012915"/>
            <a:ext cx="2627257" cy="2687947"/>
          </a:xfrm>
          <a:prstGeom prst="rect">
            <a:avLst/>
          </a:prstGeom>
          <a:noFill/>
          <a:ln>
            <a:noFill/>
          </a:ln>
        </p:spPr>
      </p:pic>
      <p:sp>
        <p:nvSpPr>
          <p:cNvPr id="94" name="Google Shape;94;p1"/>
          <p:cNvSpPr/>
          <p:nvPr/>
        </p:nvSpPr>
        <p:spPr>
          <a:xfrm>
            <a:off x="718241" y="5580438"/>
            <a:ext cx="358941" cy="281032"/>
          </a:xfrm>
          <a:custGeom>
            <a:avLst/>
            <a:gdLst/>
            <a:ahLst/>
            <a:cxnLst/>
            <a:rect l="l" t="t" r="r" b="b"/>
            <a:pathLst>
              <a:path w="21600" h="21600" extrusionOk="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accent5"/>
          </a:solidFill>
          <a:ln>
            <a:noFill/>
          </a:ln>
        </p:spPr>
        <p:txBody>
          <a:bodyPr spcFirstLastPara="1" wrap="square" lIns="19025" tIns="19025" rIns="19025" bIns="19025" anchor="ctr" anchorCtr="0">
            <a:noAutofit/>
          </a:bodyPr>
          <a:lstStyle/>
          <a:p>
            <a:pPr marL="0" marR="0" lvl="0" indent="0" algn="l" rtl="0">
              <a:spcBef>
                <a:spcPts val="0"/>
              </a:spcBef>
              <a:spcAft>
                <a:spcPts val="0"/>
              </a:spcAft>
              <a:buClr>
                <a:schemeClr val="dk1"/>
              </a:buClr>
              <a:buSzPts val="1050"/>
              <a:buFont typeface="Calibri"/>
              <a:buNone/>
            </a:pPr>
            <a:endParaRPr sz="1050" b="0" i="0" u="none" strike="noStrike" cap="none">
              <a:solidFill>
                <a:srgbClr val="44CEB9"/>
              </a:solidFill>
              <a:latin typeface="Calibri" panose="020F0502020204030204" pitchFamily="34" charset="0"/>
              <a:ea typeface="Quattrocento Sans"/>
              <a:cs typeface="Calibri" panose="020F0502020204030204" pitchFamily="34" charset="0"/>
              <a:sym typeface="Quattrocento Sans"/>
            </a:endParaRPr>
          </a:p>
        </p:txBody>
      </p:sp>
      <p:sp>
        <p:nvSpPr>
          <p:cNvPr id="95" name="Google Shape;95;p1"/>
          <p:cNvSpPr txBox="1"/>
          <p:nvPr/>
        </p:nvSpPr>
        <p:spPr>
          <a:xfrm>
            <a:off x="1077182" y="5580438"/>
            <a:ext cx="458462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4A69AF"/>
                </a:solidFill>
                <a:latin typeface="Calibri" panose="020F0502020204030204" pitchFamily="34" charset="0"/>
                <a:cs typeface="Calibri" panose="020F0502020204030204" pitchFamily="34" charset="0"/>
                <a:sym typeface="Arial"/>
              </a:rPr>
              <a:t>Email      :  bht.ktmt@gmail.com</a:t>
            </a:r>
            <a:endParaRPr sz="1600">
              <a:solidFill>
                <a:srgbClr val="4A69AF"/>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b="1" u="none">
                <a:solidFill>
                  <a:srgbClr val="4A69AF"/>
                </a:solidFill>
                <a:latin typeface="Calibri" panose="020F0502020204030204" pitchFamily="34" charset="0"/>
                <a:cs typeface="Calibri" panose="020F0502020204030204" pitchFamily="34" charset="0"/>
                <a:sym typeface="Arial"/>
              </a:rPr>
              <a:t>Fanpage</a:t>
            </a:r>
            <a:r>
              <a:rPr lang="en-US" sz="2000" b="1">
                <a:solidFill>
                  <a:srgbClr val="4A69AF"/>
                </a:solidFill>
                <a:latin typeface="Calibri" panose="020F0502020204030204" pitchFamily="34" charset="0"/>
                <a:ea typeface="Calibri"/>
                <a:cs typeface="Calibri" panose="020F0502020204030204" pitchFamily="34" charset="0"/>
                <a:sym typeface="Calibri"/>
              </a:rPr>
              <a:t> </a:t>
            </a:r>
            <a:r>
              <a:rPr lang="en-US" sz="2000" b="1" u="none">
                <a:solidFill>
                  <a:srgbClr val="4A69AF"/>
                </a:solidFill>
                <a:latin typeface="Calibri" panose="020F0502020204030204" pitchFamily="34" charset="0"/>
                <a:cs typeface="Calibri" panose="020F0502020204030204" pitchFamily="34" charset="0"/>
                <a:sym typeface="Arial"/>
              </a:rPr>
              <a:t>:  www.facebook.com/bht.ktmt</a:t>
            </a:r>
            <a:endParaRPr sz="2000" b="1">
              <a:solidFill>
                <a:srgbClr val="4A69AF"/>
              </a:solidFill>
              <a:latin typeface="Calibri" panose="020F0502020204030204" pitchFamily="34" charset="0"/>
              <a:ea typeface="Calibri"/>
              <a:cs typeface="Calibri" panose="020F0502020204030204" pitchFamily="34" charset="0"/>
              <a:sym typeface="Calibri"/>
            </a:endParaRPr>
          </a:p>
        </p:txBody>
      </p:sp>
      <p:sp>
        <p:nvSpPr>
          <p:cNvPr id="96" name="Google Shape;96;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latin typeface="Calibri" panose="020F0502020204030204" pitchFamily="34" charset="0"/>
                <a:cs typeface="Calibri" panose="020F0502020204030204" pitchFamily="34" charset="0"/>
              </a:rPr>
              <a:t>1</a:t>
            </a:fld>
            <a:endParaRPr>
              <a:latin typeface="Calibri" panose="020F0502020204030204" pitchFamily="34" charset="0"/>
              <a:cs typeface="Calibri" panose="020F0502020204030204" pitchFamily="34" charset="0"/>
            </a:endParaRPr>
          </a:p>
        </p:txBody>
      </p:sp>
      <p:pic>
        <p:nvPicPr>
          <p:cNvPr id="97" name="Google Shape;97;p1"/>
          <p:cNvPicPr preferRelativeResize="0"/>
          <p:nvPr/>
        </p:nvPicPr>
        <p:blipFill rotWithShape="1">
          <a:blip r:embed="rId4">
            <a:alphaModFix/>
          </a:blip>
          <a:srcRect/>
          <a:stretch/>
        </p:blipFill>
        <p:spPr>
          <a:xfrm>
            <a:off x="697582" y="5883259"/>
            <a:ext cx="400260" cy="3252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8"/>
          <p:cNvSpPr/>
          <p:nvPr/>
        </p:nvSpPr>
        <p:spPr>
          <a:xfrm>
            <a:off x="7164593" y="203754"/>
            <a:ext cx="5027407" cy="461624"/>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Giải thuật </a:t>
            </a:r>
            <a:r>
              <a:rPr lang="en-US" sz="2400" b="1" spc="300">
                <a:solidFill>
                  <a:schemeClr val="dk1"/>
                </a:solidFill>
                <a:latin typeface="Calibri"/>
                <a:ea typeface="Calibri"/>
                <a:cs typeface="Calibri"/>
                <a:sym typeface="Calibri"/>
              </a:rPr>
              <a:t>Peterson</a:t>
            </a:r>
            <a:r>
              <a:rPr lang="en-US" sz="2400" spc="300">
                <a:solidFill>
                  <a:schemeClr val="dk1"/>
                </a:solidFill>
                <a:latin typeface="Calibri"/>
                <a:ea typeface="Calibri"/>
                <a:cs typeface="Calibri"/>
                <a:sym typeface="Calibri"/>
              </a:rPr>
              <a:t> (kết hợp)</a:t>
            </a:r>
            <a:endParaRPr sz="2400" spc="300">
              <a:solidFill>
                <a:schemeClr val="dk1"/>
              </a:solidFill>
              <a:latin typeface="Calibri"/>
              <a:ea typeface="Calibri"/>
              <a:cs typeface="Calibri"/>
              <a:sym typeface="Calibri"/>
            </a:endParaRPr>
          </a:p>
        </p:txBody>
      </p:sp>
      <p:sp>
        <p:nvSpPr>
          <p:cNvPr id="297" name="Google Shape;297;p8"/>
          <p:cNvSpPr txBox="1"/>
          <p:nvPr/>
        </p:nvSpPr>
        <p:spPr>
          <a:xfrm>
            <a:off x="650812" y="1041942"/>
            <a:ext cx="1855720"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Đặc điểm</a:t>
            </a:r>
            <a:endParaRPr sz="2400" b="1" spc="300">
              <a:solidFill>
                <a:schemeClr val="dk1"/>
              </a:solidFill>
              <a:latin typeface="Calibri"/>
              <a:ea typeface="Calibri"/>
              <a:cs typeface="Calibri"/>
              <a:sym typeface="Calibri"/>
            </a:endParaRPr>
          </a:p>
        </p:txBody>
      </p:sp>
      <p:sp>
        <p:nvSpPr>
          <p:cNvPr id="298" name="Google Shape;298;p8"/>
          <p:cNvSpPr txBox="1"/>
          <p:nvPr/>
        </p:nvSpPr>
        <p:spPr>
          <a:xfrm>
            <a:off x="9287607" y="1031016"/>
            <a:ext cx="2162314"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spc="300">
                <a:solidFill>
                  <a:schemeClr val="dk1"/>
                </a:solidFill>
                <a:latin typeface="Calibri"/>
                <a:ea typeface="Calibri"/>
                <a:cs typeface="Calibri"/>
                <a:sym typeface="Calibri"/>
              </a:rPr>
              <a:t>3 tính chất</a:t>
            </a:r>
            <a:endParaRPr sz="2400" b="1" spc="300">
              <a:solidFill>
                <a:schemeClr val="dk1"/>
              </a:solidFill>
              <a:latin typeface="Calibri"/>
              <a:ea typeface="Calibri"/>
              <a:cs typeface="Calibri"/>
              <a:sym typeface="Calibri"/>
            </a:endParaRPr>
          </a:p>
        </p:txBody>
      </p:sp>
      <p:cxnSp>
        <p:nvCxnSpPr>
          <p:cNvPr id="299" name="Google Shape;299;p8"/>
          <p:cNvCxnSpPr/>
          <p:nvPr/>
        </p:nvCxnSpPr>
        <p:spPr>
          <a:xfrm rot="10800000" flipH="1">
            <a:off x="695923" y="2134058"/>
            <a:ext cx="10753997" cy="31927"/>
          </a:xfrm>
          <a:prstGeom prst="straightConnector1">
            <a:avLst/>
          </a:prstGeom>
          <a:noFill/>
          <a:ln w="28575" cap="flat" cmpd="sng">
            <a:solidFill>
              <a:schemeClr val="accent1"/>
            </a:solidFill>
            <a:prstDash val="dash"/>
            <a:miter lim="800000"/>
            <a:headEnd type="none" w="sm" len="sm"/>
            <a:tailEnd type="none" w="sm" len="sm"/>
          </a:ln>
        </p:spPr>
      </p:cxnSp>
      <p:cxnSp>
        <p:nvCxnSpPr>
          <p:cNvPr id="300" name="Google Shape;300;p8"/>
          <p:cNvCxnSpPr/>
          <p:nvPr/>
        </p:nvCxnSpPr>
        <p:spPr>
          <a:xfrm>
            <a:off x="7866744" y="861060"/>
            <a:ext cx="14513" cy="1195082"/>
          </a:xfrm>
          <a:prstGeom prst="straightConnector1">
            <a:avLst/>
          </a:prstGeom>
          <a:noFill/>
          <a:ln w="28575" cap="flat" cmpd="sng">
            <a:solidFill>
              <a:schemeClr val="accent1"/>
            </a:solidFill>
            <a:prstDash val="dash"/>
            <a:miter lim="800000"/>
            <a:headEnd type="none" w="sm" len="sm"/>
            <a:tailEnd type="none" w="sm" len="sm"/>
          </a:ln>
        </p:spPr>
      </p:cxnSp>
      <p:sp>
        <p:nvSpPr>
          <p:cNvPr id="301" name="Google Shape;301;p8"/>
          <p:cNvSpPr txBox="1"/>
          <p:nvPr/>
        </p:nvSpPr>
        <p:spPr>
          <a:xfrm>
            <a:off x="631576" y="2377000"/>
            <a:ext cx="1874956"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Minh họa</a:t>
            </a:r>
            <a:endParaRPr sz="2400" b="1" spc="300">
              <a:solidFill>
                <a:schemeClr val="dk1"/>
              </a:solidFill>
              <a:latin typeface="Calibri"/>
              <a:ea typeface="Calibri"/>
              <a:cs typeface="Calibri"/>
              <a:sym typeface="Calibri"/>
            </a:endParaRPr>
          </a:p>
        </p:txBody>
      </p:sp>
      <p:sp>
        <p:nvSpPr>
          <p:cNvPr id="302" name="Google Shape;302;p8"/>
          <p:cNvSpPr txBox="1"/>
          <p:nvPr/>
        </p:nvSpPr>
        <p:spPr>
          <a:xfrm>
            <a:off x="9465081" y="1543787"/>
            <a:ext cx="1984839"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Thỏa mãn all</a:t>
            </a:r>
            <a:endParaRPr sz="2000" spc="300">
              <a:solidFill>
                <a:schemeClr val="dk1"/>
              </a:solidFill>
              <a:latin typeface="Calibri"/>
              <a:ea typeface="Calibri"/>
              <a:cs typeface="Calibri"/>
              <a:sym typeface="Calibri"/>
            </a:endParaRPr>
          </a:p>
        </p:txBody>
      </p:sp>
      <p:grpSp>
        <p:nvGrpSpPr>
          <p:cNvPr id="303" name="Google Shape;303;p8"/>
          <p:cNvGrpSpPr/>
          <p:nvPr/>
        </p:nvGrpSpPr>
        <p:grpSpPr>
          <a:xfrm>
            <a:off x="0" y="0"/>
            <a:ext cx="1569720" cy="1722120"/>
            <a:chOff x="-63500" y="-109804"/>
            <a:chExt cx="1206500" cy="1333500"/>
          </a:xfrm>
        </p:grpSpPr>
        <p:sp>
          <p:nvSpPr>
            <p:cNvPr id="304" name="Google Shape;304;p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305" name="Google Shape;305;p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306" name="Google Shape;306;p8"/>
          <p:cNvSpPr txBox="1"/>
          <p:nvPr/>
        </p:nvSpPr>
        <p:spPr>
          <a:xfrm>
            <a:off x="650812" y="1570096"/>
            <a:ext cx="612398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Kết hợp 2 giải thuật trước: cả turn và flag</a:t>
            </a:r>
            <a:endParaRPr sz="2000" spc="300">
              <a:solidFill>
                <a:schemeClr val="dk1"/>
              </a:solidFill>
              <a:latin typeface="Calibri"/>
              <a:ea typeface="Calibri"/>
              <a:cs typeface="Calibri"/>
              <a:sym typeface="Calibri"/>
            </a:endParaRPr>
          </a:p>
        </p:txBody>
      </p:sp>
      <p:grpSp>
        <p:nvGrpSpPr>
          <p:cNvPr id="307" name="Google Shape;307;p8"/>
          <p:cNvGrpSpPr/>
          <p:nvPr/>
        </p:nvGrpSpPr>
        <p:grpSpPr>
          <a:xfrm>
            <a:off x="3855521" y="2329837"/>
            <a:ext cx="8051472" cy="2991588"/>
            <a:chOff x="3889829" y="2731527"/>
            <a:chExt cx="8051472" cy="2991588"/>
          </a:xfrm>
        </p:grpSpPr>
        <p:sp>
          <p:nvSpPr>
            <p:cNvPr id="308" name="Google Shape;308;p8"/>
            <p:cNvSpPr/>
            <p:nvPr/>
          </p:nvSpPr>
          <p:spPr>
            <a:xfrm>
              <a:off x="3889829" y="2731527"/>
              <a:ext cx="3959961" cy="2991588"/>
            </a:xfrm>
            <a:prstGeom prst="rect">
              <a:avLst/>
            </a:prstGeom>
            <a:noFill/>
            <a:ln w="12700" cap="flat" cmpd="sng">
              <a:solidFill>
                <a:srgbClr val="000000"/>
              </a:solidFill>
              <a:prstDash val="solid"/>
              <a:miter lim="0"/>
              <a:headEnd type="none" w="sm" len="sm"/>
              <a:tailEnd type="none" w="sm" len="sm"/>
            </a:ln>
          </p:spPr>
          <p:txBody>
            <a:bodyPr spcFirstLastPara="1" wrap="square" lIns="0" tIns="0" rIns="0" bIns="0" anchor="t" anchorCtr="0">
              <a:spAutoFit/>
            </a:bodyPr>
            <a:lstStyle/>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Process P</a:t>
              </a:r>
              <a:r>
                <a:rPr lang="en-US" sz="1800" spc="300" baseline="-25000">
                  <a:solidFill>
                    <a:schemeClr val="dk1"/>
                  </a:solidFill>
                  <a:latin typeface="Calibri"/>
                  <a:ea typeface="Calibri"/>
                  <a:cs typeface="Calibri"/>
                  <a:sym typeface="Calibri"/>
                </a:rPr>
                <a:t>0</a:t>
              </a:r>
              <a:endParaRPr spc="300"/>
            </a:p>
            <a:p>
              <a:pPr marL="0" marR="0" lvl="0" indent="0" algn="l" rtl="0">
                <a:lnSpc>
                  <a:spcPct val="120000"/>
                </a:lnSpc>
                <a:spcBef>
                  <a:spcPts val="0"/>
                </a:spcBef>
                <a:spcAft>
                  <a:spcPts val="0"/>
                </a:spcAft>
                <a:buClr>
                  <a:schemeClr val="dk1"/>
                </a:buClr>
                <a:buSzPts val="1800"/>
                <a:buFont typeface="Arial"/>
                <a:buNone/>
              </a:pPr>
              <a:r>
                <a:rPr lang="en-US" sz="1800" b="1" spc="300">
                  <a:solidFill>
                    <a:schemeClr val="dk1"/>
                  </a:solidFill>
                  <a:latin typeface="Calibri"/>
                  <a:ea typeface="Calibri"/>
                  <a:cs typeface="Calibri"/>
                  <a:sym typeface="Calibri"/>
                </a:rPr>
                <a:t>  do</a:t>
              </a:r>
              <a:r>
                <a:rPr lang="en-US" sz="1800" spc="300">
                  <a:solidFill>
                    <a:schemeClr val="dk1"/>
                  </a:solidFill>
                  <a:latin typeface="Calibri"/>
                  <a:ea typeface="Calibri"/>
                  <a:cs typeface="Calibri"/>
                  <a:sym typeface="Calibri"/>
                </a:rPr>
                <a:t> {</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flag[0] = true;</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turn = 1;</a:t>
              </a:r>
              <a:endParaRPr spc="300"/>
            </a:p>
            <a:p>
              <a:pPr marL="0" marR="0" lvl="0" indent="0" algn="l" rtl="0">
                <a:lnSpc>
                  <a:spcPct val="120000"/>
                </a:lnSpc>
                <a:spcBef>
                  <a:spcPts val="0"/>
                </a:spcBef>
                <a:spcAft>
                  <a:spcPts val="0"/>
                </a:spcAft>
                <a:buClr>
                  <a:schemeClr val="dk1"/>
                </a:buClr>
                <a:buSzPts val="1800"/>
                <a:buFont typeface="Arial"/>
                <a:buNone/>
              </a:pPr>
              <a:r>
                <a:rPr lang="en-US" sz="1800" b="1" spc="300">
                  <a:solidFill>
                    <a:schemeClr val="dk1"/>
                  </a:solidFill>
                  <a:latin typeface="Calibri"/>
                  <a:ea typeface="Calibri"/>
                  <a:cs typeface="Calibri"/>
                  <a:sym typeface="Calibri"/>
                </a:rPr>
                <a:t>  while</a:t>
              </a:r>
              <a:r>
                <a:rPr lang="en-US" sz="1800" spc="300">
                  <a:solidFill>
                    <a:schemeClr val="dk1"/>
                  </a:solidFill>
                  <a:latin typeface="Calibri"/>
                  <a:ea typeface="Calibri"/>
                  <a:cs typeface="Calibri"/>
                  <a:sym typeface="Calibri"/>
                </a:rPr>
                <a:t> (flag[1]&amp;&amp;turn ==1);</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i="1" spc="300">
                  <a:solidFill>
                    <a:schemeClr val="dk1"/>
                  </a:solidFill>
                  <a:latin typeface="Calibri"/>
                  <a:ea typeface="Calibri"/>
                  <a:cs typeface="Calibri"/>
                  <a:sym typeface="Calibri"/>
                </a:rPr>
                <a:t>critical section</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flag[0] = false; </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i="1" spc="300">
                  <a:solidFill>
                    <a:schemeClr val="dk1"/>
                  </a:solidFill>
                  <a:latin typeface="Calibri"/>
                  <a:ea typeface="Calibri"/>
                  <a:cs typeface="Calibri"/>
                  <a:sym typeface="Calibri"/>
                </a:rPr>
                <a:t>remainder section</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b="1" spc="300">
                  <a:solidFill>
                    <a:schemeClr val="dk1"/>
                  </a:solidFill>
                  <a:latin typeface="Calibri"/>
                  <a:ea typeface="Calibri"/>
                  <a:cs typeface="Calibri"/>
                  <a:sym typeface="Calibri"/>
                </a:rPr>
                <a:t>while</a:t>
              </a:r>
              <a:r>
                <a:rPr lang="en-US" sz="1800" spc="300">
                  <a:solidFill>
                    <a:schemeClr val="dk1"/>
                  </a:solidFill>
                  <a:latin typeface="Calibri"/>
                  <a:ea typeface="Calibri"/>
                  <a:cs typeface="Calibri"/>
                  <a:sym typeface="Calibri"/>
                </a:rPr>
                <a:t>(1);</a:t>
              </a:r>
              <a:endParaRPr sz="1800" spc="300">
                <a:solidFill>
                  <a:schemeClr val="dk1"/>
                </a:solidFill>
                <a:latin typeface="Calibri"/>
                <a:ea typeface="Calibri"/>
                <a:cs typeface="Calibri"/>
                <a:sym typeface="Calibri"/>
              </a:endParaRPr>
            </a:p>
          </p:txBody>
        </p:sp>
        <p:sp>
          <p:nvSpPr>
            <p:cNvPr id="309" name="Google Shape;309;p8"/>
            <p:cNvSpPr/>
            <p:nvPr/>
          </p:nvSpPr>
          <p:spPr>
            <a:xfrm>
              <a:off x="7881257" y="2731527"/>
              <a:ext cx="4060044" cy="2991588"/>
            </a:xfrm>
            <a:prstGeom prst="rect">
              <a:avLst/>
            </a:prstGeom>
            <a:noFill/>
            <a:ln w="12700" cap="flat" cmpd="sng">
              <a:solidFill>
                <a:srgbClr val="000000"/>
              </a:solidFill>
              <a:prstDash val="solid"/>
              <a:miter lim="0"/>
              <a:headEnd type="none" w="sm" len="sm"/>
              <a:tailEnd type="none" w="sm" len="sm"/>
            </a:ln>
          </p:spPr>
          <p:txBody>
            <a:bodyPr spcFirstLastPara="1" wrap="square" lIns="0" tIns="0" rIns="0" bIns="0" anchor="t" anchorCtr="0">
              <a:spAutoFit/>
            </a:bodyPr>
            <a:lstStyle/>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Process P</a:t>
              </a:r>
              <a:r>
                <a:rPr lang="en-US" sz="1800" spc="300" baseline="-25000">
                  <a:solidFill>
                    <a:schemeClr val="dk1"/>
                  </a:solidFill>
                  <a:latin typeface="Calibri"/>
                  <a:ea typeface="Calibri"/>
                  <a:cs typeface="Calibri"/>
                  <a:sym typeface="Calibri"/>
                </a:rPr>
                <a:t>1</a:t>
              </a:r>
              <a:endParaRPr spc="300"/>
            </a:p>
            <a:p>
              <a:pPr marL="0" marR="0" lvl="0" indent="0" algn="l" rtl="0">
                <a:lnSpc>
                  <a:spcPct val="120000"/>
                </a:lnSpc>
                <a:spcBef>
                  <a:spcPts val="0"/>
                </a:spcBef>
                <a:spcAft>
                  <a:spcPts val="0"/>
                </a:spcAft>
                <a:buClr>
                  <a:schemeClr val="dk1"/>
                </a:buClr>
                <a:buSzPts val="1800"/>
                <a:buFont typeface="Arial"/>
                <a:buNone/>
              </a:pPr>
              <a:r>
                <a:rPr lang="en-US" sz="1800" b="1" spc="300">
                  <a:solidFill>
                    <a:schemeClr val="dk1"/>
                  </a:solidFill>
                  <a:latin typeface="Calibri"/>
                  <a:ea typeface="Calibri"/>
                  <a:cs typeface="Calibri"/>
                  <a:sym typeface="Calibri"/>
                </a:rPr>
                <a:t>  do </a:t>
              </a:r>
              <a:r>
                <a:rPr lang="en-US" sz="1800" spc="300">
                  <a:solidFill>
                    <a:schemeClr val="dk1"/>
                  </a:solidFill>
                  <a:latin typeface="Calibri"/>
                  <a:ea typeface="Calibri"/>
                  <a:cs typeface="Calibri"/>
                  <a:sym typeface="Calibri"/>
                </a:rPr>
                <a:t>{</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flag[1] = true;</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turn = 0;</a:t>
              </a:r>
              <a:endParaRPr spc="300"/>
            </a:p>
            <a:p>
              <a:pPr marL="0" marR="0" lvl="0" indent="0" algn="l" rtl="0">
                <a:lnSpc>
                  <a:spcPct val="120000"/>
                </a:lnSpc>
                <a:spcBef>
                  <a:spcPts val="0"/>
                </a:spcBef>
                <a:spcAft>
                  <a:spcPts val="0"/>
                </a:spcAft>
                <a:buClr>
                  <a:schemeClr val="dk1"/>
                </a:buClr>
                <a:buSzPts val="1800"/>
                <a:buFont typeface="Arial"/>
                <a:buNone/>
              </a:pPr>
              <a:r>
                <a:rPr lang="en-US" sz="1800" b="1" spc="300">
                  <a:solidFill>
                    <a:schemeClr val="dk1"/>
                  </a:solidFill>
                  <a:latin typeface="Calibri"/>
                  <a:ea typeface="Calibri"/>
                  <a:cs typeface="Calibri"/>
                  <a:sym typeface="Calibri"/>
                </a:rPr>
                <a:t>  while </a:t>
              </a:r>
              <a:r>
                <a:rPr lang="en-US" sz="1800" spc="300">
                  <a:solidFill>
                    <a:schemeClr val="dk1"/>
                  </a:solidFill>
                  <a:latin typeface="Calibri"/>
                  <a:ea typeface="Calibri"/>
                  <a:cs typeface="Calibri"/>
                  <a:sym typeface="Calibri"/>
                </a:rPr>
                <a:t>(flag[0] &amp;&amp; turn ==0);</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i="1" spc="300">
                  <a:solidFill>
                    <a:schemeClr val="dk1"/>
                  </a:solidFill>
                  <a:latin typeface="Calibri"/>
                  <a:ea typeface="Calibri"/>
                  <a:cs typeface="Calibri"/>
                  <a:sym typeface="Calibri"/>
                </a:rPr>
                <a:t>critical section</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flag[1] = false;</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i="1" spc="300">
                  <a:solidFill>
                    <a:schemeClr val="dk1"/>
                  </a:solidFill>
                  <a:latin typeface="Calibri"/>
                  <a:ea typeface="Calibri"/>
                  <a:cs typeface="Calibri"/>
                  <a:sym typeface="Calibri"/>
                </a:rPr>
                <a:t>remainder section</a:t>
              </a:r>
              <a:endParaRPr spc="300"/>
            </a:p>
            <a:p>
              <a:pPr marL="0" marR="0" lvl="0" indent="0" algn="l" rtl="0">
                <a:lnSpc>
                  <a:spcPct val="120000"/>
                </a:lnSpc>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  }</a:t>
              </a:r>
              <a:r>
                <a:rPr lang="en-US" sz="1800" b="1" spc="300">
                  <a:solidFill>
                    <a:schemeClr val="dk1"/>
                  </a:solidFill>
                  <a:latin typeface="Calibri"/>
                  <a:ea typeface="Calibri"/>
                  <a:cs typeface="Calibri"/>
                  <a:sym typeface="Calibri"/>
                </a:rPr>
                <a:t>while</a:t>
              </a:r>
              <a:r>
                <a:rPr lang="en-US" sz="1800" spc="300">
                  <a:solidFill>
                    <a:schemeClr val="dk1"/>
                  </a:solidFill>
                  <a:latin typeface="Calibri"/>
                  <a:ea typeface="Calibri"/>
                  <a:cs typeface="Calibri"/>
                  <a:sym typeface="Calibri"/>
                </a:rPr>
                <a:t>(1);</a:t>
              </a:r>
              <a:endParaRPr sz="1800" spc="300">
                <a:solidFill>
                  <a:schemeClr val="dk1"/>
                </a:solidFill>
                <a:latin typeface="Calibri"/>
                <a:ea typeface="Calibri"/>
                <a:cs typeface="Calibri"/>
                <a:sym typeface="Calibri"/>
              </a:endParaRPr>
            </a:p>
          </p:txBody>
        </p:sp>
      </p:grpSp>
      <p:sp>
        <p:nvSpPr>
          <p:cNvPr id="310" name="Google Shape;310;p8"/>
          <p:cNvSpPr/>
          <p:nvPr/>
        </p:nvSpPr>
        <p:spPr>
          <a:xfrm>
            <a:off x="232459" y="2884861"/>
            <a:ext cx="3650408" cy="240061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P0 sẵn sàng, gán turn =1 để nhường P1 nếu P1 sẵn sàng. P1 dùng xong vùng CS thì P0 vào CS.</a:t>
            </a:r>
            <a:endParaRPr spc="300"/>
          </a:p>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Ngược lại đối với P1</a:t>
            </a:r>
            <a:endParaRPr sz="2000" spc="300">
              <a:solidFill>
                <a:schemeClr val="dk1"/>
              </a:solidFill>
              <a:latin typeface="Calibri"/>
              <a:ea typeface="Calibri"/>
              <a:cs typeface="Calibri"/>
              <a:sym typeface="Calibri"/>
            </a:endParaRPr>
          </a:p>
        </p:txBody>
      </p:sp>
      <p:sp>
        <p:nvSpPr>
          <p:cNvPr id="311" name="Google Shape;311;p8"/>
          <p:cNvSpPr/>
          <p:nvPr/>
        </p:nvSpPr>
        <p:spPr>
          <a:xfrm>
            <a:off x="232459" y="5479673"/>
            <a:ext cx="115518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a:ea typeface="Calibri"/>
                <a:cs typeface="Calibri"/>
                <a:sym typeface="Calibri"/>
              </a:rPr>
              <a:t>turn trong 1 thời điểm chỉ mang 1 giá trị =&gt; 1 thời điểm chỉ có 1 Process vào CS </a:t>
            </a:r>
            <a:endParaRPr sz="2000" spc="300">
              <a:solidFill>
                <a:srgbClr val="C00000"/>
              </a:solidFill>
              <a:latin typeface="Calibri"/>
              <a:ea typeface="Calibri"/>
              <a:cs typeface="Calibri"/>
              <a:sym typeface="Calibri"/>
            </a:endParaRPr>
          </a:p>
        </p:txBody>
      </p:sp>
      <p:sp>
        <p:nvSpPr>
          <p:cNvPr id="312" name="Google Shape;312;p8"/>
          <p:cNvSpPr/>
          <p:nvPr/>
        </p:nvSpPr>
        <p:spPr>
          <a:xfrm>
            <a:off x="-46293" y="5876449"/>
            <a:ext cx="1210938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rgbClr val="C00000"/>
                </a:solidFill>
                <a:latin typeface="Calibri"/>
                <a:ea typeface="Calibri"/>
                <a:cs typeface="Calibri"/>
                <a:sym typeface="Calibri"/>
              </a:rPr>
              <a:t>P1 true cũng không ngăn được P0 vì muốn tiến vào CS còn cần phụ thuộc vào turn</a:t>
            </a:r>
            <a:endParaRPr spc="300"/>
          </a:p>
        </p:txBody>
      </p:sp>
      <p:sp>
        <p:nvSpPr>
          <p:cNvPr id="313" name="Google Shape;313;p8"/>
          <p:cNvSpPr txBox="1"/>
          <p:nvPr/>
        </p:nvSpPr>
        <p:spPr>
          <a:xfrm>
            <a:off x="232459" y="6270829"/>
            <a:ext cx="98838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a:ea typeface="Calibri"/>
                <a:cs typeface="Calibri"/>
                <a:sym typeface="Calibri"/>
              </a:rPr>
              <a:t>Không xảy ra chờ đợi vô hạn vì có thể ngắt while bằng flag hoặc turn</a:t>
            </a:r>
            <a:endParaRPr spc="300"/>
          </a:p>
        </p:txBody>
      </p:sp>
      <p:sp>
        <p:nvSpPr>
          <p:cNvPr id="314" name="Google Shape;3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10</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250" fill="hold"/>
                                        <p:tgtEl>
                                          <p:spTgt spid="296"/>
                                        </p:tgtEl>
                                        <p:attrNameLst>
                                          <p:attrName>ppt_x</p:attrName>
                                        </p:attrNameLst>
                                      </p:cBhvr>
                                      <p:tavLst>
                                        <p:tav tm="0">
                                          <p:val>
                                            <p:strVal val="1+#ppt_w/2"/>
                                          </p:val>
                                        </p:tav>
                                        <p:tav tm="100000">
                                          <p:val>
                                            <p:strVal val="#ppt_x"/>
                                          </p:val>
                                        </p:tav>
                                      </p:tavLst>
                                    </p:anim>
                                    <p:anim calcmode="lin" valueType="num">
                                      <p:cBhvr additive="base">
                                        <p:cTn id="8" dur="25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barn(outVertical)">
                                      <p:cBhvr>
                                        <p:cTn id="13" dur="250"/>
                                        <p:tgtEl>
                                          <p:spTgt spid="297"/>
                                        </p:tgtEl>
                                      </p:cBhvr>
                                    </p:animEffect>
                                  </p:childTnLst>
                                </p:cTn>
                              </p:par>
                            </p:childTnLst>
                          </p:cTn>
                        </p:par>
                        <p:par>
                          <p:cTn id="14" fill="hold">
                            <p:stCondLst>
                              <p:cond delay="250"/>
                            </p:stCondLst>
                            <p:childTnLst>
                              <p:par>
                                <p:cTn id="15" presetID="1" presetClass="entr" presetSubtype="0" fill="hold" nodeType="afterEffect">
                                  <p:stCondLst>
                                    <p:cond delay="0"/>
                                  </p:stCondLst>
                                  <p:childTnLst>
                                    <p:set>
                                      <p:cBhvr>
                                        <p:cTn id="16" dur="1" fill="hold">
                                          <p:stCondLst>
                                            <p:cond delay="0"/>
                                          </p:stCondLst>
                                        </p:cTn>
                                        <p:tgtEl>
                                          <p:spTgt spid="3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300"/>
                                        </p:tgtEl>
                                        <p:attrNameLst>
                                          <p:attrName>style.visibility</p:attrName>
                                        </p:attrNameLst>
                                      </p:cBhvr>
                                      <p:to>
                                        <p:strVal val="visible"/>
                                      </p:to>
                                    </p:set>
                                    <p:animEffect transition="in" filter="barn(outHorizontal)">
                                      <p:cBhvr>
                                        <p:cTn id="21" dur="250"/>
                                        <p:tgtEl>
                                          <p:spTgt spid="30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8"/>
                                        </p:tgtEl>
                                        <p:attrNameLst>
                                          <p:attrName>style.visibility</p:attrName>
                                        </p:attrNameLst>
                                      </p:cBhvr>
                                      <p:to>
                                        <p:strVal val="visible"/>
                                      </p:to>
                                    </p:set>
                                    <p:animEffect transition="in" filter="barn(outVertical)">
                                      <p:cBhvr>
                                        <p:cTn id="26" dur="250"/>
                                        <p:tgtEl>
                                          <p:spTgt spid="29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299"/>
                                        </p:tgtEl>
                                        <p:attrNameLst>
                                          <p:attrName>style.visibility</p:attrName>
                                        </p:attrNameLst>
                                      </p:cBhvr>
                                      <p:to>
                                        <p:strVal val="visible"/>
                                      </p:to>
                                    </p:set>
                                    <p:animEffect transition="in" filter="barn(outVertical)">
                                      <p:cBhvr>
                                        <p:cTn id="35" dur="250"/>
                                        <p:tgtEl>
                                          <p:spTgt spid="29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barn(outVertical)">
                                      <p:cBhvr>
                                        <p:cTn id="40" dur="250"/>
                                        <p:tgtEl>
                                          <p:spTgt spid="30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97" grpId="0" animBg="1"/>
      <p:bldP spid="298" grpId="0" animBg="1"/>
      <p:bldP spid="301" grpId="0" animBg="1"/>
      <p:bldP spid="3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9"/>
          <p:cNvSpPr txBox="1"/>
          <p:nvPr/>
        </p:nvSpPr>
        <p:spPr>
          <a:xfrm>
            <a:off x="986778" y="855955"/>
            <a:ext cx="1764166"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panose="020F0502020204030204" pitchFamily="34" charset="0"/>
                <a:ea typeface="Calibri"/>
                <a:cs typeface="Calibri" panose="020F0502020204030204" pitchFamily="34" charset="0"/>
                <a:sym typeface="Calibri"/>
              </a:rPr>
              <a:t>Đặc điểm</a:t>
            </a:r>
            <a:endParaRPr sz="2400" b="1"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321" name="Google Shape;321;p9"/>
          <p:cNvCxnSpPr/>
          <p:nvPr/>
        </p:nvCxnSpPr>
        <p:spPr>
          <a:xfrm rot="10800000" flipH="1">
            <a:off x="784860" y="2267363"/>
            <a:ext cx="10753997" cy="31927"/>
          </a:xfrm>
          <a:prstGeom prst="straightConnector1">
            <a:avLst/>
          </a:prstGeom>
          <a:noFill/>
          <a:ln w="28575" cap="flat" cmpd="sng">
            <a:solidFill>
              <a:schemeClr val="accent1"/>
            </a:solidFill>
            <a:prstDash val="dash"/>
            <a:miter lim="800000"/>
            <a:headEnd type="none" w="sm" len="sm"/>
            <a:tailEnd type="none" w="sm" len="sm"/>
          </a:ln>
        </p:spPr>
      </p:cxnSp>
      <p:sp>
        <p:nvSpPr>
          <p:cNvPr id="322" name="Google Shape;322;p9"/>
          <p:cNvSpPr txBox="1"/>
          <p:nvPr/>
        </p:nvSpPr>
        <p:spPr>
          <a:xfrm>
            <a:off x="986778" y="2578075"/>
            <a:ext cx="1783402"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panose="020F0502020204030204" pitchFamily="34" charset="0"/>
                <a:ea typeface="Calibri"/>
                <a:cs typeface="Calibri" panose="020F0502020204030204" pitchFamily="34" charset="0"/>
                <a:sym typeface="Calibri"/>
              </a:rPr>
              <a:t>Minh họa</a:t>
            </a:r>
            <a:endParaRPr sz="2400" b="1"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323" name="Google Shape;323;p9"/>
          <p:cNvGrpSpPr/>
          <p:nvPr/>
        </p:nvGrpSpPr>
        <p:grpSpPr>
          <a:xfrm>
            <a:off x="0" y="0"/>
            <a:ext cx="1569720" cy="1722120"/>
            <a:chOff x="-63500" y="-109804"/>
            <a:chExt cx="1206500" cy="1333500"/>
          </a:xfrm>
        </p:grpSpPr>
        <p:sp>
          <p:nvSpPr>
            <p:cNvPr id="324" name="Google Shape;324;p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325" name="Google Shape;325;p9"/>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326" name="Google Shape;326;p9"/>
          <p:cNvSpPr txBox="1"/>
          <p:nvPr/>
        </p:nvSpPr>
        <p:spPr>
          <a:xfrm>
            <a:off x="2844460" y="299896"/>
            <a:ext cx="7650877" cy="193899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Mỗi process nhận một con số</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Số nhỏ nhất sẽ vào CS</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Nếu cùng số thì so sánh số thứ tự, i&lt;j thì I vào trước</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Số num được cấp tăng dần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27" name="Google Shape;327;p9"/>
          <p:cNvSpPr txBox="1"/>
          <p:nvPr/>
        </p:nvSpPr>
        <p:spPr>
          <a:xfrm>
            <a:off x="3142761" y="2586450"/>
            <a:ext cx="8049910" cy="415175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boolean</a:t>
            </a:r>
            <a:r>
              <a:rPr lang="en-US" sz="1800" spc="300">
                <a:solidFill>
                  <a:schemeClr val="dk1"/>
                </a:solidFill>
                <a:latin typeface="Calibri" panose="020F0502020204030204" pitchFamily="34" charset="0"/>
                <a:ea typeface="Calibri"/>
                <a:cs typeface="Calibri" panose="020F0502020204030204" pitchFamily="34" charset="0"/>
                <a:sym typeface="Calibri"/>
              </a:rPr>
              <a:t>      choosing[ n ];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int</a:t>
            </a:r>
            <a:r>
              <a:rPr lang="en-US" sz="1800" spc="300">
                <a:solidFill>
                  <a:schemeClr val="dk1"/>
                </a:solidFill>
                <a:latin typeface="Calibri" panose="020F0502020204030204" pitchFamily="34" charset="0"/>
                <a:ea typeface="Calibri"/>
                <a:cs typeface="Calibri" panose="020F0502020204030204" pitchFamily="34" charset="0"/>
                <a:sym typeface="Calibri"/>
              </a:rPr>
              <a:t>      		num[ n ];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do</a:t>
            </a: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choosing[i]= </a:t>
            </a:r>
            <a:r>
              <a:rPr lang="en-US" sz="1800" spc="300">
                <a:solidFill>
                  <a:srgbClr val="0070C0"/>
                </a:solidFill>
                <a:latin typeface="Calibri" panose="020F0502020204030204" pitchFamily="34" charset="0"/>
                <a:ea typeface="Calibri"/>
                <a:cs typeface="Calibri" panose="020F0502020204030204" pitchFamily="34" charset="0"/>
                <a:sym typeface="Calibri"/>
              </a:rPr>
              <a:t>true</a:t>
            </a: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num[ i ]     = max(num[0],num[1],…, num[n − 1]) + 1;</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choosing[ i ] = </a:t>
            </a:r>
            <a:r>
              <a:rPr lang="en-US" sz="1800" spc="300">
                <a:solidFill>
                  <a:srgbClr val="0070C0"/>
                </a:solidFill>
                <a:latin typeface="Calibri" panose="020F0502020204030204" pitchFamily="34" charset="0"/>
                <a:ea typeface="Calibri"/>
                <a:cs typeface="Calibri" panose="020F0502020204030204" pitchFamily="34" charset="0"/>
                <a:sym typeface="Calibri"/>
              </a:rPr>
              <a:t>false</a:t>
            </a: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for</a:t>
            </a:r>
            <a:r>
              <a:rPr lang="en-US" sz="1800" spc="300">
                <a:solidFill>
                  <a:schemeClr val="dk1"/>
                </a:solidFill>
                <a:latin typeface="Calibri" panose="020F0502020204030204" pitchFamily="34" charset="0"/>
                <a:ea typeface="Calibri"/>
                <a:cs typeface="Calibri" panose="020F0502020204030204" pitchFamily="34" charset="0"/>
                <a:sym typeface="Calibri"/>
              </a:rPr>
              <a:t> (j = 0; j &lt; n; j++)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(choosing[ j ]);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((num[ j ] != 0) &amp;&amp; (num[ j ], j) &lt; (num[ i ], i));</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FF0000"/>
                </a:solidFill>
                <a:latin typeface="Calibri" panose="020F0502020204030204" pitchFamily="34" charset="0"/>
                <a:ea typeface="Calibri"/>
                <a:cs typeface="Calibri" panose="020F0502020204030204" pitchFamily="34" charset="0"/>
                <a:sym typeface="Calibri"/>
              </a:rPr>
              <a:t>critical section</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num[ i ] = 0;</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FF0000"/>
                </a:solidFill>
                <a:latin typeface="Calibri" panose="020F0502020204030204" pitchFamily="34" charset="0"/>
                <a:ea typeface="Calibri"/>
                <a:cs typeface="Calibri" panose="020F0502020204030204" pitchFamily="34" charset="0"/>
                <a:sym typeface="Calibri"/>
              </a:rPr>
              <a:t>remainder section</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(1);</a:t>
            </a:r>
            <a:endParaRPr sz="16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28" name="Google Shape;328;p9"/>
          <p:cNvSpPr txBox="1">
            <a:spLocks noGrp="1"/>
          </p:cNvSpPr>
          <p:nvPr>
            <p:ph type="sldNum" idx="12"/>
          </p:nvPr>
        </p:nvSpPr>
        <p:spPr>
          <a:xfrm>
            <a:off x="9021567" y="637554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11</a:t>
            </a:fld>
            <a:endParaRPr spc="300">
              <a:latin typeface="Calibri" panose="020F0502020204030204" pitchFamily="34" charset="0"/>
              <a:cs typeface="Calibri" panose="020F0502020204030204" pitchFamily="34" charset="0"/>
            </a:endParaRPr>
          </a:p>
        </p:txBody>
      </p:sp>
      <p:sp>
        <p:nvSpPr>
          <p:cNvPr id="319" name="Google Shape;319;p9"/>
          <p:cNvSpPr/>
          <p:nvPr/>
        </p:nvSpPr>
        <p:spPr>
          <a:xfrm>
            <a:off x="7315600" y="203754"/>
            <a:ext cx="4876400"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panose="020F0502020204030204" pitchFamily="34" charset="0"/>
                <a:ea typeface="Calibri"/>
                <a:cs typeface="Calibri" panose="020F0502020204030204" pitchFamily="34" charset="0"/>
                <a:sym typeface="Calibri"/>
              </a:rPr>
              <a:t>Giải thuật </a:t>
            </a:r>
            <a:r>
              <a:rPr lang="en-US" sz="2400" b="1" spc="300">
                <a:solidFill>
                  <a:schemeClr val="dk1"/>
                </a:solidFill>
                <a:latin typeface="Calibri" panose="020F0502020204030204" pitchFamily="34" charset="0"/>
                <a:ea typeface="Calibri"/>
                <a:cs typeface="Calibri" panose="020F0502020204030204" pitchFamily="34" charset="0"/>
                <a:sym typeface="Calibri"/>
              </a:rPr>
              <a:t>Bakery</a:t>
            </a:r>
            <a:r>
              <a:rPr lang="en-US" sz="2400" spc="300">
                <a:solidFill>
                  <a:schemeClr val="dk1"/>
                </a:solidFill>
                <a:latin typeface="Calibri" panose="020F0502020204030204" pitchFamily="34" charset="0"/>
                <a:ea typeface="Calibri"/>
                <a:cs typeface="Calibri" panose="020F0502020204030204" pitchFamily="34" charset="0"/>
                <a:sym typeface="Calibri"/>
              </a:rPr>
              <a:t> (n process)</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250" fill="hold"/>
                                        <p:tgtEl>
                                          <p:spTgt spid="319"/>
                                        </p:tgtEl>
                                        <p:attrNameLst>
                                          <p:attrName>ppt_x</p:attrName>
                                        </p:attrNameLst>
                                      </p:cBhvr>
                                      <p:tavLst>
                                        <p:tav tm="0">
                                          <p:val>
                                            <p:strVal val="1+#ppt_w/2"/>
                                          </p:val>
                                        </p:tav>
                                        <p:tav tm="100000">
                                          <p:val>
                                            <p:strVal val="#ppt_x"/>
                                          </p:val>
                                        </p:tav>
                                      </p:tavLst>
                                    </p:anim>
                                    <p:anim calcmode="lin" valueType="num">
                                      <p:cBhvr additive="base">
                                        <p:cTn id="8" dur="25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20"/>
                                        </p:tgtEl>
                                        <p:attrNameLst>
                                          <p:attrName>style.visibility</p:attrName>
                                        </p:attrNameLst>
                                      </p:cBhvr>
                                      <p:to>
                                        <p:strVal val="visible"/>
                                      </p:to>
                                    </p:set>
                                    <p:animEffect transition="in" filter="barn(outVertical)">
                                      <p:cBhvr>
                                        <p:cTn id="13" dur="250"/>
                                        <p:tgtEl>
                                          <p:spTgt spid="3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barn(outVertical)">
                                      <p:cBhvr>
                                        <p:cTn id="22" dur="250"/>
                                        <p:tgtEl>
                                          <p:spTgt spid="32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22"/>
                                        </p:tgtEl>
                                        <p:attrNameLst>
                                          <p:attrName>style.visibility</p:attrName>
                                        </p:attrNameLst>
                                      </p:cBhvr>
                                      <p:to>
                                        <p:strVal val="visible"/>
                                      </p:to>
                                    </p:set>
                                    <p:animEffect transition="in" filter="barn(outVertical)">
                                      <p:cBhvr>
                                        <p:cTn id="27" dur="250"/>
                                        <p:tgtEl>
                                          <p:spTgt spid="3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322" grpId="0" animBg="1"/>
      <p:bldP spid="326" grpId="0"/>
      <p:bldP spid="327" grpId="0" animBg="1"/>
      <p:bldP spid="3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0"/>
          <p:cNvSpPr txBox="1"/>
          <p:nvPr/>
        </p:nvSpPr>
        <p:spPr>
          <a:xfrm>
            <a:off x="4057160" y="884537"/>
            <a:ext cx="8049910" cy="417034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boolean</a:t>
            </a:r>
            <a:r>
              <a:rPr lang="en-US" sz="1800" spc="300">
                <a:solidFill>
                  <a:schemeClr val="dk1"/>
                </a:solidFill>
                <a:latin typeface="Calibri" panose="020F0502020204030204" pitchFamily="34" charset="0"/>
                <a:ea typeface="Calibri"/>
                <a:cs typeface="Calibri" panose="020F0502020204030204" pitchFamily="34" charset="0"/>
                <a:sym typeface="Calibri"/>
              </a:rPr>
              <a:t>      choosing[ n ];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int</a:t>
            </a:r>
            <a:r>
              <a:rPr lang="en-US" sz="1800" spc="300">
                <a:solidFill>
                  <a:schemeClr val="dk1"/>
                </a:solidFill>
                <a:latin typeface="Calibri" panose="020F0502020204030204" pitchFamily="34" charset="0"/>
                <a:ea typeface="Calibri"/>
                <a:cs typeface="Calibri" panose="020F0502020204030204" pitchFamily="34" charset="0"/>
                <a:sym typeface="Calibri"/>
              </a:rPr>
              <a:t>      		num[ n ];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rgbClr val="0070C0"/>
              </a:buClr>
              <a:buSzPts val="1800"/>
              <a:buFont typeface="Arial"/>
              <a:buNone/>
            </a:pPr>
            <a:r>
              <a:rPr lang="en-US" sz="1800" spc="300">
                <a:solidFill>
                  <a:srgbClr val="0070C0"/>
                </a:solidFill>
                <a:latin typeface="Calibri" panose="020F0502020204030204" pitchFamily="34" charset="0"/>
                <a:ea typeface="Calibri"/>
                <a:cs typeface="Calibri" panose="020F0502020204030204" pitchFamily="34" charset="0"/>
                <a:sym typeface="Calibri"/>
              </a:rPr>
              <a:t>do</a:t>
            </a: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choosing[i]= </a:t>
            </a:r>
            <a:r>
              <a:rPr lang="en-US" sz="1800" spc="300">
                <a:solidFill>
                  <a:srgbClr val="0070C0"/>
                </a:solidFill>
                <a:latin typeface="Calibri" panose="020F0502020204030204" pitchFamily="34" charset="0"/>
                <a:ea typeface="Calibri"/>
                <a:cs typeface="Calibri" panose="020F0502020204030204" pitchFamily="34" charset="0"/>
                <a:sym typeface="Calibri"/>
              </a:rPr>
              <a:t>true</a:t>
            </a: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num[ i ]     = max(num[0],num[1],…, num[n − 1]) + 1;</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choosing[ i ] = </a:t>
            </a:r>
            <a:r>
              <a:rPr lang="en-US" sz="1800" spc="300">
                <a:solidFill>
                  <a:srgbClr val="0070C0"/>
                </a:solidFill>
                <a:latin typeface="Calibri" panose="020F0502020204030204" pitchFamily="34" charset="0"/>
                <a:ea typeface="Calibri"/>
                <a:cs typeface="Calibri" panose="020F0502020204030204" pitchFamily="34" charset="0"/>
                <a:sym typeface="Calibri"/>
              </a:rPr>
              <a:t>false</a:t>
            </a: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for</a:t>
            </a:r>
            <a:r>
              <a:rPr lang="en-US" sz="1800" spc="300">
                <a:solidFill>
                  <a:schemeClr val="dk1"/>
                </a:solidFill>
                <a:latin typeface="Calibri" panose="020F0502020204030204" pitchFamily="34" charset="0"/>
                <a:ea typeface="Calibri"/>
                <a:cs typeface="Calibri" panose="020F0502020204030204" pitchFamily="34" charset="0"/>
                <a:sym typeface="Calibri"/>
              </a:rPr>
              <a:t> (j = 0; j &lt; n; j++)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(choosing[ j ]); </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((num[ j ] != 0) &amp;&amp; (num[ j ], j) &lt; (num[ i ], i));</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FF0000"/>
                </a:solidFill>
                <a:latin typeface="Calibri" panose="020F0502020204030204" pitchFamily="34" charset="0"/>
                <a:ea typeface="Calibri"/>
                <a:cs typeface="Calibri" panose="020F0502020204030204" pitchFamily="34" charset="0"/>
                <a:sym typeface="Calibri"/>
              </a:rPr>
              <a:t>critical section</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num[ i ] = 0;</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FF0000"/>
                </a:solidFill>
                <a:latin typeface="Calibri" panose="020F0502020204030204" pitchFamily="34" charset="0"/>
                <a:ea typeface="Calibri"/>
                <a:cs typeface="Calibri" panose="020F0502020204030204" pitchFamily="34" charset="0"/>
                <a:sym typeface="Calibri"/>
              </a:rPr>
              <a:t>remainder section</a:t>
            </a:r>
            <a:endParaRPr spc="30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0070C0"/>
                </a:solidFill>
                <a:latin typeface="Calibri" panose="020F0502020204030204" pitchFamily="34" charset="0"/>
                <a:ea typeface="Calibri"/>
                <a:cs typeface="Calibri" panose="020F0502020204030204" pitchFamily="34" charset="0"/>
                <a:sym typeface="Calibri"/>
              </a:rPr>
              <a:t>while</a:t>
            </a:r>
            <a:r>
              <a:rPr lang="en-US" sz="1800" spc="300">
                <a:solidFill>
                  <a:schemeClr val="dk1"/>
                </a:solidFill>
                <a:latin typeface="Calibri" panose="020F0502020204030204" pitchFamily="34" charset="0"/>
                <a:ea typeface="Calibri"/>
                <a:cs typeface="Calibri" panose="020F0502020204030204" pitchFamily="34" charset="0"/>
                <a:sym typeface="Calibri"/>
              </a:rPr>
              <a:t> (1);</a:t>
            </a:r>
            <a:endParaRPr sz="16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334" name="Google Shape;334;p10"/>
          <p:cNvGrpSpPr/>
          <p:nvPr/>
        </p:nvGrpSpPr>
        <p:grpSpPr>
          <a:xfrm>
            <a:off x="1192726" y="188407"/>
            <a:ext cx="3326056" cy="2400617"/>
            <a:chOff x="1192726" y="188407"/>
            <a:chExt cx="3326056" cy="2400617"/>
          </a:xfrm>
        </p:grpSpPr>
        <p:sp>
          <p:nvSpPr>
            <p:cNvPr id="335" name="Google Shape;335;p10"/>
            <p:cNvSpPr/>
            <p:nvPr/>
          </p:nvSpPr>
          <p:spPr>
            <a:xfrm>
              <a:off x="1192726" y="188407"/>
              <a:ext cx="2595503" cy="240061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nếu Process vào sau cùng thì sẽ mang con số lớn nhất trong số các Process + 1</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336" name="Google Shape;336;p10"/>
            <p:cNvCxnSpPr/>
            <p:nvPr/>
          </p:nvCxnSpPr>
          <p:spPr>
            <a:xfrm rot="10800000">
              <a:off x="3788229" y="1567543"/>
              <a:ext cx="730553" cy="595089"/>
            </a:xfrm>
            <a:prstGeom prst="straightConnector1">
              <a:avLst/>
            </a:prstGeom>
            <a:noFill/>
            <a:ln w="38100" cap="flat" cmpd="sng">
              <a:solidFill>
                <a:srgbClr val="833C0B"/>
              </a:solidFill>
              <a:prstDash val="solid"/>
              <a:miter lim="800000"/>
              <a:headEnd type="none" w="sm" len="sm"/>
              <a:tailEnd type="triangle" w="med" len="med"/>
            </a:ln>
          </p:spPr>
        </p:cxnSp>
      </p:grpSp>
      <p:grpSp>
        <p:nvGrpSpPr>
          <p:cNvPr id="337" name="Google Shape;337;p10"/>
          <p:cNvGrpSpPr/>
          <p:nvPr/>
        </p:nvGrpSpPr>
        <p:grpSpPr>
          <a:xfrm>
            <a:off x="82617" y="2596124"/>
            <a:ext cx="4796032" cy="1938952"/>
            <a:chOff x="82617" y="2596124"/>
            <a:chExt cx="4796032" cy="1938952"/>
          </a:xfrm>
        </p:grpSpPr>
        <p:sp>
          <p:nvSpPr>
            <p:cNvPr id="338" name="Google Shape;338;p10"/>
            <p:cNvSpPr/>
            <p:nvPr/>
          </p:nvSpPr>
          <p:spPr>
            <a:xfrm>
              <a:off x="82617" y="2596124"/>
              <a:ext cx="3911830" cy="19389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nếu bắt gặp process j đang thực hiện gán num thì chờ để nó gán xong mới so sánh</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339" name="Google Shape;339;p10"/>
            <p:cNvCxnSpPr/>
            <p:nvPr/>
          </p:nvCxnSpPr>
          <p:spPr>
            <a:xfrm flipH="1">
              <a:off x="3788229" y="3032621"/>
              <a:ext cx="1090420" cy="239449"/>
            </a:xfrm>
            <a:prstGeom prst="straightConnector1">
              <a:avLst/>
            </a:prstGeom>
            <a:noFill/>
            <a:ln w="38100" cap="flat" cmpd="sng">
              <a:solidFill>
                <a:srgbClr val="385623"/>
              </a:solidFill>
              <a:prstDash val="solid"/>
              <a:miter lim="800000"/>
              <a:headEnd type="none" w="sm" len="sm"/>
              <a:tailEnd type="triangle" w="med" len="med"/>
            </a:ln>
          </p:spPr>
        </p:cxnSp>
      </p:grpSp>
      <p:sp>
        <p:nvSpPr>
          <p:cNvPr id="340" name="Google Shape;340;p10"/>
          <p:cNvSpPr/>
          <p:nvPr/>
        </p:nvSpPr>
        <p:spPr>
          <a:xfrm>
            <a:off x="7315600" y="203754"/>
            <a:ext cx="4876400"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panose="020F0502020204030204" pitchFamily="34" charset="0"/>
                <a:ea typeface="Calibri"/>
                <a:cs typeface="Calibri" panose="020F0502020204030204" pitchFamily="34" charset="0"/>
                <a:sym typeface="Calibri"/>
              </a:rPr>
              <a:t>Giải thuật </a:t>
            </a:r>
            <a:r>
              <a:rPr lang="en-US" sz="2400" b="1" spc="300">
                <a:solidFill>
                  <a:schemeClr val="dk1"/>
                </a:solidFill>
                <a:latin typeface="Calibri" panose="020F0502020204030204" pitchFamily="34" charset="0"/>
                <a:ea typeface="Calibri"/>
                <a:cs typeface="Calibri" panose="020F0502020204030204" pitchFamily="34" charset="0"/>
                <a:sym typeface="Calibri"/>
              </a:rPr>
              <a:t>Bakery</a:t>
            </a:r>
            <a:r>
              <a:rPr lang="en-US" sz="2400" spc="300">
                <a:solidFill>
                  <a:schemeClr val="dk1"/>
                </a:solidFill>
                <a:latin typeface="Calibri" panose="020F0502020204030204" pitchFamily="34" charset="0"/>
                <a:ea typeface="Calibri"/>
                <a:cs typeface="Calibri" panose="020F0502020204030204" pitchFamily="34" charset="0"/>
                <a:sym typeface="Calibri"/>
              </a:rPr>
              <a:t> (n process)</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341" name="Google Shape;341;p10"/>
          <p:cNvGrpSpPr/>
          <p:nvPr/>
        </p:nvGrpSpPr>
        <p:grpSpPr>
          <a:xfrm>
            <a:off x="0" y="0"/>
            <a:ext cx="1569720" cy="1722120"/>
            <a:chOff x="-63500" y="-109804"/>
            <a:chExt cx="1206500" cy="1333500"/>
          </a:xfrm>
        </p:grpSpPr>
        <p:sp>
          <p:nvSpPr>
            <p:cNvPr id="342" name="Google Shape;342;p1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343" name="Google Shape;343;p10"/>
            <p:cNvPicPr preferRelativeResize="0"/>
            <p:nvPr/>
          </p:nvPicPr>
          <p:blipFill rotWithShape="1">
            <a:blip r:embed="rId3">
              <a:alphaModFix/>
            </a:blip>
            <a:srcRect/>
            <a:stretch/>
          </p:blipFill>
          <p:spPr>
            <a:xfrm>
              <a:off x="0" y="0"/>
              <a:ext cx="694946" cy="688549"/>
            </a:xfrm>
            <a:prstGeom prst="rect">
              <a:avLst/>
            </a:prstGeom>
            <a:noFill/>
            <a:ln>
              <a:noFill/>
            </a:ln>
          </p:spPr>
        </p:pic>
      </p:grpSp>
      <p:grpSp>
        <p:nvGrpSpPr>
          <p:cNvPr id="344" name="Google Shape;344;p10"/>
          <p:cNvGrpSpPr/>
          <p:nvPr/>
        </p:nvGrpSpPr>
        <p:grpSpPr>
          <a:xfrm>
            <a:off x="986778" y="3380505"/>
            <a:ext cx="10827851" cy="3535264"/>
            <a:chOff x="986778" y="3380505"/>
            <a:chExt cx="10827851" cy="3535264"/>
          </a:xfrm>
        </p:grpSpPr>
        <p:sp>
          <p:nvSpPr>
            <p:cNvPr id="345" name="Google Shape;345;p10"/>
            <p:cNvSpPr/>
            <p:nvPr/>
          </p:nvSpPr>
          <p:spPr>
            <a:xfrm>
              <a:off x="986778" y="4976817"/>
              <a:ext cx="8767022" cy="19389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err="1">
                  <a:solidFill>
                    <a:srgbClr val="1F3864"/>
                  </a:solidFill>
                  <a:latin typeface="Calibri" panose="020F0502020204030204" pitchFamily="34" charset="0"/>
                  <a:ea typeface="Calibri"/>
                  <a:cs typeface="Calibri" panose="020F0502020204030204" pitchFamily="34" charset="0"/>
                  <a:sym typeface="Calibri"/>
                </a:rPr>
                <a:t>chờ</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nếu</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có</a:t>
              </a:r>
              <a:r>
                <a:rPr lang="en-US" sz="2000" spc="300">
                  <a:solidFill>
                    <a:srgbClr val="1F3864"/>
                  </a:solidFill>
                  <a:latin typeface="Calibri" panose="020F0502020204030204" pitchFamily="34" charset="0"/>
                  <a:ea typeface="Calibri"/>
                  <a:cs typeface="Calibri" panose="020F0502020204030204" pitchFamily="34" charset="0"/>
                  <a:sym typeface="Calibri"/>
                </a:rPr>
                <a:t> pro </a:t>
              </a:r>
              <a:r>
                <a:rPr lang="en-US" sz="2000" spc="300" err="1">
                  <a:solidFill>
                    <a:srgbClr val="1F3864"/>
                  </a:solidFill>
                  <a:latin typeface="Calibri" panose="020F0502020204030204" pitchFamily="34" charset="0"/>
                  <a:ea typeface="Calibri"/>
                  <a:cs typeface="Calibri" panose="020F0502020204030204" pitchFamily="34" charset="0"/>
                  <a:sym typeface="Calibri"/>
                </a:rPr>
                <a:t>có</a:t>
              </a:r>
              <a:r>
                <a:rPr lang="en-US" sz="2000" spc="300">
                  <a:solidFill>
                    <a:srgbClr val="1F3864"/>
                  </a:solidFill>
                  <a:latin typeface="Calibri" panose="020F0502020204030204" pitchFamily="34" charset="0"/>
                  <a:ea typeface="Calibri"/>
                  <a:cs typeface="Calibri" panose="020F0502020204030204" pitchFamily="34" charset="0"/>
                  <a:sym typeface="Calibri"/>
                </a:rPr>
                <a:t> num </a:t>
              </a:r>
              <a:r>
                <a:rPr lang="en-US" sz="2000" spc="300" err="1">
                  <a:solidFill>
                    <a:srgbClr val="1F3864"/>
                  </a:solidFill>
                  <a:latin typeface="Calibri" panose="020F0502020204030204" pitchFamily="34" charset="0"/>
                  <a:ea typeface="Calibri"/>
                  <a:cs typeface="Calibri" panose="020F0502020204030204" pitchFamily="34" charset="0"/>
                  <a:sym typeface="Calibri"/>
                </a:rPr>
                <a:t>nhỏ</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hơn</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nó</a:t>
              </a:r>
              <a:r>
                <a:rPr lang="en-US" sz="2000" spc="300">
                  <a:solidFill>
                    <a:srgbClr val="1F3864"/>
                  </a:solidFill>
                  <a:latin typeface="Calibri" panose="020F0502020204030204" pitchFamily="34" charset="0"/>
                  <a:ea typeface="Calibri"/>
                  <a:cs typeface="Calibri" panose="020F0502020204030204" pitchFamily="34" charset="0"/>
                  <a:sym typeface="Calibri"/>
                </a:rPr>
                <a:t> -&gt; </a:t>
              </a:r>
              <a:r>
                <a:rPr lang="en-US" sz="2000" spc="300" err="1">
                  <a:solidFill>
                    <a:srgbClr val="1F3864"/>
                  </a:solidFill>
                  <a:latin typeface="Calibri" panose="020F0502020204030204" pitchFamily="34" charset="0"/>
                  <a:ea typeface="Calibri"/>
                  <a:cs typeface="Calibri" panose="020F0502020204030204" pitchFamily="34" charset="0"/>
                  <a:sym typeface="Calibri"/>
                </a:rPr>
                <a:t>số</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nhỏ</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hơn</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vào</a:t>
              </a:r>
              <a:r>
                <a:rPr lang="en-US" sz="2000" spc="300">
                  <a:solidFill>
                    <a:srgbClr val="1F3864"/>
                  </a:solidFill>
                  <a:latin typeface="Calibri" panose="020F0502020204030204" pitchFamily="34" charset="0"/>
                  <a:ea typeface="Calibri"/>
                  <a:cs typeface="Calibri" panose="020F0502020204030204" pitchFamily="34" charset="0"/>
                  <a:sym typeface="Calibri"/>
                </a:rPr>
                <a:t> CS. </a:t>
              </a:r>
              <a:r>
                <a:rPr lang="en-US" sz="2000" spc="300" err="1">
                  <a:solidFill>
                    <a:srgbClr val="1F3864"/>
                  </a:solidFill>
                  <a:latin typeface="Calibri" panose="020F0502020204030204" pitchFamily="34" charset="0"/>
                  <a:ea typeface="Calibri"/>
                  <a:cs typeface="Calibri" panose="020F0502020204030204" pitchFamily="34" charset="0"/>
                  <a:sym typeface="Calibri"/>
                </a:rPr>
                <a:t>nếu</a:t>
              </a:r>
              <a:r>
                <a:rPr lang="en-US" sz="2000" spc="300">
                  <a:solidFill>
                    <a:srgbClr val="1F3864"/>
                  </a:solidFill>
                  <a:latin typeface="Calibri" panose="020F0502020204030204" pitchFamily="34" charset="0"/>
                  <a:ea typeface="Calibri"/>
                  <a:cs typeface="Calibri" panose="020F0502020204030204" pitchFamily="34" charset="0"/>
                  <a:sym typeface="Calibri"/>
                </a:rPr>
                <a:t> process </a:t>
              </a:r>
              <a:r>
                <a:rPr lang="en-US" sz="2000" spc="300" err="1">
                  <a:solidFill>
                    <a:srgbClr val="1F3864"/>
                  </a:solidFill>
                  <a:latin typeface="Calibri" panose="020F0502020204030204" pitchFamily="34" charset="0"/>
                  <a:ea typeface="Calibri"/>
                  <a:cs typeface="Calibri" panose="020F0502020204030204" pitchFamily="34" charset="0"/>
                  <a:sym typeface="Calibri"/>
                </a:rPr>
                <a:t>đã</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thực</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hiện</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xong</a:t>
              </a:r>
              <a:r>
                <a:rPr lang="en-US" sz="2000" spc="300">
                  <a:solidFill>
                    <a:srgbClr val="1F3864"/>
                  </a:solidFill>
                  <a:latin typeface="Calibri" panose="020F0502020204030204" pitchFamily="34" charset="0"/>
                  <a:ea typeface="Calibri"/>
                  <a:cs typeface="Calibri" panose="020F0502020204030204" pitchFamily="34" charset="0"/>
                  <a:sym typeface="Calibri"/>
                </a:rPr>
                <a:t> (num = 0) </a:t>
              </a:r>
              <a:r>
                <a:rPr lang="en-US" sz="2000" spc="300" err="1">
                  <a:solidFill>
                    <a:srgbClr val="1F3864"/>
                  </a:solidFill>
                  <a:latin typeface="Calibri" panose="020F0502020204030204" pitchFamily="34" charset="0"/>
                  <a:ea typeface="Calibri"/>
                  <a:cs typeface="Calibri" panose="020F0502020204030204" pitchFamily="34" charset="0"/>
                  <a:sym typeface="Calibri"/>
                </a:rPr>
                <a:t>hoặc</a:t>
              </a:r>
              <a:r>
                <a:rPr lang="en-US" sz="2000" spc="300">
                  <a:solidFill>
                    <a:srgbClr val="1F3864"/>
                  </a:solidFill>
                  <a:latin typeface="Calibri" panose="020F0502020204030204" pitchFamily="34" charset="0"/>
                  <a:ea typeface="Calibri"/>
                  <a:cs typeface="Calibri" panose="020F0502020204030204" pitchFamily="34" charset="0"/>
                  <a:sym typeface="Calibri"/>
                </a:rPr>
                <a:t> process j </a:t>
              </a:r>
              <a:r>
                <a:rPr lang="en-US" sz="2000" spc="300" err="1">
                  <a:solidFill>
                    <a:srgbClr val="1F3864"/>
                  </a:solidFill>
                  <a:latin typeface="Calibri" panose="020F0502020204030204" pitchFamily="34" charset="0"/>
                  <a:ea typeface="Calibri"/>
                  <a:cs typeface="Calibri" panose="020F0502020204030204" pitchFamily="34" charset="0"/>
                  <a:sym typeface="Calibri"/>
                </a:rPr>
                <a:t>được</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gán</a:t>
              </a:r>
              <a:r>
                <a:rPr lang="en-US" sz="2000" spc="300">
                  <a:solidFill>
                    <a:srgbClr val="1F3864"/>
                  </a:solidFill>
                  <a:latin typeface="Calibri" panose="020F0502020204030204" pitchFamily="34" charset="0"/>
                  <a:ea typeface="Calibri"/>
                  <a:cs typeface="Calibri" panose="020F0502020204030204" pitchFamily="34" charset="0"/>
                  <a:sym typeface="Calibri"/>
                </a:rPr>
                <a:t> 1 num </a:t>
              </a:r>
              <a:r>
                <a:rPr lang="en-US" sz="2000" spc="300" err="1">
                  <a:solidFill>
                    <a:srgbClr val="1F3864"/>
                  </a:solidFill>
                  <a:latin typeface="Calibri" panose="020F0502020204030204" pitchFamily="34" charset="0"/>
                  <a:ea typeface="Calibri"/>
                  <a:cs typeface="Calibri" panose="020F0502020204030204" pitchFamily="34" charset="0"/>
                  <a:sym typeface="Calibri"/>
                </a:rPr>
                <a:t>mới</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lớn</a:t>
              </a:r>
              <a:r>
                <a:rPr lang="en-US" sz="2000" spc="300">
                  <a:solidFill>
                    <a:srgbClr val="1F3864"/>
                  </a:solidFill>
                  <a:latin typeface="Calibri" panose="020F0502020204030204" pitchFamily="34" charset="0"/>
                  <a:ea typeface="Calibri"/>
                  <a:cs typeface="Calibri" panose="020F0502020204030204" pitchFamily="34" charset="0"/>
                  <a:sym typeface="Calibri"/>
                </a:rPr>
                <a:t> </a:t>
              </a:r>
              <a:r>
                <a:rPr lang="en-US" sz="2000" spc="300" err="1">
                  <a:solidFill>
                    <a:srgbClr val="1F3864"/>
                  </a:solidFill>
                  <a:latin typeface="Calibri" panose="020F0502020204030204" pitchFamily="34" charset="0"/>
                  <a:ea typeface="Calibri"/>
                  <a:cs typeface="Calibri" panose="020F0502020204030204" pitchFamily="34" charset="0"/>
                  <a:sym typeface="Calibri"/>
                </a:rPr>
                <a:t>hơn</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=&gt;break while, so </a:t>
              </a:r>
              <a:r>
                <a:rPr lang="en-US" sz="2000" spc="300" err="1">
                  <a:solidFill>
                    <a:srgbClr val="1F3864"/>
                  </a:solidFill>
                  <a:latin typeface="Calibri" panose="020F0502020204030204" pitchFamily="34" charset="0"/>
                  <a:ea typeface="Calibri"/>
                  <a:cs typeface="Calibri" panose="020F0502020204030204" pitchFamily="34" charset="0"/>
                  <a:sym typeface="Calibri"/>
                </a:rPr>
                <a:t>sánh</a:t>
              </a:r>
              <a:r>
                <a:rPr lang="en-US" sz="2000" spc="300">
                  <a:solidFill>
                    <a:srgbClr val="1F3864"/>
                  </a:solidFill>
                  <a:latin typeface="Calibri" panose="020F0502020204030204" pitchFamily="34" charset="0"/>
                  <a:ea typeface="Calibri"/>
                  <a:cs typeface="Calibri" panose="020F0502020204030204" pitchFamily="34" charset="0"/>
                  <a:sym typeface="Calibri"/>
                </a:rPr>
                <a:t> process </a:t>
              </a:r>
              <a:r>
                <a:rPr lang="en-US" sz="2000" spc="300" err="1">
                  <a:solidFill>
                    <a:srgbClr val="1F3864"/>
                  </a:solidFill>
                  <a:latin typeface="Calibri" panose="020F0502020204030204" pitchFamily="34" charset="0"/>
                  <a:ea typeface="Calibri"/>
                  <a:cs typeface="Calibri" panose="020F0502020204030204" pitchFamily="34" charset="0"/>
                  <a:sym typeface="Calibri"/>
                </a:rPr>
                <a:t>khác</a:t>
              </a:r>
              <a:endParaRPr sz="20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346" name="Google Shape;346;p10"/>
            <p:cNvCxnSpPr/>
            <p:nvPr/>
          </p:nvCxnSpPr>
          <p:spPr>
            <a:xfrm flipH="1">
              <a:off x="9753800" y="3380505"/>
              <a:ext cx="2060829" cy="2628409"/>
            </a:xfrm>
            <a:prstGeom prst="straightConnector1">
              <a:avLst/>
            </a:prstGeom>
            <a:noFill/>
            <a:ln w="38100" cap="flat" cmpd="sng">
              <a:solidFill>
                <a:srgbClr val="2F5496"/>
              </a:solidFill>
              <a:prstDash val="solid"/>
              <a:miter lim="800000"/>
              <a:headEnd type="none" w="sm" len="sm"/>
              <a:tailEnd type="triangle" w="med" len="med"/>
            </a:ln>
          </p:spPr>
        </p:cxnSp>
      </p:grpSp>
      <p:sp>
        <p:nvSpPr>
          <p:cNvPr id="347" name="Google Shape;34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12</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1"/>
        <p:cNvGrpSpPr/>
        <p:nvPr/>
      </p:nvGrpSpPr>
      <p:grpSpPr>
        <a:xfrm>
          <a:off x="0" y="0"/>
          <a:ext cx="0" cy="0"/>
          <a:chOff x="0" y="0"/>
          <a:chExt cx="0" cy="0"/>
        </a:xfrm>
      </p:grpSpPr>
      <p:grpSp>
        <p:nvGrpSpPr>
          <p:cNvPr id="352" name="Google Shape;352;p11"/>
          <p:cNvGrpSpPr/>
          <p:nvPr/>
        </p:nvGrpSpPr>
        <p:grpSpPr>
          <a:xfrm>
            <a:off x="0" y="0"/>
            <a:ext cx="1569720" cy="1722120"/>
            <a:chOff x="-63500" y="-109804"/>
            <a:chExt cx="1206500" cy="1333500"/>
          </a:xfrm>
        </p:grpSpPr>
        <p:sp>
          <p:nvSpPr>
            <p:cNvPr id="353" name="Google Shape;353;p1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354" name="Google Shape;354;p11"/>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355" name="Google Shape;355;p11"/>
          <p:cNvSpPr/>
          <p:nvPr/>
        </p:nvSpPr>
        <p:spPr>
          <a:xfrm>
            <a:off x="7746411" y="4178"/>
            <a:ext cx="4471577" cy="461666"/>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err="1">
                <a:solidFill>
                  <a:schemeClr val="dk1"/>
                </a:solidFill>
                <a:latin typeface="Calibri" panose="020F0502020204030204" pitchFamily="34" charset="0"/>
                <a:ea typeface="Calibri"/>
                <a:cs typeface="Calibri" panose="020F0502020204030204" pitchFamily="34" charset="0"/>
                <a:sym typeface="Calibri"/>
              </a:rPr>
              <a:t>Giải</a:t>
            </a:r>
            <a:r>
              <a:rPr lang="en-US" sz="2400" spc="300">
                <a:solidFill>
                  <a:schemeClr val="dk1"/>
                </a:solidFill>
                <a:latin typeface="Calibri" panose="020F0502020204030204" pitchFamily="34" charset="0"/>
                <a:ea typeface="Calibri"/>
                <a:cs typeface="Calibri" panose="020F0502020204030204" pitchFamily="34" charset="0"/>
                <a:sym typeface="Calibri"/>
              </a:rPr>
              <a:t> </a:t>
            </a:r>
            <a:r>
              <a:rPr lang="en-US" sz="2400" spc="300" err="1">
                <a:solidFill>
                  <a:schemeClr val="dk1"/>
                </a:solidFill>
                <a:latin typeface="Calibri" panose="020F0502020204030204" pitchFamily="34" charset="0"/>
                <a:ea typeface="Calibri"/>
                <a:cs typeface="Calibri" panose="020F0502020204030204" pitchFamily="34" charset="0"/>
                <a:sym typeface="Calibri"/>
              </a:rPr>
              <a:t>quyết</a:t>
            </a:r>
            <a:r>
              <a:rPr lang="en-US" sz="2400" spc="300">
                <a:solidFill>
                  <a:schemeClr val="dk1"/>
                </a:solidFill>
                <a:latin typeface="Calibri" panose="020F0502020204030204" pitchFamily="34" charset="0"/>
                <a:ea typeface="Calibri"/>
                <a:cs typeface="Calibri" panose="020F0502020204030204" pitchFamily="34" charset="0"/>
                <a:sym typeface="Calibri"/>
              </a:rPr>
              <a:t> </a:t>
            </a:r>
            <a:r>
              <a:rPr lang="en-US" sz="2400" spc="300" err="1">
                <a:solidFill>
                  <a:schemeClr val="dk1"/>
                </a:solidFill>
                <a:latin typeface="Calibri" panose="020F0502020204030204" pitchFamily="34" charset="0"/>
                <a:ea typeface="Calibri"/>
                <a:cs typeface="Calibri" panose="020F0502020204030204" pitchFamily="34" charset="0"/>
                <a:sym typeface="Calibri"/>
              </a:rPr>
              <a:t>tranh</a:t>
            </a:r>
            <a:r>
              <a:rPr lang="en-US" sz="2400" spc="300">
                <a:solidFill>
                  <a:schemeClr val="dk1"/>
                </a:solidFill>
                <a:latin typeface="Calibri" panose="020F0502020204030204" pitchFamily="34" charset="0"/>
                <a:ea typeface="Calibri"/>
                <a:cs typeface="Calibri" panose="020F0502020204030204" pitchFamily="34" charset="0"/>
                <a:sym typeface="Calibri"/>
              </a:rPr>
              <a:t> </a:t>
            </a:r>
            <a:r>
              <a:rPr lang="en-US" sz="2400" spc="300" err="1">
                <a:solidFill>
                  <a:schemeClr val="dk1"/>
                </a:solidFill>
                <a:latin typeface="Calibri" panose="020F0502020204030204" pitchFamily="34" charset="0"/>
                <a:ea typeface="Calibri"/>
                <a:cs typeface="Calibri" panose="020F0502020204030204" pitchFamily="34" charset="0"/>
                <a:sym typeface="Calibri"/>
              </a:rPr>
              <a:t>chấp</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56" name="Google Shape;356;p11"/>
          <p:cNvSpPr txBox="1"/>
          <p:nvPr/>
        </p:nvSpPr>
        <p:spPr>
          <a:xfrm>
            <a:off x="1407193" y="631449"/>
            <a:ext cx="1613455" cy="461665"/>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spc="300">
                <a:solidFill>
                  <a:srgbClr val="1F3864"/>
                </a:solidFill>
                <a:latin typeface="Calibri" panose="020F0502020204030204" pitchFamily="34" charset="0"/>
                <a:ea typeface="Calibri"/>
                <a:cs typeface="Calibri" panose="020F0502020204030204" pitchFamily="34" charset="0"/>
                <a:sym typeface="Calibri"/>
              </a:rPr>
              <a:t>Software</a:t>
            </a:r>
            <a:endParaRPr sz="2400" spc="300">
              <a:solidFill>
                <a:srgbClr val="1F3864"/>
              </a:solidFill>
              <a:latin typeface="Calibri" panose="020F0502020204030204" pitchFamily="34" charset="0"/>
              <a:ea typeface="Calibri"/>
              <a:cs typeface="Calibri" panose="020F0502020204030204" pitchFamily="34" charset="0"/>
              <a:sym typeface="Calibri"/>
            </a:endParaRPr>
          </a:p>
        </p:txBody>
      </p:sp>
      <p:sp>
        <p:nvSpPr>
          <p:cNvPr id="357" name="Google Shape;357;p11"/>
          <p:cNvSpPr txBox="1"/>
          <p:nvPr/>
        </p:nvSpPr>
        <p:spPr>
          <a:xfrm>
            <a:off x="7687091" y="580175"/>
            <a:ext cx="1718227" cy="461665"/>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spc="300">
                <a:solidFill>
                  <a:srgbClr val="1F3864"/>
                </a:solidFill>
                <a:latin typeface="Calibri" panose="020F0502020204030204" pitchFamily="34" charset="0"/>
                <a:ea typeface="Calibri"/>
                <a:cs typeface="Calibri" panose="020F0502020204030204" pitchFamily="34" charset="0"/>
                <a:sym typeface="Calibri"/>
              </a:rPr>
              <a:t>Hardware</a:t>
            </a:r>
            <a:endParaRPr sz="2400" spc="300">
              <a:solidFill>
                <a:srgbClr val="1F3864"/>
              </a:solidFill>
              <a:latin typeface="Calibri" panose="020F0502020204030204" pitchFamily="34" charset="0"/>
              <a:ea typeface="Calibri"/>
              <a:cs typeface="Calibri" panose="020F0502020204030204" pitchFamily="34" charset="0"/>
              <a:sym typeface="Calibri"/>
            </a:endParaRPr>
          </a:p>
        </p:txBody>
      </p:sp>
      <p:sp>
        <p:nvSpPr>
          <p:cNvPr id="358" name="Google Shape;358;p11"/>
          <p:cNvSpPr/>
          <p:nvPr/>
        </p:nvSpPr>
        <p:spPr>
          <a:xfrm>
            <a:off x="-94941" y="4794932"/>
            <a:ext cx="4200345" cy="1323399"/>
          </a:xfrm>
          <a:prstGeom prst="rect">
            <a:avLst/>
          </a:prstGeom>
          <a:noFill/>
          <a:ln>
            <a:noFill/>
          </a:ln>
        </p:spPr>
        <p:txBody>
          <a:bodyPr spcFirstLastPara="1" wrap="square" lIns="91425" tIns="45700" rIns="91425" bIns="45700" anchor="t" anchorCtr="0">
            <a:spAutoFit/>
          </a:bodyPr>
          <a:lstStyle/>
          <a:p>
            <a:pPr marL="457200" lvl="1" algn="just"/>
            <a:r>
              <a:rPr lang="en-US" sz="2000" b="0" i="0" u="none" strike="noStrike" cap="none" spc="300">
                <a:solidFill>
                  <a:schemeClr val="tx1"/>
                </a:solidFill>
                <a:latin typeface="Calibri" panose="020F0502020204030204" pitchFamily="34" charset="0"/>
                <a:ea typeface="Calibri"/>
                <a:cs typeface="Calibri" panose="020F0502020204030204" pitchFamily="34" charset="0"/>
                <a:sym typeface="Calibri"/>
              </a:rPr>
              <a:t>Nếu thời gian</a:t>
            </a:r>
            <a:r>
              <a:rPr lang="en-US" sz="2000" spc="300">
                <a:solidFill>
                  <a:schemeClr val="tx1"/>
                </a:solidFill>
                <a:latin typeface="Calibri" panose="020F0502020204030204" pitchFamily="34" charset="0"/>
                <a:ea typeface="Calibri"/>
                <a:cs typeface="Calibri" panose="020F0502020204030204" pitchFamily="34" charset="0"/>
                <a:sym typeface="Calibri"/>
              </a:rPr>
              <a:t> xử</a:t>
            </a:r>
            <a:r>
              <a:rPr lang="en-US" sz="2000" b="0" i="0" u="none" strike="noStrike" cap="none" spc="300">
                <a:solidFill>
                  <a:schemeClr val="tx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tx1"/>
                </a:solidFill>
                <a:latin typeface="Calibri" panose="020F0502020204030204" pitchFamily="34" charset="0"/>
                <a:ea typeface="Calibri"/>
                <a:cs typeface="Calibri" panose="020F0502020204030204" pitchFamily="34" charset="0"/>
                <a:sym typeface="Calibri"/>
              </a:rPr>
              <a:t>ly</a:t>
            </a:r>
            <a:r>
              <a:rPr lang="en-US" sz="2000" b="0" i="0" u="none" strike="noStrike" cap="none" spc="300">
                <a:solidFill>
                  <a:schemeClr val="tx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tx1"/>
                </a:solidFill>
                <a:latin typeface="Calibri" panose="020F0502020204030204" pitchFamily="34" charset="0"/>
                <a:ea typeface="Calibri"/>
                <a:cs typeface="Calibri" panose="020F0502020204030204" pitchFamily="34" charset="0"/>
                <a:sym typeface="Calibri"/>
              </a:rPr>
              <a:t>trong</a:t>
            </a:r>
            <a:r>
              <a:rPr lang="en-US" sz="2000" b="0" i="0" u="none" strike="noStrike" cap="none" spc="300">
                <a:solidFill>
                  <a:schemeClr val="tx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tx1"/>
                </a:solidFill>
                <a:latin typeface="Calibri" panose="020F0502020204030204" pitchFamily="34" charset="0"/>
                <a:ea typeface="Calibri"/>
                <a:cs typeface="Calibri" panose="020F0502020204030204" pitchFamily="34" charset="0"/>
                <a:sym typeface="Calibri"/>
              </a:rPr>
              <a:t>vùng</a:t>
            </a:r>
            <a:r>
              <a:rPr lang="en-US" sz="2000" b="0" i="0" u="none" strike="noStrike" cap="none" spc="300">
                <a:solidFill>
                  <a:schemeClr val="tx1"/>
                </a:solidFill>
                <a:latin typeface="Calibri" panose="020F0502020204030204" pitchFamily="34" charset="0"/>
                <a:ea typeface="Calibri"/>
                <a:cs typeface="Calibri" panose="020F0502020204030204" pitchFamily="34" charset="0"/>
                <a:sym typeface="Calibri"/>
              </a:rPr>
              <a:t> CS lớn </a:t>
            </a:r>
          </a:p>
          <a:p>
            <a:pPr marL="457200" lvl="1" algn="just"/>
            <a:r>
              <a:rPr lang="en-US" sz="2000" b="0" i="0" u="none" strike="noStrike" cap="none" spc="300">
                <a:solidFill>
                  <a:schemeClr val="accent6">
                    <a:lumMod val="75000"/>
                  </a:schemeClr>
                </a:solidFill>
                <a:latin typeface="Calibri" panose="020F0502020204030204" pitchFamily="34" charset="0"/>
                <a:ea typeface="Calibri"/>
                <a:cs typeface="Calibri" panose="020F0502020204030204" pitchFamily="34" charset="0"/>
                <a:sym typeface="Calibri"/>
              </a:rPr>
              <a:t>=&gt; </a:t>
            </a:r>
            <a:r>
              <a:rPr lang="en-US" sz="2000" spc="300">
                <a:solidFill>
                  <a:schemeClr val="accent6">
                    <a:lumMod val="75000"/>
                  </a:schemeClr>
                </a:solidFill>
                <a:latin typeface="Calibri" panose="020F0502020204030204" pitchFamily="34" charset="0"/>
                <a:cs typeface="Calibri" panose="020F0502020204030204" pitchFamily="34" charset="0"/>
                <a:sym typeface="Calibri"/>
              </a:rPr>
              <a:t>cần có cơ chế block process</a:t>
            </a:r>
            <a:endParaRPr lang="en-US" sz="2000" spc="300">
              <a:solidFill>
                <a:schemeClr val="accent6">
                  <a:lumMod val="75000"/>
                </a:schemeClr>
              </a:solidFill>
              <a:latin typeface="Calibri" panose="020F0502020204030204" pitchFamily="34" charset="0"/>
              <a:cs typeface="Calibri" panose="020F0502020204030204" pitchFamily="34" charset="0"/>
            </a:endParaRPr>
          </a:p>
        </p:txBody>
      </p:sp>
      <p:cxnSp>
        <p:nvCxnSpPr>
          <p:cNvPr id="359" name="Google Shape;359;p11"/>
          <p:cNvCxnSpPr>
            <a:cxnSpLocks/>
          </p:cNvCxnSpPr>
          <p:nvPr/>
        </p:nvCxnSpPr>
        <p:spPr>
          <a:xfrm>
            <a:off x="4438527" y="682118"/>
            <a:ext cx="0" cy="5690459"/>
          </a:xfrm>
          <a:prstGeom prst="straightConnector1">
            <a:avLst/>
          </a:prstGeom>
          <a:noFill/>
          <a:ln w="57150" cap="flat" cmpd="sng">
            <a:solidFill>
              <a:srgbClr val="2F5496"/>
            </a:solidFill>
            <a:prstDash val="solid"/>
            <a:miter lim="800000"/>
            <a:headEnd type="none" w="sm" len="sm"/>
            <a:tailEnd type="none" w="sm" len="sm"/>
          </a:ln>
        </p:spPr>
      </p:cxnSp>
      <p:grpSp>
        <p:nvGrpSpPr>
          <p:cNvPr id="360" name="Google Shape;360;p11"/>
          <p:cNvGrpSpPr/>
          <p:nvPr/>
        </p:nvGrpSpPr>
        <p:grpSpPr>
          <a:xfrm>
            <a:off x="4984330" y="1041840"/>
            <a:ext cx="7207239" cy="1031587"/>
            <a:chOff x="5277592" y="945795"/>
            <a:chExt cx="7156188" cy="1253853"/>
          </a:xfrm>
        </p:grpSpPr>
        <p:sp>
          <p:nvSpPr>
            <p:cNvPr id="361" name="Google Shape;361;p11"/>
            <p:cNvSpPr/>
            <p:nvPr/>
          </p:nvSpPr>
          <p:spPr>
            <a:xfrm>
              <a:off x="5277592" y="1275809"/>
              <a:ext cx="3660181" cy="860359"/>
            </a:xfrm>
            <a:prstGeom prst="rect">
              <a:avLst/>
            </a:prstGeom>
            <a:noFill/>
            <a:ln>
              <a:noFill/>
            </a:ln>
          </p:spPr>
          <p:txBody>
            <a:bodyPr spcFirstLastPara="1" wrap="square" lIns="91425" tIns="45700" rIns="91425" bIns="45700" anchor="t" anchorCtr="0">
              <a:spAutoFit/>
            </a:bodyPr>
            <a:lstStyle/>
            <a:p>
              <a:pPr marL="457200" marR="0" lvl="1" indent="0" algn="ctr" rtl="0">
                <a:spcBef>
                  <a:spcPts val="0"/>
                </a:spcBef>
                <a:spcAft>
                  <a:spcPts val="0"/>
                </a:spcAft>
                <a:buNone/>
              </a:pP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Cấm</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ngắt</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endParaRPr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endParaRPr>
            </a:p>
            <a:p>
              <a:pPr marL="457200" marR="0" lvl="1" indent="0" algn="ctr" rtl="0">
                <a:spcBef>
                  <a:spcPts val="0"/>
                </a:spcBef>
                <a:spcAft>
                  <a:spcPts val="0"/>
                </a:spcAft>
                <a:buNone/>
              </a:pP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(disable interrupts)</a:t>
              </a:r>
              <a:endParaRPr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endParaRPr>
            </a:p>
          </p:txBody>
        </p:sp>
        <p:sp>
          <p:nvSpPr>
            <p:cNvPr id="362" name="Google Shape;362;p11"/>
            <p:cNvSpPr/>
            <p:nvPr/>
          </p:nvSpPr>
          <p:spPr>
            <a:xfrm>
              <a:off x="9714012" y="1339291"/>
              <a:ext cx="2719768" cy="860357"/>
            </a:xfrm>
            <a:prstGeom prst="rect">
              <a:avLst/>
            </a:prstGeom>
            <a:noFill/>
            <a:ln>
              <a:noFill/>
            </a:ln>
          </p:spPr>
          <p:txBody>
            <a:bodyPr spcFirstLastPara="1" wrap="square" lIns="91425" tIns="45700" rIns="91425" bIns="45700" anchor="t" anchorCtr="0">
              <a:spAutoFit/>
            </a:bodyPr>
            <a:lstStyle/>
            <a:p>
              <a:pPr marL="457200" marR="0" lvl="1" indent="0" algn="ctr" rtl="0">
                <a:spcBef>
                  <a:spcPts val="0"/>
                </a:spcBef>
                <a:spcAft>
                  <a:spcPts val="0"/>
                </a:spcAft>
                <a:buNone/>
              </a:pP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Dùng</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các</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lệnh</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đặc</a:t>
              </a:r>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accent1">
                      <a:lumMod val="75000"/>
                    </a:schemeClr>
                  </a:solidFill>
                  <a:latin typeface="Calibri" panose="020F0502020204030204" pitchFamily="34" charset="0"/>
                  <a:ea typeface="Calibri"/>
                  <a:cs typeface="Calibri" panose="020F0502020204030204" pitchFamily="34" charset="0"/>
                  <a:sym typeface="Calibri"/>
                </a:rPr>
                <a:t>biệt</a:t>
              </a:r>
              <a:endParaRPr spc="300">
                <a:solidFill>
                  <a:schemeClr val="accent1">
                    <a:lumMod val="75000"/>
                  </a:schemeClr>
                </a:solidFill>
                <a:latin typeface="Calibri" panose="020F0502020204030204" pitchFamily="34" charset="0"/>
                <a:cs typeface="Calibri" panose="020F0502020204030204" pitchFamily="34" charset="0"/>
              </a:endParaRPr>
            </a:p>
          </p:txBody>
        </p:sp>
        <p:cxnSp>
          <p:nvCxnSpPr>
            <p:cNvPr id="363" name="Google Shape;363;p11"/>
            <p:cNvCxnSpPr>
              <a:cxnSpLocks/>
              <a:stCxn id="357" idx="2"/>
            </p:cNvCxnSpPr>
            <p:nvPr/>
          </p:nvCxnSpPr>
          <p:spPr>
            <a:xfrm>
              <a:off x="8814237" y="945795"/>
              <a:ext cx="2443377" cy="314628"/>
            </a:xfrm>
            <a:prstGeom prst="straightConnector1">
              <a:avLst/>
            </a:prstGeom>
            <a:noFill/>
            <a:ln w="38100" cap="flat" cmpd="sng">
              <a:solidFill>
                <a:schemeClr val="accent1">
                  <a:lumMod val="75000"/>
                </a:schemeClr>
              </a:solidFill>
              <a:prstDash val="solid"/>
              <a:miter lim="800000"/>
              <a:headEnd type="none" w="sm" len="sm"/>
              <a:tailEnd type="triangle" w="med" len="med"/>
            </a:ln>
          </p:spPr>
        </p:cxnSp>
        <p:cxnSp>
          <p:nvCxnSpPr>
            <p:cNvPr id="364" name="Google Shape;364;p11"/>
            <p:cNvCxnSpPr>
              <a:cxnSpLocks/>
              <a:stCxn id="357" idx="2"/>
            </p:cNvCxnSpPr>
            <p:nvPr/>
          </p:nvCxnSpPr>
          <p:spPr>
            <a:xfrm flipH="1">
              <a:off x="7406401" y="945795"/>
              <a:ext cx="1407837" cy="314628"/>
            </a:xfrm>
            <a:prstGeom prst="straightConnector1">
              <a:avLst/>
            </a:prstGeom>
            <a:noFill/>
            <a:ln w="38100" cap="flat" cmpd="sng">
              <a:solidFill>
                <a:schemeClr val="accent1">
                  <a:lumMod val="75000"/>
                </a:schemeClr>
              </a:solidFill>
              <a:prstDash val="solid"/>
              <a:miter lim="800000"/>
              <a:headEnd type="none" w="sm" len="sm"/>
              <a:tailEnd type="triangle" w="med" len="med"/>
            </a:ln>
          </p:spPr>
        </p:cxnSp>
      </p:grpSp>
      <p:grpSp>
        <p:nvGrpSpPr>
          <p:cNvPr id="365" name="Google Shape;365;p11"/>
          <p:cNvGrpSpPr/>
          <p:nvPr/>
        </p:nvGrpSpPr>
        <p:grpSpPr>
          <a:xfrm>
            <a:off x="4105404" y="1970467"/>
            <a:ext cx="7900121" cy="1126971"/>
            <a:chOff x="5184013" y="2282636"/>
            <a:chExt cx="7900121" cy="1119413"/>
          </a:xfrm>
        </p:grpSpPr>
        <p:sp>
          <p:nvSpPr>
            <p:cNvPr id="366" name="Google Shape;366;p11"/>
            <p:cNvSpPr txBox="1"/>
            <p:nvPr/>
          </p:nvSpPr>
          <p:spPr>
            <a:xfrm>
              <a:off x="5184013" y="2627113"/>
              <a:ext cx="4212459" cy="703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Uniprocessor:</a:t>
              </a:r>
              <a:endParaRPr spc="300">
                <a:solidFill>
                  <a:schemeClr val="accent2">
                    <a:lumMod val="75000"/>
                  </a:schemeClr>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spc="300" err="1">
                  <a:solidFill>
                    <a:schemeClr val="accent2">
                      <a:lumMod val="75000"/>
                    </a:schemeClr>
                  </a:solidFill>
                  <a:latin typeface="Calibri" panose="020F0502020204030204" pitchFamily="34" charset="0"/>
                  <a:ea typeface="Calibri"/>
                  <a:cs typeface="Calibri" panose="020F0502020204030204" pitchFamily="34" charset="0"/>
                  <a:sym typeface="Calibri"/>
                </a:rPr>
                <a:t>tính</a:t>
              </a: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 </a:t>
              </a:r>
              <a:r>
                <a:rPr lang="en-US" sz="2000" spc="300" err="1">
                  <a:solidFill>
                    <a:schemeClr val="accent2">
                      <a:lumMod val="75000"/>
                    </a:schemeClr>
                  </a:solidFill>
                  <a:latin typeface="Calibri" panose="020F0502020204030204" pitchFamily="34" charset="0"/>
                  <a:ea typeface="Calibri"/>
                  <a:cs typeface="Calibri" panose="020F0502020204030204" pitchFamily="34" charset="0"/>
                  <a:sym typeface="Calibri"/>
                </a:rPr>
                <a:t>chất</a:t>
              </a: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 1 </a:t>
              </a:r>
              <a:r>
                <a:rPr lang="en-US" sz="2000" b="1" spc="300">
                  <a:solidFill>
                    <a:schemeClr val="accent2">
                      <a:lumMod val="75000"/>
                    </a:schemeClr>
                  </a:solidFill>
                  <a:latin typeface="Calibri" panose="020F0502020204030204" pitchFamily="34" charset="0"/>
                  <a:ea typeface="Calibri"/>
                  <a:cs typeface="Calibri" panose="020F0502020204030204" pitchFamily="34" charset="0"/>
                  <a:sym typeface="Calibri"/>
                </a:rPr>
                <a:t>đảm </a:t>
              </a:r>
              <a:r>
                <a:rPr lang="en-US" sz="2000" b="1" spc="300" err="1">
                  <a:solidFill>
                    <a:schemeClr val="accent2">
                      <a:lumMod val="75000"/>
                    </a:schemeClr>
                  </a:solidFill>
                  <a:latin typeface="Calibri" panose="020F0502020204030204" pitchFamily="34" charset="0"/>
                  <a:ea typeface="Calibri"/>
                  <a:cs typeface="Calibri" panose="020F0502020204030204" pitchFamily="34" charset="0"/>
                  <a:sym typeface="Calibri"/>
                </a:rPr>
                <a:t>bảo</a:t>
              </a:r>
              <a:r>
                <a:rPr lang="en-US" sz="2000" b="1" spc="300">
                  <a:solidFill>
                    <a:schemeClr val="accent2">
                      <a:lumMod val="75000"/>
                    </a:schemeClr>
                  </a:solidFill>
                  <a:latin typeface="Calibri" panose="020F0502020204030204" pitchFamily="34" charset="0"/>
                  <a:ea typeface="Calibri"/>
                  <a:cs typeface="Calibri" panose="020F0502020204030204" pitchFamily="34" charset="0"/>
                  <a:sym typeface="Calibri"/>
                </a:rPr>
                <a:t> </a:t>
              </a:r>
              <a:endParaRPr sz="2000" b="1"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sp>
          <p:nvSpPr>
            <p:cNvPr id="367" name="Google Shape;367;p11"/>
            <p:cNvSpPr/>
            <p:nvPr/>
          </p:nvSpPr>
          <p:spPr>
            <a:xfrm>
              <a:off x="8814507" y="2698950"/>
              <a:ext cx="4269627" cy="703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Multiprocessor:</a:t>
              </a:r>
              <a:endParaRPr spc="300">
                <a:solidFill>
                  <a:schemeClr val="accent2">
                    <a:lumMod val="75000"/>
                  </a:schemeClr>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 </a:t>
              </a:r>
              <a:r>
                <a:rPr lang="en-US" sz="2000" spc="300" err="1">
                  <a:solidFill>
                    <a:schemeClr val="accent2">
                      <a:lumMod val="75000"/>
                    </a:schemeClr>
                  </a:solidFill>
                  <a:latin typeface="Calibri" panose="020F0502020204030204" pitchFamily="34" charset="0"/>
                  <a:ea typeface="Calibri"/>
                  <a:cs typeface="Calibri" panose="020F0502020204030204" pitchFamily="34" charset="0"/>
                  <a:sym typeface="Calibri"/>
                </a:rPr>
                <a:t>tính</a:t>
              </a: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 </a:t>
              </a:r>
              <a:r>
                <a:rPr lang="en-US" sz="2000" spc="300" err="1">
                  <a:solidFill>
                    <a:schemeClr val="accent2">
                      <a:lumMod val="75000"/>
                    </a:schemeClr>
                  </a:solidFill>
                  <a:latin typeface="Calibri" panose="020F0502020204030204" pitchFamily="34" charset="0"/>
                  <a:ea typeface="Calibri"/>
                  <a:cs typeface="Calibri" panose="020F0502020204030204" pitchFamily="34" charset="0"/>
                  <a:sym typeface="Calibri"/>
                </a:rPr>
                <a:t>chất</a:t>
              </a: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 1 </a:t>
              </a:r>
              <a:r>
                <a:rPr lang="en-US" sz="2000" b="1" spc="300">
                  <a:solidFill>
                    <a:schemeClr val="accent2">
                      <a:lumMod val="75000"/>
                    </a:schemeClr>
                  </a:solidFill>
                  <a:latin typeface="Calibri" panose="020F0502020204030204" pitchFamily="34" charset="0"/>
                  <a:ea typeface="Calibri"/>
                  <a:cs typeface="Calibri" panose="020F0502020204030204" pitchFamily="34" charset="0"/>
                  <a:sym typeface="Calibri"/>
                </a:rPr>
                <a:t>không đảm </a:t>
              </a:r>
              <a:r>
                <a:rPr lang="en-US" sz="2000" b="1" spc="300" err="1">
                  <a:solidFill>
                    <a:schemeClr val="accent2">
                      <a:lumMod val="75000"/>
                    </a:schemeClr>
                  </a:solidFill>
                  <a:latin typeface="Calibri" panose="020F0502020204030204" pitchFamily="34" charset="0"/>
                  <a:ea typeface="Calibri"/>
                  <a:cs typeface="Calibri" panose="020F0502020204030204" pitchFamily="34" charset="0"/>
                  <a:sym typeface="Calibri"/>
                </a:rPr>
                <a:t>bảo</a:t>
              </a:r>
              <a:endParaRPr spc="300">
                <a:solidFill>
                  <a:schemeClr val="accent2">
                    <a:lumMod val="75000"/>
                  </a:schemeClr>
                </a:solidFill>
                <a:latin typeface="Calibri" panose="020F0502020204030204" pitchFamily="34" charset="0"/>
                <a:cs typeface="Calibri" panose="020F0502020204030204" pitchFamily="34" charset="0"/>
              </a:endParaRPr>
            </a:p>
          </p:txBody>
        </p:sp>
        <p:cxnSp>
          <p:nvCxnSpPr>
            <p:cNvPr id="368" name="Google Shape;368;p11"/>
            <p:cNvCxnSpPr>
              <a:cxnSpLocks/>
            </p:cNvCxnSpPr>
            <p:nvPr/>
          </p:nvCxnSpPr>
          <p:spPr>
            <a:xfrm>
              <a:off x="8115552" y="2282636"/>
              <a:ext cx="2122016" cy="348013"/>
            </a:xfrm>
            <a:prstGeom prst="straightConnector1">
              <a:avLst/>
            </a:prstGeom>
            <a:noFill/>
            <a:ln w="38100" cap="flat" cmpd="sng">
              <a:solidFill>
                <a:schemeClr val="accent2">
                  <a:lumMod val="75000"/>
                </a:schemeClr>
              </a:solidFill>
              <a:prstDash val="solid"/>
              <a:miter lim="800000"/>
              <a:headEnd type="none" w="sm" len="sm"/>
              <a:tailEnd type="triangle" w="med" len="med"/>
            </a:ln>
          </p:spPr>
        </p:cxnSp>
        <p:cxnSp>
          <p:nvCxnSpPr>
            <p:cNvPr id="369" name="Google Shape;369;p11"/>
            <p:cNvCxnSpPr>
              <a:cxnSpLocks/>
              <a:endCxn id="366" idx="0"/>
            </p:cNvCxnSpPr>
            <p:nvPr/>
          </p:nvCxnSpPr>
          <p:spPr>
            <a:xfrm flipH="1">
              <a:off x="7290243" y="2295210"/>
              <a:ext cx="847819" cy="331903"/>
            </a:xfrm>
            <a:prstGeom prst="straightConnector1">
              <a:avLst/>
            </a:prstGeom>
            <a:noFill/>
            <a:ln w="38100" cap="flat" cmpd="sng">
              <a:solidFill>
                <a:schemeClr val="accent2">
                  <a:lumMod val="75000"/>
                </a:schemeClr>
              </a:solidFill>
              <a:prstDash val="solid"/>
              <a:miter lim="800000"/>
              <a:headEnd type="none" w="sm" len="sm"/>
              <a:tailEnd type="triangle" w="med" len="med"/>
            </a:ln>
          </p:spPr>
        </p:cxnSp>
      </p:grpSp>
      <p:sp>
        <p:nvSpPr>
          <p:cNvPr id="370" name="Google Shape;37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13</a:t>
            </a:fld>
            <a:endParaRPr spc="300">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00D1CB03-65C0-4547-8ABF-0F8B64A49ACD}"/>
              </a:ext>
            </a:extLst>
          </p:cNvPr>
          <p:cNvSpPr/>
          <p:nvPr/>
        </p:nvSpPr>
        <p:spPr>
          <a:xfrm>
            <a:off x="283138" y="1468852"/>
            <a:ext cx="955017" cy="96853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300">
                <a:solidFill>
                  <a:schemeClr val="tx1"/>
                </a:solidFill>
              </a:rPr>
              <a:t>Pro</a:t>
            </a:r>
          </a:p>
        </p:txBody>
      </p:sp>
      <p:grpSp>
        <p:nvGrpSpPr>
          <p:cNvPr id="102" name="Group 101">
            <a:extLst>
              <a:ext uri="{FF2B5EF4-FFF2-40B4-BE49-F238E27FC236}">
                <a16:creationId xmlns:a16="http://schemas.microsoft.com/office/drawing/2014/main" id="{2DB8F9C0-34C1-44C6-BE21-2A3C92D12558}"/>
              </a:ext>
            </a:extLst>
          </p:cNvPr>
          <p:cNvGrpSpPr/>
          <p:nvPr/>
        </p:nvGrpSpPr>
        <p:grpSpPr>
          <a:xfrm>
            <a:off x="1332887" y="1314065"/>
            <a:ext cx="2742877" cy="1123320"/>
            <a:chOff x="1332887" y="1314065"/>
            <a:chExt cx="2742877" cy="1123320"/>
          </a:xfrm>
        </p:grpSpPr>
        <p:grpSp>
          <p:nvGrpSpPr>
            <p:cNvPr id="100" name="Group 99">
              <a:extLst>
                <a:ext uri="{FF2B5EF4-FFF2-40B4-BE49-F238E27FC236}">
                  <a16:creationId xmlns:a16="http://schemas.microsoft.com/office/drawing/2014/main" id="{762931AA-ECA0-4E80-90FE-5A80A92811BF}"/>
                </a:ext>
              </a:extLst>
            </p:cNvPr>
            <p:cNvGrpSpPr/>
            <p:nvPr/>
          </p:nvGrpSpPr>
          <p:grpSpPr>
            <a:xfrm>
              <a:off x="1332887" y="1891138"/>
              <a:ext cx="2190612" cy="478969"/>
              <a:chOff x="1332887" y="1891138"/>
              <a:chExt cx="2190612" cy="478969"/>
            </a:xfrm>
          </p:grpSpPr>
          <p:cxnSp>
            <p:nvCxnSpPr>
              <p:cNvPr id="30" name="Straight Arrow Connector 29">
                <a:extLst>
                  <a:ext uri="{FF2B5EF4-FFF2-40B4-BE49-F238E27FC236}">
                    <a16:creationId xmlns:a16="http://schemas.microsoft.com/office/drawing/2014/main" id="{83BCE84B-EA7B-4D16-88AE-AC63862280CE}"/>
                  </a:ext>
                </a:extLst>
              </p:cNvPr>
              <p:cNvCxnSpPr>
                <a:cxnSpLocks/>
                <a:endCxn id="27" idx="1"/>
              </p:cNvCxnSpPr>
              <p:nvPr/>
            </p:nvCxnSpPr>
            <p:spPr>
              <a:xfrm>
                <a:off x="1332887" y="1891138"/>
                <a:ext cx="1945573" cy="0"/>
              </a:xfrm>
              <a:prstGeom prst="straightConnector1">
                <a:avLst/>
              </a:prstGeom>
              <a:ln w="28575">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CFB404B-60B6-43A8-A53E-A6CC1858B90C}"/>
                  </a:ext>
                </a:extLst>
              </p:cNvPr>
              <p:cNvSpPr txBox="1"/>
              <p:nvPr/>
            </p:nvSpPr>
            <p:spPr>
              <a:xfrm>
                <a:off x="1370016" y="1969997"/>
                <a:ext cx="2153483" cy="400110"/>
              </a:xfrm>
              <a:prstGeom prst="rect">
                <a:avLst/>
              </a:prstGeom>
              <a:noFill/>
            </p:spPr>
            <p:txBody>
              <a:bodyPr wrap="square">
                <a:spAutoFit/>
              </a:bodyPr>
              <a:lstStyle/>
              <a:p>
                <a:r>
                  <a:rPr lang="en-US" sz="2000" b="0" i="0" u="none" strike="noStrike" cap="none" spc="300">
                    <a:solidFill>
                      <a:schemeClr val="accent1">
                        <a:lumMod val="75000"/>
                      </a:schemeClr>
                    </a:solidFill>
                    <a:latin typeface="Calibri" panose="020F0502020204030204" pitchFamily="34" charset="0"/>
                    <a:ea typeface="Calibri"/>
                    <a:cs typeface="Calibri" panose="020F0502020204030204" pitchFamily="34" charset="0"/>
                    <a:sym typeface="Calibri"/>
                  </a:rPr>
                  <a:t>yêu cầu vào</a:t>
                </a:r>
                <a:endParaRPr lang="en-US" sz="2000">
                  <a:solidFill>
                    <a:schemeClr val="accent1">
                      <a:lumMod val="75000"/>
                    </a:schemeClr>
                  </a:solidFill>
                </a:endParaRPr>
              </a:p>
            </p:txBody>
          </p:sp>
        </p:grpSp>
        <p:grpSp>
          <p:nvGrpSpPr>
            <p:cNvPr id="77" name="Group 76">
              <a:extLst>
                <a:ext uri="{FF2B5EF4-FFF2-40B4-BE49-F238E27FC236}">
                  <a16:creationId xmlns:a16="http://schemas.microsoft.com/office/drawing/2014/main" id="{88E77283-214D-41EB-81AE-3BE910A04138}"/>
                </a:ext>
              </a:extLst>
            </p:cNvPr>
            <p:cNvGrpSpPr/>
            <p:nvPr/>
          </p:nvGrpSpPr>
          <p:grpSpPr>
            <a:xfrm>
              <a:off x="3278460" y="1314065"/>
              <a:ext cx="797304" cy="1123320"/>
              <a:chOff x="3278460" y="1314065"/>
              <a:chExt cx="797304" cy="1123320"/>
            </a:xfrm>
          </p:grpSpPr>
          <p:grpSp>
            <p:nvGrpSpPr>
              <p:cNvPr id="68" name="Group 67">
                <a:extLst>
                  <a:ext uri="{FF2B5EF4-FFF2-40B4-BE49-F238E27FC236}">
                    <a16:creationId xmlns:a16="http://schemas.microsoft.com/office/drawing/2014/main" id="{DEE77503-1802-427B-87BC-7712AEE5664B}"/>
                  </a:ext>
                </a:extLst>
              </p:cNvPr>
              <p:cNvGrpSpPr/>
              <p:nvPr/>
            </p:nvGrpSpPr>
            <p:grpSpPr>
              <a:xfrm>
                <a:off x="3320428" y="1314065"/>
                <a:ext cx="755336" cy="1118297"/>
                <a:chOff x="3278460" y="1360228"/>
                <a:chExt cx="755336" cy="1118297"/>
              </a:xfrm>
            </p:grpSpPr>
            <p:cxnSp>
              <p:nvCxnSpPr>
                <p:cNvPr id="59" name="Straight Connector 58">
                  <a:extLst>
                    <a:ext uri="{FF2B5EF4-FFF2-40B4-BE49-F238E27FC236}">
                      <a16:creationId xmlns:a16="http://schemas.microsoft.com/office/drawing/2014/main" id="{DDBFCEA6-7F58-4CF8-AE2D-412DCD90259A}"/>
                    </a:ext>
                  </a:extLst>
                </p:cNvPr>
                <p:cNvCxnSpPr/>
                <p:nvPr/>
              </p:nvCxnSpPr>
              <p:spPr>
                <a:xfrm flipV="1">
                  <a:off x="3297083" y="1360228"/>
                  <a:ext cx="246169" cy="24350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20CFC7-7787-4391-BB5E-F400AF185A72}"/>
                    </a:ext>
                  </a:extLst>
                </p:cNvPr>
                <p:cNvCxnSpPr>
                  <a:stCxn id="27" idx="1"/>
                  <a:endCxn id="27" idx="0"/>
                </p:cNvCxnSpPr>
                <p:nvPr/>
              </p:nvCxnSpPr>
              <p:spPr>
                <a:xfrm flipV="1">
                  <a:off x="3278460" y="1503166"/>
                  <a:ext cx="377668" cy="387972"/>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68EA83-2951-44A7-8B9B-482DCB894C88}"/>
                    </a:ext>
                  </a:extLst>
                </p:cNvPr>
                <p:cNvCxnSpPr/>
                <p:nvPr/>
              </p:nvCxnSpPr>
              <p:spPr>
                <a:xfrm flipV="1">
                  <a:off x="3297083" y="1624816"/>
                  <a:ext cx="505640" cy="45509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000812-811C-4CCD-BCDC-AB6B97D9D171}"/>
                    </a:ext>
                  </a:extLst>
                </p:cNvPr>
                <p:cNvCxnSpPr/>
                <p:nvPr/>
              </p:nvCxnSpPr>
              <p:spPr>
                <a:xfrm flipV="1">
                  <a:off x="3296904" y="1847408"/>
                  <a:ext cx="545639" cy="41136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785C2BF-1ACF-4A96-B601-CC9E9AF96D28}"/>
                    </a:ext>
                  </a:extLst>
                </p:cNvPr>
                <p:cNvCxnSpPr>
                  <a:endCxn id="27" idx="3"/>
                </p:cNvCxnSpPr>
                <p:nvPr/>
              </p:nvCxnSpPr>
              <p:spPr>
                <a:xfrm flipV="1">
                  <a:off x="3297083" y="1891138"/>
                  <a:ext cx="736713" cy="587387"/>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67D784C-4536-4570-A616-7E6889EAB7B5}"/>
                  </a:ext>
                </a:extLst>
              </p:cNvPr>
              <p:cNvGrpSpPr/>
              <p:nvPr/>
            </p:nvGrpSpPr>
            <p:grpSpPr>
              <a:xfrm>
                <a:off x="3278460" y="1401368"/>
                <a:ext cx="755336" cy="1036017"/>
                <a:chOff x="3173714" y="1468852"/>
                <a:chExt cx="755336" cy="1036017"/>
              </a:xfrm>
            </p:grpSpPr>
            <p:sp>
              <p:nvSpPr>
                <p:cNvPr id="27" name="Rectangle 26">
                  <a:extLst>
                    <a:ext uri="{FF2B5EF4-FFF2-40B4-BE49-F238E27FC236}">
                      <a16:creationId xmlns:a16="http://schemas.microsoft.com/office/drawing/2014/main" id="{F0AA6E6B-135C-44EA-BA01-375DEABE7594}"/>
                    </a:ext>
                  </a:extLst>
                </p:cNvPr>
                <p:cNvSpPr/>
                <p:nvPr/>
              </p:nvSpPr>
              <p:spPr>
                <a:xfrm>
                  <a:off x="3173714" y="1570650"/>
                  <a:ext cx="755336" cy="775944"/>
                </a:xfrm>
                <a:prstGeom prst="rect">
                  <a:avLst/>
                </a:prstGeom>
                <a:no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300">
                      <a:solidFill>
                        <a:srgbClr val="FF0000"/>
                      </a:solidFill>
                    </a:rPr>
                    <a:t>CS</a:t>
                  </a:r>
                </a:p>
              </p:txBody>
            </p:sp>
            <p:cxnSp>
              <p:nvCxnSpPr>
                <p:cNvPr id="43" name="Straight Connector 42">
                  <a:extLst>
                    <a:ext uri="{FF2B5EF4-FFF2-40B4-BE49-F238E27FC236}">
                      <a16:creationId xmlns:a16="http://schemas.microsoft.com/office/drawing/2014/main" id="{72A2C0F9-66DE-47C0-A6F1-2C68325EC1DB}"/>
                    </a:ext>
                  </a:extLst>
                </p:cNvPr>
                <p:cNvCxnSpPr>
                  <a:cxnSpLocks/>
                </p:cNvCxnSpPr>
                <p:nvPr/>
              </p:nvCxnSpPr>
              <p:spPr>
                <a:xfrm>
                  <a:off x="3194141" y="1468852"/>
                  <a:ext cx="0" cy="1036017"/>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1" name="Group 50">
            <a:extLst>
              <a:ext uri="{FF2B5EF4-FFF2-40B4-BE49-F238E27FC236}">
                <a16:creationId xmlns:a16="http://schemas.microsoft.com/office/drawing/2014/main" id="{476B1758-7732-440F-8AF3-060BB11CD39B}"/>
              </a:ext>
            </a:extLst>
          </p:cNvPr>
          <p:cNvGrpSpPr/>
          <p:nvPr/>
        </p:nvGrpSpPr>
        <p:grpSpPr>
          <a:xfrm>
            <a:off x="-94942" y="2466173"/>
            <a:ext cx="4231014" cy="997754"/>
            <a:chOff x="-117226" y="2326379"/>
            <a:chExt cx="4231014" cy="997754"/>
          </a:xfrm>
        </p:grpSpPr>
        <p:sp>
          <p:nvSpPr>
            <p:cNvPr id="57" name="TextBox 56">
              <a:extLst>
                <a:ext uri="{FF2B5EF4-FFF2-40B4-BE49-F238E27FC236}">
                  <a16:creationId xmlns:a16="http://schemas.microsoft.com/office/drawing/2014/main" id="{6B638D3E-47CB-4361-B65E-BBAFB309A57B}"/>
                </a:ext>
              </a:extLst>
            </p:cNvPr>
            <p:cNvSpPr txBox="1"/>
            <p:nvPr/>
          </p:nvSpPr>
          <p:spPr>
            <a:xfrm>
              <a:off x="-117226" y="2616247"/>
              <a:ext cx="4231014" cy="707886"/>
            </a:xfrm>
            <a:prstGeom prst="rect">
              <a:avLst/>
            </a:prstGeom>
            <a:noFill/>
          </p:spPr>
          <p:txBody>
            <a:bodyPr wrap="square">
              <a:spAutoFit/>
            </a:bodyPr>
            <a:lstStyle/>
            <a:p>
              <a:pPr marL="457200" marR="0" lvl="1" indent="0" algn="ctr" rtl="0">
                <a:spcBef>
                  <a:spcPts val="0"/>
                </a:spcBef>
                <a:spcAft>
                  <a:spcPts val="0"/>
                </a:spcAft>
                <a:buNone/>
              </a:pPr>
              <a:r>
                <a:rPr lang="en-US" sz="2000" b="0" i="0" u="none" strike="noStrike" cap="none" spc="300">
                  <a:solidFill>
                    <a:schemeClr val="accent2">
                      <a:lumMod val="75000"/>
                    </a:schemeClr>
                  </a:solidFill>
                  <a:latin typeface="Calibri" panose="020F0502020204030204" pitchFamily="34" charset="0"/>
                  <a:ea typeface="Calibri"/>
                  <a:cs typeface="Calibri" panose="020F0502020204030204" pitchFamily="34" charset="0"/>
                  <a:sym typeface="Calibri"/>
                </a:rPr>
                <a:t>Phải </a:t>
              </a:r>
              <a:r>
                <a:rPr lang="vi-VN" sz="2000" b="0" i="0" u="none" strike="noStrike" cap="none" spc="300">
                  <a:solidFill>
                    <a:schemeClr val="accent2">
                      <a:lumMod val="75000"/>
                    </a:schemeClr>
                  </a:solidFill>
                  <a:latin typeface="Calibri" panose="020F0502020204030204" pitchFamily="34" charset="0"/>
                  <a:ea typeface="Calibri"/>
                  <a:cs typeface="Calibri" panose="020F0502020204030204" pitchFamily="34" charset="0"/>
                  <a:sym typeface="Calibri"/>
                </a:rPr>
                <a:t>liên tục kiểm tra điều kiện </a:t>
              </a:r>
            </a:p>
          </p:txBody>
        </p:sp>
        <p:cxnSp>
          <p:nvCxnSpPr>
            <p:cNvPr id="49" name="Straight Arrow Connector 48">
              <a:extLst>
                <a:ext uri="{FF2B5EF4-FFF2-40B4-BE49-F238E27FC236}">
                  <a16:creationId xmlns:a16="http://schemas.microsoft.com/office/drawing/2014/main" id="{47E063FB-ABA4-41EC-A633-1164731C020D}"/>
                </a:ext>
              </a:extLst>
            </p:cNvPr>
            <p:cNvCxnSpPr>
              <a:cxnSpLocks/>
            </p:cNvCxnSpPr>
            <p:nvPr/>
          </p:nvCxnSpPr>
          <p:spPr>
            <a:xfrm>
              <a:off x="2162485" y="2326379"/>
              <a:ext cx="3996" cy="401612"/>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9AB1359-8E92-42B3-8721-37071E72252B}"/>
              </a:ext>
            </a:extLst>
          </p:cNvPr>
          <p:cNvGrpSpPr/>
          <p:nvPr/>
        </p:nvGrpSpPr>
        <p:grpSpPr>
          <a:xfrm>
            <a:off x="599311" y="3373258"/>
            <a:ext cx="3336407" cy="1160049"/>
            <a:chOff x="599311" y="3373258"/>
            <a:chExt cx="3336407" cy="1160049"/>
          </a:xfrm>
        </p:grpSpPr>
        <p:sp>
          <p:nvSpPr>
            <p:cNvPr id="74" name="TextBox 73">
              <a:extLst>
                <a:ext uri="{FF2B5EF4-FFF2-40B4-BE49-F238E27FC236}">
                  <a16:creationId xmlns:a16="http://schemas.microsoft.com/office/drawing/2014/main" id="{0DB4074F-A66D-437E-B13F-33FFAAA37A4A}"/>
                </a:ext>
              </a:extLst>
            </p:cNvPr>
            <p:cNvSpPr txBox="1"/>
            <p:nvPr/>
          </p:nvSpPr>
          <p:spPr>
            <a:xfrm>
              <a:off x="599311" y="3825421"/>
              <a:ext cx="3245380" cy="707886"/>
            </a:xfrm>
            <a:prstGeom prst="rect">
              <a:avLst/>
            </a:prstGeom>
            <a:noFill/>
          </p:spPr>
          <p:txBody>
            <a:bodyPr wrap="square">
              <a:spAutoFit/>
            </a:bodyPr>
            <a:lstStyle/>
            <a:p>
              <a:pPr marL="457200" marR="0" lvl="1" indent="0" algn="ctr" rtl="0">
                <a:spcBef>
                  <a:spcPts val="0"/>
                </a:spcBef>
                <a:spcAft>
                  <a:spcPts val="0"/>
                </a:spcAft>
                <a:buNone/>
              </a:pPr>
              <a:r>
                <a:rPr lang="en-US" sz="2000" spc="300">
                  <a:solidFill>
                    <a:schemeClr val="accent6">
                      <a:lumMod val="75000"/>
                    </a:schemeClr>
                  </a:solidFill>
                  <a:latin typeface="Calibri" panose="020F0502020204030204" pitchFamily="34" charset="0"/>
                  <a:ea typeface="Calibri"/>
                  <a:cs typeface="Calibri" panose="020F0502020204030204" pitchFamily="34" charset="0"/>
                  <a:sym typeface="Calibri"/>
                </a:rPr>
                <a:t>T</a:t>
              </a:r>
              <a:r>
                <a:rPr lang="vi-VN" sz="2000" b="0" i="0" u="none" strike="noStrike" cap="none" spc="300">
                  <a:solidFill>
                    <a:schemeClr val="accent6">
                      <a:lumMod val="75000"/>
                    </a:schemeClr>
                  </a:solidFill>
                  <a:latin typeface="Calibri" panose="020F0502020204030204" pitchFamily="34" charset="0"/>
                  <a:ea typeface="Calibri"/>
                  <a:cs typeface="Calibri" panose="020F0502020204030204" pitchFamily="34" charset="0"/>
                  <a:sym typeface="Calibri"/>
                </a:rPr>
                <a:t>ốn nhiều thời gian xử lý của CPU</a:t>
              </a:r>
            </a:p>
          </p:txBody>
        </p:sp>
        <p:grpSp>
          <p:nvGrpSpPr>
            <p:cNvPr id="76" name="Group 75">
              <a:extLst>
                <a:ext uri="{FF2B5EF4-FFF2-40B4-BE49-F238E27FC236}">
                  <a16:creationId xmlns:a16="http://schemas.microsoft.com/office/drawing/2014/main" id="{B68751E9-639D-402B-AF9A-22233843DE72}"/>
                </a:ext>
              </a:extLst>
            </p:cNvPr>
            <p:cNvGrpSpPr/>
            <p:nvPr/>
          </p:nvGrpSpPr>
          <p:grpSpPr>
            <a:xfrm rot="1267113">
              <a:off x="2738162" y="3373258"/>
              <a:ext cx="1197556" cy="816495"/>
              <a:chOff x="2534854" y="3353181"/>
              <a:chExt cx="1409185" cy="832143"/>
            </a:xfrm>
          </p:grpSpPr>
          <p:sp>
            <p:nvSpPr>
              <p:cNvPr id="73" name="Arc 72">
                <a:extLst>
                  <a:ext uri="{FF2B5EF4-FFF2-40B4-BE49-F238E27FC236}">
                    <a16:creationId xmlns:a16="http://schemas.microsoft.com/office/drawing/2014/main" id="{3A91F812-836C-4517-9193-A7C9BF53C2ED}"/>
                  </a:ext>
                </a:extLst>
              </p:cNvPr>
              <p:cNvSpPr/>
              <p:nvPr/>
            </p:nvSpPr>
            <p:spPr>
              <a:xfrm rot="6027703" flipH="1">
                <a:off x="2779839" y="3108197"/>
                <a:ext cx="832143" cy="1322112"/>
              </a:xfrm>
              <a:prstGeom prst="arc">
                <a:avLst>
                  <a:gd name="adj1" fmla="val 16200000"/>
                  <a:gd name="adj2" fmla="val 405184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Freeform: Shape 74">
                <a:extLst>
                  <a:ext uri="{FF2B5EF4-FFF2-40B4-BE49-F238E27FC236}">
                    <a16:creationId xmlns:a16="http://schemas.microsoft.com/office/drawing/2014/main" id="{9BABD065-EBDC-45CF-AC47-46D9FACA2BB6}"/>
                  </a:ext>
                </a:extLst>
              </p:cNvPr>
              <p:cNvSpPr/>
              <p:nvPr/>
            </p:nvSpPr>
            <p:spPr>
              <a:xfrm>
                <a:off x="3701667" y="3767769"/>
                <a:ext cx="242372" cy="132202"/>
              </a:xfrm>
              <a:custGeom>
                <a:avLst/>
                <a:gdLst>
                  <a:gd name="connsiteX0" fmla="*/ 0 w 242372"/>
                  <a:gd name="connsiteY0" fmla="*/ 44067 h 132202"/>
                  <a:gd name="connsiteX1" fmla="*/ 165253 w 242372"/>
                  <a:gd name="connsiteY1" fmla="*/ 132202 h 132202"/>
                  <a:gd name="connsiteX2" fmla="*/ 242372 w 242372"/>
                  <a:gd name="connsiteY2" fmla="*/ 0 h 132202"/>
                </a:gdLst>
                <a:ahLst/>
                <a:cxnLst>
                  <a:cxn ang="0">
                    <a:pos x="connsiteX0" y="connsiteY0"/>
                  </a:cxn>
                  <a:cxn ang="0">
                    <a:pos x="connsiteX1" y="connsiteY1"/>
                  </a:cxn>
                  <a:cxn ang="0">
                    <a:pos x="connsiteX2" y="connsiteY2"/>
                  </a:cxn>
                </a:cxnLst>
                <a:rect l="l" t="t" r="r" b="b"/>
                <a:pathLst>
                  <a:path w="242372" h="132202">
                    <a:moveTo>
                      <a:pt x="0" y="44067"/>
                    </a:moveTo>
                    <a:lnTo>
                      <a:pt x="165253" y="132202"/>
                    </a:lnTo>
                    <a:lnTo>
                      <a:pt x="242372" y="0"/>
                    </a:ln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Hộp Văn bản 6">
            <a:extLst>
              <a:ext uri="{FF2B5EF4-FFF2-40B4-BE49-F238E27FC236}">
                <a16:creationId xmlns:a16="http://schemas.microsoft.com/office/drawing/2014/main" id="{348CF52D-239D-4A04-A7DD-6AC54C6C3B69}"/>
              </a:ext>
            </a:extLst>
          </p:cNvPr>
          <p:cNvSpPr txBox="1"/>
          <p:nvPr/>
        </p:nvSpPr>
        <p:spPr>
          <a:xfrm>
            <a:off x="4882248" y="4312426"/>
            <a:ext cx="3623926" cy="2246769"/>
          </a:xfrm>
          <a:prstGeom prst="rect">
            <a:avLst/>
          </a:prstGeom>
          <a:noFill/>
          <a:ln w="19050">
            <a:solidFill>
              <a:schemeClr val="accent6">
                <a:lumMod val="75000"/>
              </a:schemeClr>
            </a:solidFill>
            <a:prstDash val="dash"/>
          </a:ln>
        </p:spPr>
        <p:txBody>
          <a:bodyPr wrap="square" rtlCol="0">
            <a:spAutoFit/>
          </a:bodyPr>
          <a:lstStyle/>
          <a:p>
            <a:r>
              <a:rPr lang="en-US" sz="2000" spc="300">
                <a:solidFill>
                  <a:schemeClr val="accent6">
                    <a:lumMod val="50000"/>
                  </a:schemeClr>
                </a:solidFill>
                <a:latin typeface="+mn-lt"/>
              </a:rPr>
              <a:t> Process Pi:</a:t>
            </a:r>
          </a:p>
          <a:p>
            <a:r>
              <a:rPr lang="en-US" sz="2000" spc="300">
                <a:solidFill>
                  <a:schemeClr val="accent6">
                    <a:lumMod val="50000"/>
                  </a:schemeClr>
                </a:solidFill>
                <a:latin typeface="+mn-lt"/>
              </a:rPr>
              <a:t> do{ </a:t>
            </a:r>
          </a:p>
          <a:p>
            <a:r>
              <a:rPr lang="en-US" sz="2000" spc="300">
                <a:solidFill>
                  <a:schemeClr val="accent6">
                    <a:lumMod val="50000"/>
                  </a:schemeClr>
                </a:solidFill>
                <a:latin typeface="+mn-lt"/>
              </a:rPr>
              <a:t> disable</a:t>
            </a:r>
            <a:r>
              <a:rPr lang="en-US" sz="2000" spc="300" err="1">
                <a:solidFill>
                  <a:schemeClr val="accent6">
                    <a:lumMod val="50000"/>
                  </a:schemeClr>
                </a:solidFill>
                <a:latin typeface="+mn-lt"/>
              </a:rPr>
              <a:t>_interrupts</a:t>
            </a:r>
            <a:r>
              <a:rPr lang="en-US" sz="2000" spc="300">
                <a:solidFill>
                  <a:schemeClr val="accent6">
                    <a:lumMod val="50000"/>
                  </a:schemeClr>
                </a:solidFill>
                <a:latin typeface="+mn-lt"/>
              </a:rPr>
              <a:t>();</a:t>
            </a:r>
          </a:p>
          <a:p>
            <a:r>
              <a:rPr lang="en-US" sz="2000" spc="300">
                <a:solidFill>
                  <a:schemeClr val="accent6">
                    <a:lumMod val="50000"/>
                  </a:schemeClr>
                </a:solidFill>
                <a:latin typeface="+mn-lt"/>
              </a:rPr>
              <a:t>     </a:t>
            </a:r>
            <a:r>
              <a:rPr lang="en-US" sz="2000" b="1" spc="300">
                <a:solidFill>
                  <a:schemeClr val="accent6">
                    <a:lumMod val="50000"/>
                  </a:schemeClr>
                </a:solidFill>
                <a:latin typeface="+mn-lt"/>
              </a:rPr>
              <a:t>critical section</a:t>
            </a:r>
          </a:p>
          <a:p>
            <a:r>
              <a:rPr lang="en-US" sz="2000" spc="300">
                <a:solidFill>
                  <a:schemeClr val="accent6">
                    <a:lumMod val="50000"/>
                  </a:schemeClr>
                </a:solidFill>
                <a:latin typeface="+mn-lt"/>
              </a:rPr>
              <a:t> enable _interrupts();</a:t>
            </a:r>
          </a:p>
          <a:p>
            <a:r>
              <a:rPr lang="en-US" sz="2000" b="1" spc="300">
                <a:solidFill>
                  <a:schemeClr val="accent6">
                    <a:lumMod val="50000"/>
                  </a:schemeClr>
                </a:solidFill>
                <a:latin typeface="+mn-lt"/>
              </a:rPr>
              <a:t>     remainder section</a:t>
            </a:r>
          </a:p>
          <a:p>
            <a:r>
              <a:rPr lang="en-US" sz="2000" spc="300">
                <a:solidFill>
                  <a:schemeClr val="accent6">
                    <a:lumMod val="50000"/>
                  </a:schemeClr>
                </a:solidFill>
                <a:latin typeface="+mn-lt"/>
              </a:rPr>
              <a:t> } while (1);</a:t>
            </a:r>
            <a:endParaRPr lang="en-US" sz="2000">
              <a:solidFill>
                <a:schemeClr val="accent6">
                  <a:lumMod val="50000"/>
                </a:schemeClr>
              </a:solidFill>
              <a:latin typeface="+mn-lt"/>
            </a:endParaRPr>
          </a:p>
        </p:txBody>
      </p:sp>
      <p:grpSp>
        <p:nvGrpSpPr>
          <p:cNvPr id="105" name="Group 104">
            <a:extLst>
              <a:ext uri="{FF2B5EF4-FFF2-40B4-BE49-F238E27FC236}">
                <a16:creationId xmlns:a16="http://schemas.microsoft.com/office/drawing/2014/main" id="{7D7BFECA-3DD0-4880-81A0-E708D15D64DF}"/>
              </a:ext>
            </a:extLst>
          </p:cNvPr>
          <p:cNvGrpSpPr/>
          <p:nvPr/>
        </p:nvGrpSpPr>
        <p:grpSpPr>
          <a:xfrm>
            <a:off x="4571097" y="2935847"/>
            <a:ext cx="7589181" cy="1474318"/>
            <a:chOff x="4571097" y="2935847"/>
            <a:chExt cx="7589181" cy="1474318"/>
          </a:xfrm>
        </p:grpSpPr>
        <p:grpSp>
          <p:nvGrpSpPr>
            <p:cNvPr id="94" name="Group 93">
              <a:extLst>
                <a:ext uri="{FF2B5EF4-FFF2-40B4-BE49-F238E27FC236}">
                  <a16:creationId xmlns:a16="http://schemas.microsoft.com/office/drawing/2014/main" id="{B80C6CAE-57BD-426F-A9A1-50AFF4D6E937}"/>
                </a:ext>
              </a:extLst>
            </p:cNvPr>
            <p:cNvGrpSpPr/>
            <p:nvPr/>
          </p:nvGrpSpPr>
          <p:grpSpPr>
            <a:xfrm>
              <a:off x="4571097" y="2935847"/>
              <a:ext cx="2955096" cy="1074448"/>
              <a:chOff x="4571097" y="2935847"/>
              <a:chExt cx="2955096" cy="1074448"/>
            </a:xfrm>
          </p:grpSpPr>
          <p:sp>
            <p:nvSpPr>
              <p:cNvPr id="25" name="Hộp Văn bản 24">
                <a:extLst>
                  <a:ext uri="{FF2B5EF4-FFF2-40B4-BE49-F238E27FC236}">
                    <a16:creationId xmlns:a16="http://schemas.microsoft.com/office/drawing/2014/main" id="{B69131E9-2E25-407E-A3FB-0C0FB6A26C99}"/>
                  </a:ext>
                </a:extLst>
              </p:cNvPr>
              <p:cNvSpPr txBox="1"/>
              <p:nvPr/>
            </p:nvSpPr>
            <p:spPr>
              <a:xfrm>
                <a:off x="4571097" y="3302409"/>
                <a:ext cx="2955096" cy="707886"/>
              </a:xfrm>
              <a:prstGeom prst="rect">
                <a:avLst/>
              </a:prstGeom>
              <a:noFill/>
            </p:spPr>
            <p:txBody>
              <a:bodyPr wrap="square" rtlCol="0">
                <a:spAutoFit/>
              </a:bodyPr>
              <a:lstStyle/>
              <a:p>
                <a:pPr algn="ctr"/>
                <a:r>
                  <a:rPr lang="en-US" sz="2000" spc="300">
                    <a:latin typeface="+mn-lt"/>
                  </a:rPr>
                  <a:t>system clock </a:t>
                </a:r>
                <a:r>
                  <a:rPr lang="en-US" sz="2000" spc="300" err="1">
                    <a:latin typeface="+mn-lt"/>
                  </a:rPr>
                  <a:t>không</a:t>
                </a:r>
                <a:r>
                  <a:rPr lang="en-US" sz="2000" spc="300">
                    <a:latin typeface="+mn-lt"/>
                  </a:rPr>
                  <a:t> </a:t>
                </a:r>
                <a:r>
                  <a:rPr lang="en-US" sz="2000" spc="300" err="1">
                    <a:latin typeface="+mn-lt"/>
                  </a:rPr>
                  <a:t>thể</a:t>
                </a:r>
                <a:r>
                  <a:rPr lang="en-US" sz="2000" spc="300">
                    <a:latin typeface="+mn-lt"/>
                  </a:rPr>
                  <a:t> </a:t>
                </a:r>
                <a:r>
                  <a:rPr lang="en-US" sz="2000" spc="300" err="1">
                    <a:latin typeface="+mn-lt"/>
                  </a:rPr>
                  <a:t>thực</a:t>
                </a:r>
                <a:r>
                  <a:rPr lang="en-US" sz="2000" spc="300">
                    <a:latin typeface="+mn-lt"/>
                  </a:rPr>
                  <a:t> hiện</a:t>
                </a:r>
              </a:p>
            </p:txBody>
          </p:sp>
          <p:cxnSp>
            <p:nvCxnSpPr>
              <p:cNvPr id="85" name="Straight Arrow Connector 84">
                <a:extLst>
                  <a:ext uri="{FF2B5EF4-FFF2-40B4-BE49-F238E27FC236}">
                    <a16:creationId xmlns:a16="http://schemas.microsoft.com/office/drawing/2014/main" id="{30BCF3C9-FC8A-4504-B326-37B7D9FF139F}"/>
                  </a:ext>
                </a:extLst>
              </p:cNvPr>
              <p:cNvCxnSpPr>
                <a:cxnSpLocks/>
              </p:cNvCxnSpPr>
              <p:nvPr/>
            </p:nvCxnSpPr>
            <p:spPr>
              <a:xfrm flipH="1">
                <a:off x="5884751" y="2935847"/>
                <a:ext cx="211249" cy="37255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88AA25FC-C226-4519-AEB7-8EF99224675C}"/>
                </a:ext>
              </a:extLst>
            </p:cNvPr>
            <p:cNvGrpSpPr/>
            <p:nvPr/>
          </p:nvGrpSpPr>
          <p:grpSpPr>
            <a:xfrm>
              <a:off x="8610600" y="3097438"/>
              <a:ext cx="3549678" cy="1312727"/>
              <a:chOff x="8610600" y="3097438"/>
              <a:chExt cx="3549678" cy="1312727"/>
            </a:xfrm>
          </p:grpSpPr>
          <p:sp>
            <p:nvSpPr>
              <p:cNvPr id="22" name="Hộp Văn bản 21">
                <a:extLst>
                  <a:ext uri="{FF2B5EF4-FFF2-40B4-BE49-F238E27FC236}">
                    <a16:creationId xmlns:a16="http://schemas.microsoft.com/office/drawing/2014/main" id="{5A5F178E-A15A-4D03-82A0-94D7A115093A}"/>
                  </a:ext>
                </a:extLst>
              </p:cNvPr>
              <p:cNvSpPr txBox="1"/>
              <p:nvPr/>
            </p:nvSpPr>
            <p:spPr>
              <a:xfrm>
                <a:off x="8610600" y="3394502"/>
                <a:ext cx="3549678" cy="1015663"/>
              </a:xfrm>
              <a:prstGeom prst="rect">
                <a:avLst/>
              </a:prstGeom>
              <a:noFill/>
            </p:spPr>
            <p:txBody>
              <a:bodyPr wrap="square" rtlCol="0">
                <a:spAutoFit/>
              </a:bodyPr>
              <a:lstStyle/>
              <a:p>
                <a:pPr algn="ctr"/>
                <a:r>
                  <a:rPr lang="en-US" sz="2000" spc="300" err="1">
                    <a:latin typeface="+mn-lt"/>
                  </a:rPr>
                  <a:t>Chỉ</a:t>
                </a:r>
                <a:r>
                  <a:rPr lang="en-US" sz="2000" spc="300">
                    <a:latin typeface="+mn-lt"/>
                  </a:rPr>
                  <a:t> </a:t>
                </a:r>
                <a:r>
                  <a:rPr lang="en-US" sz="2000" spc="300" err="1">
                    <a:latin typeface="+mn-lt"/>
                  </a:rPr>
                  <a:t>cấm</a:t>
                </a:r>
                <a:r>
                  <a:rPr lang="en-US" sz="2000" spc="300">
                    <a:latin typeface="+mn-lt"/>
                  </a:rPr>
                  <a:t> </a:t>
                </a:r>
                <a:r>
                  <a:rPr lang="en-US" sz="2000" spc="300" err="1">
                    <a:latin typeface="+mn-lt"/>
                  </a:rPr>
                  <a:t>ngắt</a:t>
                </a:r>
                <a:r>
                  <a:rPr lang="en-US" sz="2000" spc="300">
                    <a:latin typeface="+mn-lt"/>
                  </a:rPr>
                  <a:t> </a:t>
                </a:r>
                <a:r>
                  <a:rPr lang="en-US" sz="2000" spc="300" err="1">
                    <a:latin typeface="+mn-lt"/>
                  </a:rPr>
                  <a:t>tại</a:t>
                </a:r>
                <a:r>
                  <a:rPr lang="en-US" sz="2000" spc="300">
                    <a:latin typeface="+mn-lt"/>
                  </a:rPr>
                  <a:t> CPU </a:t>
                </a:r>
                <a:r>
                  <a:rPr lang="en-US" sz="2000" spc="300" err="1">
                    <a:latin typeface="+mn-lt"/>
                  </a:rPr>
                  <a:t>thực</a:t>
                </a:r>
                <a:r>
                  <a:rPr lang="en-US" sz="2000" spc="300">
                    <a:latin typeface="+mn-lt"/>
                  </a:rPr>
                  <a:t> </a:t>
                </a:r>
                <a:r>
                  <a:rPr lang="en-US" sz="2000" spc="300" err="1">
                    <a:latin typeface="+mn-lt"/>
                  </a:rPr>
                  <a:t>thi</a:t>
                </a:r>
                <a:r>
                  <a:rPr lang="en-US" sz="2000" spc="300">
                    <a:latin typeface="+mn-lt"/>
                  </a:rPr>
                  <a:t> lệnh disable</a:t>
                </a:r>
                <a:r>
                  <a:rPr lang="en-US" sz="2000" spc="300" err="1">
                    <a:latin typeface="+mn-lt"/>
                  </a:rPr>
                  <a:t>_interrupts</a:t>
                </a:r>
                <a:endParaRPr lang="en-US" sz="2000" spc="300">
                  <a:latin typeface="+mn-lt"/>
                </a:endParaRPr>
              </a:p>
            </p:txBody>
          </p:sp>
          <p:cxnSp>
            <p:nvCxnSpPr>
              <p:cNvPr id="107" name="Straight Arrow Connector 106">
                <a:extLst>
                  <a:ext uri="{FF2B5EF4-FFF2-40B4-BE49-F238E27FC236}">
                    <a16:creationId xmlns:a16="http://schemas.microsoft.com/office/drawing/2014/main" id="{0116F233-800D-4834-A6BF-AE806B804991}"/>
                  </a:ext>
                </a:extLst>
              </p:cNvPr>
              <p:cNvCxnSpPr>
                <a:cxnSpLocks/>
                <a:endCxn id="22" idx="0"/>
              </p:cNvCxnSpPr>
              <p:nvPr/>
            </p:nvCxnSpPr>
            <p:spPr>
              <a:xfrm>
                <a:off x="10091451" y="3097438"/>
                <a:ext cx="293988" cy="29706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250" fill="hold"/>
                                        <p:tgtEl>
                                          <p:spTgt spid="355"/>
                                        </p:tgtEl>
                                        <p:attrNameLst>
                                          <p:attrName>ppt_x</p:attrName>
                                        </p:attrNameLst>
                                      </p:cBhvr>
                                      <p:tavLst>
                                        <p:tav tm="0">
                                          <p:val>
                                            <p:strVal val="1+#ppt_w/2"/>
                                          </p:val>
                                        </p:tav>
                                        <p:tav tm="100000">
                                          <p:val>
                                            <p:strVal val="#ppt_x"/>
                                          </p:val>
                                        </p:tav>
                                      </p:tavLst>
                                    </p:anim>
                                    <p:anim calcmode="lin" valueType="num">
                                      <p:cBhvr additive="base">
                                        <p:cTn id="8" dur="25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56"/>
                                        </p:tgtEl>
                                        <p:attrNameLst>
                                          <p:attrName>style.visibility</p:attrName>
                                        </p:attrNameLst>
                                      </p:cBhvr>
                                      <p:to>
                                        <p:strVal val="visible"/>
                                      </p:to>
                                    </p:set>
                                    <p:animEffect transition="in" filter="barn(outVertical)">
                                      <p:cBhvr>
                                        <p:cTn id="13" dur="250"/>
                                        <p:tgtEl>
                                          <p:spTgt spid="356"/>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57"/>
                                        </p:tgtEl>
                                        <p:attrNameLst>
                                          <p:attrName>style.visibility</p:attrName>
                                        </p:attrNameLst>
                                      </p:cBhvr>
                                      <p:to>
                                        <p:strVal val="visible"/>
                                      </p:to>
                                    </p:set>
                                    <p:animEffect transition="in" filter="barn(outVertical)">
                                      <p:cBhvr>
                                        <p:cTn id="16" dur="250"/>
                                        <p:tgtEl>
                                          <p:spTgt spid="357"/>
                                        </p:tgtEl>
                                      </p:cBhvr>
                                    </p:animEffect>
                                  </p:childTnLst>
                                </p:cTn>
                              </p:par>
                              <p:par>
                                <p:cTn id="17" presetID="16" presetClass="entr" presetSubtype="42" fill="hold" nodeType="withEffect">
                                  <p:stCondLst>
                                    <p:cond delay="0"/>
                                  </p:stCondLst>
                                  <p:childTnLst>
                                    <p:set>
                                      <p:cBhvr>
                                        <p:cTn id="18" dur="1" fill="hold">
                                          <p:stCondLst>
                                            <p:cond delay="0"/>
                                          </p:stCondLst>
                                        </p:cTn>
                                        <p:tgtEl>
                                          <p:spTgt spid="359"/>
                                        </p:tgtEl>
                                        <p:attrNameLst>
                                          <p:attrName>style.visibility</p:attrName>
                                        </p:attrNameLst>
                                      </p:cBhvr>
                                      <p:to>
                                        <p:strVal val="visible"/>
                                      </p:to>
                                    </p:set>
                                    <p:animEffect transition="in" filter="barn(outHorizontal)">
                                      <p:cBhvr>
                                        <p:cTn id="19" dur="250"/>
                                        <p:tgtEl>
                                          <p:spTgt spid="35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anim calcmode="lin" valueType="num">
                                      <p:cBhvr>
                                        <p:cTn id="25" dur="250" fill="hold"/>
                                        <p:tgtEl>
                                          <p:spTgt spid="28"/>
                                        </p:tgtEl>
                                        <p:attrNameLst>
                                          <p:attrName>ppt_x</p:attrName>
                                        </p:attrNameLst>
                                      </p:cBhvr>
                                      <p:tavLst>
                                        <p:tav tm="0">
                                          <p:val>
                                            <p:strVal val="#ppt_x"/>
                                          </p:val>
                                        </p:tav>
                                        <p:tav tm="100000">
                                          <p:val>
                                            <p:strVal val="#ppt_x"/>
                                          </p:val>
                                        </p:tav>
                                      </p:tavLst>
                                    </p:anim>
                                    <p:anim calcmode="lin" valueType="num">
                                      <p:cBhvr>
                                        <p:cTn id="26" dur="250" fill="hold"/>
                                        <p:tgtEl>
                                          <p:spTgt spid="28"/>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22" presetClass="entr" presetSubtype="8"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250"/>
                                        <p:tgtEl>
                                          <p:spTgt spid="10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25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wipe(up)">
                                      <p:cBhvr>
                                        <p:cTn id="40" dur="250"/>
                                        <p:tgtEl>
                                          <p:spTgt spid="10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60"/>
                                        </p:tgtEl>
                                        <p:attrNameLst>
                                          <p:attrName>style.visibility</p:attrName>
                                        </p:attrNameLst>
                                      </p:cBhvr>
                                      <p:to>
                                        <p:strVal val="visible"/>
                                      </p:to>
                                    </p:set>
                                    <p:animEffect transition="in" filter="wipe(up)">
                                      <p:cBhvr>
                                        <p:cTn id="49" dur="250"/>
                                        <p:tgtEl>
                                          <p:spTgt spid="36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365"/>
                                        </p:tgtEl>
                                        <p:attrNameLst>
                                          <p:attrName>style.visibility</p:attrName>
                                        </p:attrNameLst>
                                      </p:cBhvr>
                                      <p:to>
                                        <p:strVal val="visible"/>
                                      </p:to>
                                    </p:set>
                                    <p:animEffect transition="in" filter="wipe(up)">
                                      <p:cBhvr>
                                        <p:cTn id="54" dur="250"/>
                                        <p:tgtEl>
                                          <p:spTgt spid="36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wipe(up)">
                                      <p:cBhvr>
                                        <p:cTn id="59" dur="250"/>
                                        <p:tgtEl>
                                          <p:spTgt spid="10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357" grpId="0" animBg="1"/>
      <p:bldP spid="28"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2"/>
          <p:cNvGrpSpPr/>
          <p:nvPr/>
        </p:nvGrpSpPr>
        <p:grpSpPr>
          <a:xfrm>
            <a:off x="0" y="0"/>
            <a:ext cx="1569720" cy="1722120"/>
            <a:chOff x="-63500" y="-109804"/>
            <a:chExt cx="1206500" cy="1333500"/>
          </a:xfrm>
        </p:grpSpPr>
        <p:sp>
          <p:nvSpPr>
            <p:cNvPr id="376" name="Google Shape;376;p1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377" name="Google Shape;377;p1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378" name="Google Shape;378;p12"/>
          <p:cNvSpPr/>
          <p:nvPr/>
        </p:nvSpPr>
        <p:spPr>
          <a:xfrm>
            <a:off x="8390639" y="203754"/>
            <a:ext cx="3801362"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panose="020F0502020204030204" pitchFamily="34" charset="0"/>
                <a:ea typeface="Calibri"/>
                <a:cs typeface="Calibri" panose="020F0502020204030204" pitchFamily="34" charset="0"/>
                <a:sym typeface="Calibri"/>
              </a:rPr>
              <a:t>Một số giải thuật khác</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79" name="Google Shape;379;p12"/>
          <p:cNvSpPr/>
          <p:nvPr/>
        </p:nvSpPr>
        <p:spPr>
          <a:xfrm>
            <a:off x="986778" y="1284636"/>
            <a:ext cx="9502696" cy="147732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Đảm bảo tính chất 1</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Quá trình chọn lựa process Pj vào CS kế tiếp là tùy ý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không bảo đảm điều kiện tính chất 3 =&gt; xảy ra </a:t>
            </a: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starvation</a:t>
            </a:r>
            <a:endParaRPr spc="300">
              <a:solidFill>
                <a:schemeClr val="accent2">
                  <a:lumMod val="75000"/>
                </a:schemeClr>
              </a:solidFill>
              <a:latin typeface="Calibri" panose="020F0502020204030204" pitchFamily="34" charset="0"/>
              <a:cs typeface="Calibri" panose="020F0502020204030204" pitchFamily="34" charset="0"/>
            </a:endParaRPr>
          </a:p>
        </p:txBody>
      </p:sp>
      <p:sp>
        <p:nvSpPr>
          <p:cNvPr id="380" name="Google Shape;380;p12"/>
          <p:cNvSpPr txBox="1"/>
          <p:nvPr/>
        </p:nvSpPr>
        <p:spPr>
          <a:xfrm>
            <a:off x="1069395" y="867199"/>
            <a:ext cx="2937526" cy="400069"/>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Lệnh </a:t>
            </a:r>
            <a:r>
              <a:rPr lang="en-US" sz="2000" b="1" spc="300">
                <a:solidFill>
                  <a:schemeClr val="dk1"/>
                </a:solidFill>
                <a:latin typeface="Calibri" panose="020F0502020204030204" pitchFamily="34" charset="0"/>
                <a:ea typeface="Calibri"/>
                <a:cs typeface="Calibri" panose="020F0502020204030204" pitchFamily="34" charset="0"/>
                <a:sym typeface="Calibri"/>
              </a:rPr>
              <a:t>TestAndSet</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381" name="Google Shape;381;p12"/>
          <p:cNvGrpSpPr/>
          <p:nvPr/>
        </p:nvGrpSpPr>
        <p:grpSpPr>
          <a:xfrm>
            <a:off x="8233581" y="2718111"/>
            <a:ext cx="1748619" cy="703383"/>
            <a:chOff x="6818811" y="2884763"/>
            <a:chExt cx="1359668" cy="703383"/>
          </a:xfrm>
        </p:grpSpPr>
        <p:cxnSp>
          <p:nvCxnSpPr>
            <p:cNvPr id="382" name="Google Shape;382;p12"/>
            <p:cNvCxnSpPr/>
            <p:nvPr/>
          </p:nvCxnSpPr>
          <p:spPr>
            <a:xfrm>
              <a:off x="7063286" y="2884763"/>
              <a:ext cx="382543" cy="303314"/>
            </a:xfrm>
            <a:prstGeom prst="straightConnector1">
              <a:avLst/>
            </a:prstGeom>
            <a:noFill/>
            <a:ln w="38100" cap="flat" cmpd="sng">
              <a:solidFill>
                <a:schemeClr val="accent2">
                  <a:lumMod val="75000"/>
                </a:schemeClr>
              </a:solidFill>
              <a:prstDash val="solid"/>
              <a:miter lim="800000"/>
              <a:headEnd type="none" w="sm" len="sm"/>
              <a:tailEnd type="triangle" w="med" len="med"/>
            </a:ln>
          </p:spPr>
        </p:cxnSp>
        <p:sp>
          <p:nvSpPr>
            <p:cNvPr id="383" name="Google Shape;383;p12"/>
            <p:cNvSpPr txBox="1"/>
            <p:nvPr/>
          </p:nvSpPr>
          <p:spPr>
            <a:xfrm>
              <a:off x="6818811" y="3188077"/>
              <a:ext cx="135966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Bị bỏ đói</a:t>
              </a:r>
              <a:endParaRPr sz="20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grpSp>
      <p:sp>
        <p:nvSpPr>
          <p:cNvPr id="384" name="Google Shape;384;p12"/>
          <p:cNvSpPr/>
          <p:nvPr/>
        </p:nvSpPr>
        <p:spPr>
          <a:xfrm>
            <a:off x="1069395" y="3399833"/>
            <a:ext cx="8313977" cy="2092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err="1">
                <a:solidFill>
                  <a:schemeClr val="dk1"/>
                </a:solidFill>
                <a:latin typeface="Calibri" panose="020F0502020204030204" pitchFamily="34" charset="0"/>
                <a:ea typeface="Calibri"/>
                <a:cs typeface="Calibri" panose="020F0502020204030204" pitchFamily="34" charset="0"/>
                <a:sym typeface="Calibri"/>
              </a:rPr>
              <a:t>Biến</a:t>
            </a:r>
            <a:r>
              <a:rPr lang="en-US" sz="2000" spc="300">
                <a:solidFill>
                  <a:schemeClr val="dk1"/>
                </a:solidFill>
                <a:latin typeface="Calibri" panose="020F0502020204030204" pitchFamily="34" charset="0"/>
                <a:ea typeface="Calibri"/>
                <a:cs typeface="Calibri" panose="020F0502020204030204" pitchFamily="34" charset="0"/>
                <a:sym typeface="Calibri"/>
              </a:rPr>
              <a:t> chia sẻ </a:t>
            </a:r>
            <a:r>
              <a:rPr lang="en-US" sz="2000" b="1" spc="300">
                <a:solidFill>
                  <a:schemeClr val="dk1"/>
                </a:solidFill>
                <a:latin typeface="Calibri" panose="020F0502020204030204" pitchFamily="34" charset="0"/>
                <a:ea typeface="Calibri"/>
                <a:cs typeface="Calibri" panose="020F0502020204030204" pitchFamily="34" charset="0"/>
                <a:sym typeface="Calibri"/>
              </a:rPr>
              <a:t>lock</a:t>
            </a:r>
            <a:r>
              <a:rPr lang="en-US" sz="2000" b="1" i="1"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khởi</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tạo</a:t>
            </a:r>
            <a:r>
              <a:rPr lang="en-US" sz="2000" spc="300">
                <a:solidFill>
                  <a:schemeClr val="dk1"/>
                </a:solidFill>
                <a:latin typeface="Calibri" panose="020F0502020204030204" pitchFamily="34" charset="0"/>
                <a:ea typeface="Calibri"/>
                <a:cs typeface="Calibri" panose="020F0502020204030204" pitchFamily="34" charset="0"/>
                <a:sym typeface="Calibri"/>
              </a:rPr>
              <a:t> = false)</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400"/>
              </a:spcBef>
              <a:spcAft>
                <a:spcPts val="0"/>
              </a:spcAft>
              <a:buClr>
                <a:schemeClr val="dk1"/>
              </a:buClr>
              <a:buSzPts val="2000"/>
              <a:buFont typeface="Courier New"/>
              <a:buChar char="o"/>
            </a:pPr>
            <a:r>
              <a:rPr lang="en-US" sz="2000" spc="300" err="1">
                <a:solidFill>
                  <a:schemeClr val="dk1"/>
                </a:solidFill>
                <a:latin typeface="Calibri" panose="020F0502020204030204" pitchFamily="34" charset="0"/>
                <a:ea typeface="Calibri"/>
                <a:cs typeface="Calibri" panose="020F0502020204030204" pitchFamily="34" charset="0"/>
                <a:sym typeface="Calibri"/>
              </a:rPr>
              <a:t>Biến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cục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bô</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key</a:t>
            </a:r>
            <a:r>
              <a:rPr lang="en-US" sz="2000" b="1" i="1"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4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P</a:t>
            </a:r>
            <a:r>
              <a:rPr lang="en-US" sz="2000" spc="300" baseline="-25000">
                <a:solidFill>
                  <a:schemeClr val="dk1"/>
                </a:solidFill>
                <a:latin typeface="Calibri" panose="020F0502020204030204" pitchFamily="34" charset="0"/>
                <a:ea typeface="Calibri"/>
                <a:cs typeface="Calibri" panose="020F0502020204030204" pitchFamily="34" charset="0"/>
                <a:sym typeface="Calibri"/>
              </a:rPr>
              <a:t>i</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nào</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thấy</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gia</a:t>
            </a:r>
            <a:r>
              <a:rPr lang="en-US" sz="2000" spc="300">
                <a:solidFill>
                  <a:schemeClr val="dk1"/>
                </a:solidFill>
                <a:latin typeface="Calibri" panose="020F0502020204030204" pitchFamily="34" charset="0"/>
                <a:ea typeface="Calibri"/>
                <a:cs typeface="Calibri" panose="020F0502020204030204" pitchFamily="34" charset="0"/>
                <a:sym typeface="Calibri"/>
              </a:rPr>
              <a:t>́ trị  </a:t>
            </a:r>
            <a:r>
              <a:rPr lang="en-US" sz="2000" b="1" spc="300">
                <a:solidFill>
                  <a:schemeClr val="dk1"/>
                </a:solidFill>
                <a:latin typeface="Calibri" panose="020F0502020204030204" pitchFamily="34" charset="0"/>
                <a:ea typeface="Calibri"/>
                <a:cs typeface="Calibri" panose="020F0502020204030204" pitchFamily="34" charset="0"/>
                <a:sym typeface="Calibri"/>
              </a:rPr>
              <a:t>lock = false</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trước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thi</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vào</a:t>
            </a:r>
            <a:r>
              <a:rPr lang="en-US" sz="2000" spc="300">
                <a:solidFill>
                  <a:schemeClr val="dk1"/>
                </a:solidFill>
                <a:latin typeface="Calibri" panose="020F0502020204030204" pitchFamily="34" charset="0"/>
                <a:ea typeface="Calibri"/>
                <a:cs typeface="Calibri" panose="020F0502020204030204" pitchFamily="34" charset="0"/>
                <a:sym typeface="Calibri"/>
              </a:rPr>
              <a:t> CS </a:t>
            </a:r>
            <a:r>
              <a:rPr lang="en-US" sz="2000" spc="300" err="1">
                <a:solidFill>
                  <a:schemeClr val="dk1"/>
                </a:solidFill>
                <a:latin typeface="Calibri" panose="020F0502020204030204" pitchFamily="34" charset="0"/>
                <a:ea typeface="Calibri"/>
                <a:cs typeface="Calibri" panose="020F0502020204030204" pitchFamily="34" charset="0"/>
                <a:sym typeface="Calibri"/>
              </a:rPr>
              <a:t>trước</a:t>
            </a: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4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Pi </a:t>
            </a:r>
            <a:r>
              <a:rPr lang="en-US" sz="2000" spc="300" err="1">
                <a:solidFill>
                  <a:schemeClr val="dk1"/>
                </a:solidFill>
                <a:latin typeface="Calibri" panose="020F0502020204030204" pitchFamily="34" charset="0"/>
                <a:ea typeface="Calibri"/>
                <a:cs typeface="Calibri" panose="020F0502020204030204" pitchFamily="34" charset="0"/>
                <a:sym typeface="Calibri"/>
              </a:rPr>
              <a:t>vào</a:t>
            </a:r>
            <a:r>
              <a:rPr lang="en-US" sz="2000" spc="300">
                <a:solidFill>
                  <a:schemeClr val="dk1"/>
                </a:solidFill>
                <a:latin typeface="Calibri" panose="020F0502020204030204" pitchFamily="34" charset="0"/>
                <a:ea typeface="Calibri"/>
                <a:cs typeface="Calibri" panose="020F0502020204030204" pitchFamily="34" charset="0"/>
                <a:sym typeface="Calibri"/>
              </a:rPr>
              <a:t> CS </a:t>
            </a:r>
            <a:r>
              <a:rPr lang="en-US" sz="2000" spc="300" err="1">
                <a:solidFill>
                  <a:schemeClr val="dk1"/>
                </a:solidFill>
                <a:latin typeface="Calibri" panose="020F0502020204030204" pitchFamily="34" charset="0"/>
                <a:ea typeface="Calibri"/>
                <a:cs typeface="Calibri" panose="020F0502020204030204" pitchFamily="34" charset="0"/>
                <a:sym typeface="Calibri"/>
              </a:rPr>
              <a:t>sẽ</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cho</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lock = true </a:t>
            </a:r>
            <a:r>
              <a:rPr lang="en-US" sz="2000" spc="300" err="1">
                <a:solidFill>
                  <a:schemeClr val="dk1"/>
                </a:solidFill>
                <a:latin typeface="Calibri" panose="020F0502020204030204" pitchFamily="34" charset="0"/>
                <a:ea typeface="Calibri"/>
                <a:cs typeface="Calibri" panose="020F0502020204030204" pitchFamily="34" charset="0"/>
                <a:sym typeface="Calibri"/>
              </a:rPr>
              <a:t>để</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ngăn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các</a:t>
            </a:r>
            <a:r>
              <a:rPr lang="en-US" sz="2000" spc="300">
                <a:solidFill>
                  <a:schemeClr val="dk1"/>
                </a:solidFill>
                <a:latin typeface="Calibri" panose="020F0502020204030204" pitchFamily="34" charset="0"/>
                <a:ea typeface="Calibri"/>
                <a:cs typeface="Calibri" panose="020F0502020204030204" pitchFamily="34" charset="0"/>
                <a:sym typeface="Calibri"/>
              </a:rPr>
              <a:t> P </a:t>
            </a:r>
            <a:r>
              <a:rPr lang="en-US" sz="2000" spc="300" err="1">
                <a:solidFill>
                  <a:schemeClr val="dk1"/>
                </a:solidFill>
                <a:latin typeface="Calibri" panose="020F0502020204030204" pitchFamily="34" charset="0"/>
                <a:ea typeface="Calibri"/>
                <a:cs typeface="Calibri" panose="020F0502020204030204" pitchFamily="34" charset="0"/>
                <a:sym typeface="Calibri"/>
              </a:rPr>
              <a:t>khác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85" name="Google Shape;385;p12"/>
          <p:cNvSpPr txBox="1"/>
          <p:nvPr/>
        </p:nvSpPr>
        <p:spPr>
          <a:xfrm>
            <a:off x="1069395" y="2999723"/>
            <a:ext cx="1140405" cy="400069"/>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Swap</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86" name="Google Shape;386;p12"/>
          <p:cNvSpPr txBox="1"/>
          <p:nvPr/>
        </p:nvSpPr>
        <p:spPr>
          <a:xfrm>
            <a:off x="1069394" y="5540640"/>
            <a:ext cx="3427301" cy="400069"/>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a:t>
            </a:r>
            <a:r>
              <a:rPr lang="en-US" sz="2000" b="1" spc="300">
                <a:solidFill>
                  <a:schemeClr val="dk1"/>
                </a:solidFill>
                <a:latin typeface="Calibri" panose="020F0502020204030204" pitchFamily="34" charset="0"/>
                <a:ea typeface="Calibri"/>
                <a:cs typeface="Calibri" panose="020F0502020204030204" pitchFamily="34" charset="0"/>
                <a:sym typeface="Calibri"/>
              </a:rPr>
              <a:t>TestAndSet</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87" name="Google Shape;387;p12"/>
          <p:cNvSpPr txBox="1"/>
          <p:nvPr/>
        </p:nvSpPr>
        <p:spPr>
          <a:xfrm>
            <a:off x="1069395" y="6130583"/>
            <a:ext cx="3508525"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Thỏa mãn 3 tính chất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88" name="Google Shape;38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14</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grpSp>
        <p:nvGrpSpPr>
          <p:cNvPr id="394" name="Google Shape;394;p13"/>
          <p:cNvGrpSpPr/>
          <p:nvPr/>
        </p:nvGrpSpPr>
        <p:grpSpPr>
          <a:xfrm>
            <a:off x="0" y="0"/>
            <a:ext cx="1569720" cy="1722120"/>
            <a:chOff x="-63500" y="-109804"/>
            <a:chExt cx="1206500" cy="1333500"/>
          </a:xfrm>
        </p:grpSpPr>
        <p:sp>
          <p:nvSpPr>
            <p:cNvPr id="395" name="Google Shape;395;p1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396" name="Google Shape;396;p1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397" name="Google Shape;397;p13"/>
          <p:cNvSpPr/>
          <p:nvPr/>
        </p:nvSpPr>
        <p:spPr>
          <a:xfrm>
            <a:off x="8746825" y="126536"/>
            <a:ext cx="3445175"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panose="020F0502020204030204" pitchFamily="34" charset="0"/>
                <a:ea typeface="Calibri"/>
                <a:cs typeface="Calibri" panose="020F0502020204030204" pitchFamily="34" charset="0"/>
                <a:sym typeface="Calibri"/>
              </a:rPr>
              <a:t>Bài tập busy waiting</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98" name="Google Shape;398;p13"/>
          <p:cNvSpPr/>
          <p:nvPr/>
        </p:nvSpPr>
        <p:spPr>
          <a:xfrm>
            <a:off x="1410436" y="235398"/>
            <a:ext cx="46375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Giải pháp thỏa các tính chất nào?</a:t>
            </a:r>
            <a:endParaRPr sz="1800" spc="300">
              <a:solidFill>
                <a:srgbClr val="C00000"/>
              </a:solidFill>
              <a:latin typeface="Calibri" panose="020F0502020204030204" pitchFamily="34" charset="0"/>
              <a:ea typeface="Calibri"/>
              <a:cs typeface="Calibri" panose="020F0502020204030204" pitchFamily="34" charset="0"/>
              <a:sym typeface="Calibri"/>
            </a:endParaRPr>
          </a:p>
        </p:txBody>
      </p:sp>
      <p:graphicFrame>
        <p:nvGraphicFramePr>
          <p:cNvPr id="399" name="Google Shape;399;p13"/>
          <p:cNvGraphicFramePr/>
          <p:nvPr>
            <p:extLst>
              <p:ext uri="{D42A27DB-BD31-4B8C-83A1-F6EECF244321}">
                <p14:modId xmlns:p14="http://schemas.microsoft.com/office/powerpoint/2010/main" val="2481738556"/>
              </p:ext>
            </p:extLst>
          </p:nvPr>
        </p:nvGraphicFramePr>
        <p:xfrm>
          <a:off x="986778" y="654484"/>
          <a:ext cx="10740575" cy="3162916"/>
        </p:xfrm>
        <a:graphic>
          <a:graphicData uri="http://schemas.openxmlformats.org/drawingml/2006/table">
            <a:tbl>
              <a:tblPr firstRow="1" firstCol="1" bandRow="1">
                <a:tableStyleId>{2D5ABB26-0587-4C30-8999-92F81FD0307C}</a:tableStyleId>
              </a:tblPr>
              <a:tblGrid>
                <a:gridCol w="4760525">
                  <a:extLst>
                    <a:ext uri="{9D8B030D-6E8A-4147-A177-3AD203B41FA5}">
                      <a16:colId xmlns:a16="http://schemas.microsoft.com/office/drawing/2014/main" val="20000"/>
                    </a:ext>
                  </a:extLst>
                </a:gridCol>
                <a:gridCol w="5980050">
                  <a:extLst>
                    <a:ext uri="{9D8B030D-6E8A-4147-A177-3AD203B41FA5}">
                      <a16:colId xmlns:a16="http://schemas.microsoft.com/office/drawing/2014/main" val="20001"/>
                    </a:ext>
                  </a:extLst>
                </a:gridCol>
              </a:tblGrid>
              <a:tr h="304400">
                <a:tc>
                  <a:txBody>
                    <a:bodyPr/>
                    <a:lstStyle/>
                    <a:p>
                      <a:pPr marL="0" marR="0" lvl="0" indent="0" algn="ctr" rtl="0">
                        <a:lnSpc>
                          <a:spcPct val="107000"/>
                        </a:lnSpc>
                        <a:spcBef>
                          <a:spcPts val="0"/>
                        </a:spcBef>
                        <a:spcAft>
                          <a:spcPts val="0"/>
                        </a:spcAft>
                        <a:buNone/>
                      </a:pPr>
                      <a:r>
                        <a:rPr lang="en-US" sz="1600" u="none" strike="noStrike" cap="none">
                          <a:solidFill>
                            <a:srgbClr val="000000"/>
                          </a:solidFill>
                          <a:latin typeface="Calibri" panose="020F0502020204030204" pitchFamily="34" charset="0"/>
                          <a:cs typeface="Calibri" panose="020F0502020204030204" pitchFamily="34" charset="0"/>
                        </a:rPr>
                        <a:t>Code</a:t>
                      </a:r>
                      <a:endParaRPr sz="1600" u="none" strike="noStrike" cap="none">
                        <a:solidFill>
                          <a:srgbClr val="000000"/>
                        </a:solidFill>
                        <a:latin typeface="Calibri" panose="020F0502020204030204" pitchFamily="34" charset="0"/>
                        <a:ea typeface="Times New Roman"/>
                        <a:cs typeface="Calibri" panose="020F0502020204030204" pitchFamily="34" charset="0"/>
                        <a:sym typeface="Times New Roman"/>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1600" u="none" strike="noStrike" cap="none">
                          <a:solidFill>
                            <a:srgbClr val="000000"/>
                          </a:solidFill>
                          <a:latin typeface="Calibri" panose="020F0502020204030204" pitchFamily="34" charset="0"/>
                          <a:cs typeface="Calibri" panose="020F0502020204030204" pitchFamily="34" charset="0"/>
                        </a:rPr>
                        <a:t>Giải thích</a:t>
                      </a:r>
                      <a:endParaRPr sz="1600" u="none" strike="noStrike" cap="none">
                        <a:solidFill>
                          <a:srgbClr val="000000"/>
                        </a:solidFill>
                        <a:latin typeface="Calibri" panose="020F0502020204030204" pitchFamily="34" charset="0"/>
                        <a:ea typeface="Times New Roman"/>
                        <a:cs typeface="Calibri" panose="020F0502020204030204" pitchFamily="34" charset="0"/>
                        <a:sym typeface="Times New Roman"/>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53700">
                <a:tc>
                  <a:txBody>
                    <a:bodyPr/>
                    <a:lstStyle/>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while (TRUE) {</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int j = 1-i;</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flag[</a:t>
                      </a:r>
                      <a:r>
                        <a:rPr lang="en-US" sz="1600" b="1" u="none" strike="noStrike" cap="none" err="1">
                          <a:solidFill>
                            <a:srgbClr val="000000"/>
                          </a:solidFill>
                          <a:latin typeface="Calibri" panose="020F0502020204030204" pitchFamily="34" charset="0"/>
                          <a:cs typeface="Calibri" panose="020F0502020204030204" pitchFamily="34" charset="0"/>
                        </a:rPr>
                        <a:t>i</a:t>
                      </a:r>
                      <a:r>
                        <a:rPr lang="en-US" sz="1600" b="1" u="none" strike="noStrike" cap="none">
                          <a:solidFill>
                            <a:srgbClr val="000000"/>
                          </a:solidFill>
                          <a:latin typeface="Calibri" panose="020F0502020204030204" pitchFamily="34" charset="0"/>
                          <a:cs typeface="Calibri" panose="020F0502020204030204" pitchFamily="34" charset="0"/>
                        </a:rPr>
                        <a:t>]= TRUE;	</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turn = </a:t>
                      </a:r>
                      <a:r>
                        <a:rPr lang="en-US" sz="1600" b="1" u="none" strike="noStrike" cap="none" err="1">
                          <a:solidFill>
                            <a:srgbClr val="000000"/>
                          </a:solidFill>
                          <a:latin typeface="Calibri" panose="020F0502020204030204" pitchFamily="34" charset="0"/>
                          <a:cs typeface="Calibri" panose="020F0502020204030204" pitchFamily="34" charset="0"/>
                        </a:rPr>
                        <a:t>i</a:t>
                      </a:r>
                      <a:r>
                        <a:rPr lang="en-US" sz="1600" b="1" u="none" strike="noStrike" cap="none">
                          <a:solidFill>
                            <a:srgbClr val="000000"/>
                          </a:solidFill>
                          <a:latin typeface="Calibri" panose="020F0502020204030204" pitchFamily="34" charset="0"/>
                          <a:cs typeface="Calibri" panose="020F0502020204030204" pitchFamily="34" charset="0"/>
                        </a:rPr>
                        <a:t>;</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while (turn == j &amp;&amp; flag[j]==TRUE); </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 </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 </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critical-section ();</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flag[</a:t>
                      </a:r>
                      <a:r>
                        <a:rPr lang="en-US" sz="1600" b="1" u="none" strike="noStrike" cap="none" err="1">
                          <a:solidFill>
                            <a:srgbClr val="000000"/>
                          </a:solidFill>
                          <a:latin typeface="Calibri" panose="020F0502020204030204" pitchFamily="34" charset="0"/>
                          <a:cs typeface="Calibri" panose="020F0502020204030204" pitchFamily="34" charset="0"/>
                        </a:rPr>
                        <a:t>i</a:t>
                      </a:r>
                      <a:r>
                        <a:rPr lang="en-US" sz="1600" b="1" u="none" strike="noStrike" cap="none">
                          <a:solidFill>
                            <a:srgbClr val="000000"/>
                          </a:solidFill>
                          <a:latin typeface="Calibri" panose="020F0502020204030204" pitchFamily="34" charset="0"/>
                          <a:cs typeface="Calibri" panose="020F0502020204030204" pitchFamily="34" charset="0"/>
                        </a:rPr>
                        <a:t>] = FALSE;</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    Noncritical-section ();</a:t>
                      </a:r>
                      <a:endParaRPr sz="1600" b="1" u="none" strike="noStrike" cap="none">
                        <a:solidFill>
                          <a:srgbClr val="000000"/>
                        </a:solidFill>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b="1" u="none" strike="noStrike" cap="none">
                          <a:solidFill>
                            <a:srgbClr val="000000"/>
                          </a:solidFill>
                          <a:latin typeface="Calibri" panose="020F0502020204030204" pitchFamily="34" charset="0"/>
                          <a:cs typeface="Calibri" panose="020F0502020204030204" pitchFamily="34" charset="0"/>
                        </a:rPr>
                        <a:t>}</a:t>
                      </a:r>
                      <a:endParaRPr sz="1600" b="1" u="none" strike="noStrike" cap="none">
                        <a:solidFill>
                          <a:srgbClr val="000000"/>
                        </a:solidFill>
                        <a:latin typeface="Calibri" panose="020F0502020204030204" pitchFamily="34" charset="0"/>
                        <a:ea typeface="Times New Roman"/>
                        <a:cs typeface="Calibri" panose="020F0502020204030204" pitchFamily="34" charset="0"/>
                        <a:sym typeface="Times New Roman"/>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rtl="0">
                        <a:lnSpc>
                          <a:spcPct val="107000"/>
                        </a:lnSpc>
                        <a:spcBef>
                          <a:spcPts val="0"/>
                        </a:spcBef>
                        <a:spcAft>
                          <a:spcPts val="0"/>
                        </a:spcAft>
                        <a:buNone/>
                      </a:pPr>
                      <a:r>
                        <a:rPr lang="en-US" sz="1600" u="none" strike="noStrike" cap="none">
                          <a:solidFill>
                            <a:srgbClr val="000000"/>
                          </a:solidFill>
                          <a:latin typeface="Calibri" panose="020F0502020204030204" pitchFamily="34" charset="0"/>
                          <a:cs typeface="Calibri" panose="020F0502020204030204" pitchFamily="34" charset="0"/>
                        </a:rPr>
                        <a:t> </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a:solidFill>
                            <a:srgbClr val="000000"/>
                          </a:solidFill>
                          <a:latin typeface="Calibri" panose="020F0502020204030204" pitchFamily="34" charset="0"/>
                          <a:cs typeface="Calibri" panose="020F0502020204030204" pitchFamily="34" charset="0"/>
                        </a:rPr>
                        <a:t>Cho j = 1 –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là</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số</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ngược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lại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của</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(0 </a:t>
                      </a:r>
                      <a:r>
                        <a:rPr lang="en-US" sz="1600" u="none" strike="noStrike" cap="none" err="1">
                          <a:solidFill>
                            <a:srgbClr val="000000"/>
                          </a:solidFill>
                          <a:latin typeface="Calibri" panose="020F0502020204030204" pitchFamily="34" charset="0"/>
                          <a:cs typeface="Calibri" panose="020F0502020204030204" pitchFamily="34" charset="0"/>
                        </a:rPr>
                        <a:t>hoặc</a:t>
                      </a:r>
                      <a:r>
                        <a:rPr lang="en-US" sz="1600" u="none" strike="noStrike" cap="none">
                          <a:solidFill>
                            <a:srgbClr val="000000"/>
                          </a:solidFill>
                          <a:latin typeface="Calibri" panose="020F0502020204030204" pitchFamily="34" charset="0"/>
                          <a:cs typeface="Calibri" panose="020F0502020204030204" pitchFamily="34" charset="0"/>
                        </a:rPr>
                        <a:t> 1)</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err="1">
                          <a:solidFill>
                            <a:srgbClr val="000000"/>
                          </a:solidFill>
                          <a:latin typeface="Calibri" panose="020F0502020204030204" pitchFamily="34" charset="0"/>
                          <a:cs typeface="Calibri" panose="020F0502020204030204" pitchFamily="34" charset="0"/>
                        </a:rPr>
                        <a:t>Cờ</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 true</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err="1">
                          <a:solidFill>
                            <a:srgbClr val="000000"/>
                          </a:solidFill>
                          <a:latin typeface="Calibri" panose="020F0502020204030204" pitchFamily="34" charset="0"/>
                          <a:cs typeface="Calibri" panose="020F0502020204030204" pitchFamily="34" charset="0"/>
                        </a:rPr>
                        <a:t>Biến</a:t>
                      </a:r>
                      <a:r>
                        <a:rPr lang="en-US" sz="1600" u="none" strike="noStrike" cap="none">
                          <a:solidFill>
                            <a:srgbClr val="000000"/>
                          </a:solidFill>
                          <a:latin typeface="Calibri" panose="020F0502020204030204" pitchFamily="34" charset="0"/>
                          <a:cs typeface="Calibri" panose="020F0502020204030204" pitchFamily="34" charset="0"/>
                        </a:rPr>
                        <a:t> turn qui </a:t>
                      </a:r>
                      <a:r>
                        <a:rPr lang="en-US" sz="1600" u="none" strike="noStrike" cap="none" err="1">
                          <a:solidFill>
                            <a:srgbClr val="000000"/>
                          </a:solidFill>
                          <a:latin typeface="Calibri" panose="020F0502020204030204" pitchFamily="34" charset="0"/>
                          <a:cs typeface="Calibri" panose="020F0502020204030204" pitchFamily="34" charset="0"/>
                        </a:rPr>
                        <a:t>định</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được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vào</a:t>
                      </a:r>
                      <a:r>
                        <a:rPr lang="en-US" sz="1600" u="none" strike="noStrike" cap="none">
                          <a:solidFill>
                            <a:srgbClr val="000000"/>
                          </a:solidFill>
                          <a:latin typeface="Calibri" panose="020F0502020204030204" pitchFamily="34" charset="0"/>
                          <a:cs typeface="Calibri" panose="020F0502020204030204" pitchFamily="34" charset="0"/>
                        </a:rPr>
                        <a:t> </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err="1">
                          <a:solidFill>
                            <a:srgbClr val="000000"/>
                          </a:solidFill>
                          <a:latin typeface="Calibri" panose="020F0502020204030204" pitchFamily="34" charset="0"/>
                          <a:cs typeface="Calibri" panose="020F0502020204030204" pitchFamily="34" charset="0"/>
                        </a:rPr>
                        <a:t>Nếu</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cùng</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lúc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có</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tiến</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trình</a:t>
                      </a:r>
                      <a:r>
                        <a:rPr lang="en-US" sz="1600" u="none" strike="noStrike" cap="none">
                          <a:solidFill>
                            <a:srgbClr val="000000"/>
                          </a:solidFill>
                          <a:latin typeface="Calibri" panose="020F0502020204030204" pitchFamily="34" charset="0"/>
                          <a:cs typeface="Calibri" panose="020F0502020204030204" pitchFamily="34" charset="0"/>
                        </a:rPr>
                        <a:t> j </a:t>
                      </a:r>
                      <a:r>
                        <a:rPr lang="en-US" sz="1600" u="none" strike="noStrike" cap="none" err="1">
                          <a:solidFill>
                            <a:srgbClr val="000000"/>
                          </a:solidFill>
                          <a:latin typeface="Calibri" panose="020F0502020204030204" pitchFamily="34" charset="0"/>
                          <a:cs typeface="Calibri" panose="020F0502020204030204" pitchFamily="34" charset="0"/>
                        </a:rPr>
                        <a:t>được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gán</a:t>
                      </a:r>
                      <a:r>
                        <a:rPr lang="en-US" sz="1600" u="none" strike="noStrike" cap="none">
                          <a:solidFill>
                            <a:srgbClr val="000000"/>
                          </a:solidFill>
                          <a:latin typeface="Calibri" panose="020F0502020204030204" pitchFamily="34" charset="0"/>
                          <a:cs typeface="Calibri" panose="020F0502020204030204" pitchFamily="34" charset="0"/>
                        </a:rPr>
                        <a:t> turn </a:t>
                      </a:r>
                      <a:r>
                        <a:rPr lang="en-US" sz="1600" u="none" strike="noStrike" cap="none" err="1">
                          <a:solidFill>
                            <a:srgbClr val="000000"/>
                          </a:solidFill>
                          <a:latin typeface="Calibri" panose="020F0502020204030204" pitchFamily="34" charset="0"/>
                          <a:cs typeface="Calibri" panose="020F0502020204030204" pitchFamily="34" charset="0"/>
                        </a:rPr>
                        <a:t>và</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cờ</a:t>
                      </a:r>
                      <a:r>
                        <a:rPr lang="en-US" sz="1600" u="none" strike="noStrike" cap="none">
                          <a:solidFill>
                            <a:srgbClr val="000000"/>
                          </a:solidFill>
                          <a:latin typeface="Calibri" panose="020F0502020204030204" pitchFamily="34" charset="0"/>
                          <a:cs typeface="Calibri" panose="020F0502020204030204" pitchFamily="34" charset="0"/>
                        </a:rPr>
                        <a:t> j true </a:t>
                      </a:r>
                      <a:r>
                        <a:rPr lang="en-US" sz="1600" u="none" strike="noStrike" cap="none" err="1">
                          <a:solidFill>
                            <a:srgbClr val="000000"/>
                          </a:solidFill>
                          <a:latin typeface="Calibri" panose="020F0502020204030204" pitchFamily="34" charset="0"/>
                          <a:cs typeface="Calibri" panose="020F0502020204030204" pitchFamily="34" charset="0"/>
                        </a:rPr>
                        <a:t>thì</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chờ</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cho</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tới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khi</a:t>
                      </a:r>
                      <a:r>
                        <a:rPr lang="en-US" sz="1600" u="none" strike="noStrike" cap="none">
                          <a:solidFill>
                            <a:srgbClr val="000000"/>
                          </a:solidFill>
                          <a:latin typeface="Calibri" panose="020F0502020204030204" pitchFamily="34" charset="0"/>
                          <a:cs typeface="Calibri" panose="020F0502020204030204" pitchFamily="34" charset="0"/>
                        </a:rPr>
                        <a:t> j </a:t>
                      </a:r>
                      <a:r>
                        <a:rPr lang="en-US" sz="1600" u="none" strike="noStrike" cap="none" err="1">
                          <a:solidFill>
                            <a:srgbClr val="000000"/>
                          </a:solidFill>
                          <a:latin typeface="Calibri" panose="020F0502020204030204" pitchFamily="34" charset="0"/>
                          <a:cs typeface="Calibri" panose="020F0502020204030204" pitchFamily="34" charset="0"/>
                        </a:rPr>
                        <a:t>dùng</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xong</a:t>
                      </a:r>
                      <a:r>
                        <a:rPr lang="en-US" sz="1600" u="none" strike="noStrike" cap="none">
                          <a:solidFill>
                            <a:srgbClr val="000000"/>
                          </a:solidFill>
                          <a:latin typeface="Calibri" panose="020F0502020204030204" pitchFamily="34" charset="0"/>
                          <a:cs typeface="Calibri" panose="020F0502020204030204" pitchFamily="34" charset="0"/>
                        </a:rPr>
                        <a:t> CS, </a:t>
                      </a:r>
                      <a:r>
                        <a:rPr lang="en-US" sz="1600" u="none" strike="noStrike" cap="none" err="1">
                          <a:solidFill>
                            <a:srgbClr val="000000"/>
                          </a:solidFill>
                          <a:latin typeface="Calibri" panose="020F0502020204030204" pitchFamily="34" charset="0"/>
                          <a:cs typeface="Calibri" panose="020F0502020204030204" pitchFamily="34" charset="0"/>
                        </a:rPr>
                        <a:t>hoặc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nếu</a:t>
                      </a:r>
                      <a:r>
                        <a:rPr lang="en-US" sz="1600" u="none" strike="noStrike" cap="none">
                          <a:solidFill>
                            <a:srgbClr val="000000"/>
                          </a:solidFill>
                          <a:latin typeface="Calibri" panose="020F0502020204030204" pitchFamily="34" charset="0"/>
                          <a:cs typeface="Calibri" panose="020F0502020204030204" pitchFamily="34" charset="0"/>
                        </a:rPr>
                        <a:t> j </a:t>
                      </a:r>
                      <a:r>
                        <a:rPr lang="en-US" sz="1600" u="none" strike="noStrike" cap="none" err="1">
                          <a:solidFill>
                            <a:srgbClr val="000000"/>
                          </a:solidFill>
                          <a:latin typeface="Calibri" panose="020F0502020204030204" pitchFamily="34" charset="0"/>
                          <a:cs typeface="Calibri" panose="020F0502020204030204" pitchFamily="34" charset="0"/>
                        </a:rPr>
                        <a:t>đang</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dùng</a:t>
                      </a:r>
                      <a:r>
                        <a:rPr lang="en-US" sz="1600" u="none" strike="noStrike" cap="none">
                          <a:solidFill>
                            <a:srgbClr val="000000"/>
                          </a:solidFill>
                          <a:latin typeface="Calibri" panose="020F0502020204030204" pitchFamily="34" charset="0"/>
                          <a:cs typeface="Calibri" panose="020F0502020204030204" pitchFamily="34" charset="0"/>
                        </a:rPr>
                        <a:t> CS </a:t>
                      </a:r>
                      <a:r>
                        <a:rPr lang="en-US" sz="1600" u="none" strike="noStrike" cap="none" err="1">
                          <a:solidFill>
                            <a:srgbClr val="000000"/>
                          </a:solidFill>
                          <a:latin typeface="Calibri" panose="020F0502020204030204" pitchFamily="34" charset="0"/>
                          <a:cs typeface="Calibri" panose="020F0502020204030204" pitchFamily="34" charset="0"/>
                        </a:rPr>
                        <a:t>mà</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bị</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gán</a:t>
                      </a:r>
                      <a:r>
                        <a:rPr lang="en-US" sz="1600" u="none" strike="noStrike" cap="none">
                          <a:solidFill>
                            <a:srgbClr val="000000"/>
                          </a:solidFill>
                          <a:latin typeface="Calibri" panose="020F0502020204030204" pitchFamily="34" charset="0"/>
                          <a:cs typeface="Calibri" panose="020F0502020204030204" pitchFamily="34" charset="0"/>
                        </a:rPr>
                        <a:t> turn =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thì</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cũng</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vào</a:t>
                      </a:r>
                      <a:r>
                        <a:rPr lang="en-US" sz="1600" u="none" strike="noStrike" cap="none">
                          <a:solidFill>
                            <a:srgbClr val="000000"/>
                          </a:solidFill>
                          <a:latin typeface="Calibri" panose="020F0502020204030204" pitchFamily="34" charset="0"/>
                          <a:cs typeface="Calibri" panose="020F0502020204030204" pitchFamily="34" charset="0"/>
                        </a:rPr>
                        <a:t> CS</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err="1">
                          <a:solidFill>
                            <a:srgbClr val="000000"/>
                          </a:solidFill>
                          <a:latin typeface="Calibri" panose="020F0502020204030204" pitchFamily="34" charset="0"/>
                          <a:cs typeface="Calibri" panose="020F0502020204030204" pitchFamily="34" charset="0"/>
                        </a:rPr>
                        <a:t>Gán</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cờ</a:t>
                      </a:r>
                      <a:r>
                        <a:rPr lang="en-US" sz="1600" u="none" strike="noStrike" cap="none">
                          <a:solidFill>
                            <a:srgbClr val="000000"/>
                          </a:solidFill>
                          <a:latin typeface="Calibri" panose="020F0502020204030204" pitchFamily="34" charset="0"/>
                          <a:cs typeface="Calibri" panose="020F0502020204030204" pitchFamily="34" charset="0"/>
                        </a:rPr>
                        <a:t> = </a:t>
                      </a:r>
                      <a:r>
                        <a:rPr lang="en-US" sz="1600" u="none" strike="noStrike" cap="none" err="1">
                          <a:solidFill>
                            <a:srgbClr val="000000"/>
                          </a:solidFill>
                          <a:latin typeface="Calibri" panose="020F0502020204030204" pitchFamily="34" charset="0"/>
                          <a:cs typeface="Calibri" panose="020F0502020204030204" pitchFamily="34" charset="0"/>
                        </a:rPr>
                        <a:t>fasle</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sau</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khi</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dùng</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xong</a:t>
                      </a:r>
                      <a:r>
                        <a:rPr lang="en-US" sz="1600" u="none" strike="noStrike" cap="none">
                          <a:solidFill>
                            <a:srgbClr val="000000"/>
                          </a:solidFill>
                          <a:latin typeface="Calibri" panose="020F0502020204030204" pitchFamily="34" charset="0"/>
                          <a:cs typeface="Calibri" panose="020F0502020204030204" pitchFamily="34" charset="0"/>
                        </a:rPr>
                        <a:t> CS</a:t>
                      </a:r>
                      <a:endParaRPr>
                        <a:latin typeface="Calibri" panose="020F0502020204030204" pitchFamily="34" charset="0"/>
                        <a:cs typeface="Calibri" panose="020F0502020204030204" pitchFamily="34" charset="0"/>
                      </a:endParaRPr>
                    </a:p>
                    <a:p>
                      <a:pPr marL="0" marR="0" lvl="0" indent="0" algn="just" rtl="0">
                        <a:lnSpc>
                          <a:spcPct val="107000"/>
                        </a:lnSpc>
                        <a:spcBef>
                          <a:spcPts val="0"/>
                        </a:spcBef>
                        <a:spcAft>
                          <a:spcPts val="0"/>
                        </a:spcAft>
                        <a:buNone/>
                      </a:pPr>
                      <a:r>
                        <a:rPr lang="en-US" sz="1600" u="none" strike="noStrike" cap="none" err="1">
                          <a:solidFill>
                            <a:srgbClr val="000000"/>
                          </a:solidFill>
                          <a:latin typeface="Calibri" panose="020F0502020204030204" pitchFamily="34" charset="0"/>
                          <a:cs typeface="Calibri" panose="020F0502020204030204" pitchFamily="34" charset="0"/>
                        </a:rPr>
                        <a:t>Thực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hiện</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các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tác</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vụ</a:t>
                      </a:r>
                      <a:r>
                        <a:rPr lang="en-US" sz="1600" u="none" strike="noStrike" cap="none">
                          <a:solidFill>
                            <a:srgbClr val="000000"/>
                          </a:solidFill>
                          <a:latin typeface="Calibri" panose="020F0502020204030204" pitchFamily="34" charset="0"/>
                          <a:cs typeface="Calibri" panose="020F0502020204030204" pitchFamily="34" charset="0"/>
                        </a:rPr>
                        <a:t> </a:t>
                      </a:r>
                      <a:r>
                        <a:rPr lang="en-US" sz="1600" u="none" strike="noStrike" cap="none" err="1">
                          <a:solidFill>
                            <a:srgbClr val="000000"/>
                          </a:solidFill>
                          <a:latin typeface="Calibri" panose="020F0502020204030204" pitchFamily="34" charset="0"/>
                          <a:cs typeface="Calibri" panose="020F0502020204030204" pitchFamily="34" charset="0"/>
                        </a:rPr>
                        <a:t>khác</a:t>
                      </a:r>
                      <a:endParaRPr sz="1600" u="none" strike="noStrike" cap="none">
                        <a:solidFill>
                          <a:srgbClr val="000000"/>
                        </a:solidFill>
                        <a:latin typeface="Calibri" panose="020F0502020204030204" pitchFamily="34" charset="0"/>
                        <a:ea typeface="Times New Roman"/>
                        <a:cs typeface="Calibri" panose="020F0502020204030204" pitchFamily="34" charset="0"/>
                        <a:sym typeface="Times New Roman"/>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00" name="Google Shape;400;p13"/>
          <p:cNvSpPr/>
          <p:nvPr/>
        </p:nvSpPr>
        <p:spPr>
          <a:xfrm>
            <a:off x="82617" y="3790622"/>
            <a:ext cx="12109383" cy="306733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(1)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Biến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turn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tại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1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thời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điểm</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chỉ</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có</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thể =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hoặc</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j, turn =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=&gt;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cho</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CS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ngay</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cả</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khi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j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đang</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ở CS =&gt;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không</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thỏa</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mutual.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Tuy</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nhiên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nếu</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Pj</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có</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thời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gian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thực</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hiện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trong</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CS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nhanh</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hơn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từ</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lúc</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Pj</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vừa</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đến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lúc</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turn =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i</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thì</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vẫn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có</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khả</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năng</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chỉ</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có</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1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tiến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trình</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được</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CS =&gt;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vẫn</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có</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thể</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C00000"/>
                </a:solidFill>
                <a:latin typeface="Calibri" panose="020F0502020204030204" pitchFamily="34" charset="0"/>
                <a:ea typeface="Times New Roman"/>
                <a:cs typeface="Calibri" panose="020F0502020204030204" pitchFamily="34" charset="0"/>
                <a:sym typeface="Times New Roman"/>
              </a:rPr>
              <a:t>thỏa</a:t>
            </a:r>
            <a:r>
              <a:rPr lang="en-US" sz="1800" spc="300">
                <a:solidFill>
                  <a:srgbClr val="C00000"/>
                </a:solidFill>
                <a:latin typeface="Calibri" panose="020F0502020204030204" pitchFamily="34" charset="0"/>
                <a:ea typeface="Times New Roman"/>
                <a:cs typeface="Calibri" panose="020F0502020204030204" pitchFamily="34" charset="0"/>
                <a:sym typeface="Times New Roman"/>
              </a:rPr>
              <a:t> </a:t>
            </a:r>
            <a:endParaRPr spc="300">
              <a:latin typeface="Calibri" panose="020F0502020204030204" pitchFamily="34" charset="0"/>
              <a:cs typeface="Calibri" panose="020F0502020204030204" pitchFamily="34" charset="0"/>
            </a:endParaRPr>
          </a:p>
          <a:p>
            <a:pPr marL="0" marR="0" lvl="0" indent="0" algn="just" rtl="0">
              <a:lnSpc>
                <a:spcPct val="107000"/>
              </a:lnSpc>
              <a:spcBef>
                <a:spcPts val="800"/>
              </a:spcBef>
              <a:spcAft>
                <a:spcPts val="0"/>
              </a:spcAft>
              <a:buNone/>
            </a:pP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(2)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Pj</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nếu</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không</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được</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vùng</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CS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cũng</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không</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thể</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ngăn</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tiến</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trình</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i</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CS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vì</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qui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định</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tiến</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trình</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được</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1F3864"/>
                </a:solidFill>
                <a:latin typeface="Calibri" panose="020F0502020204030204" pitchFamily="34" charset="0"/>
                <a:ea typeface="Times New Roman"/>
                <a:cs typeface="Calibri" panose="020F0502020204030204" pitchFamily="34" charset="0"/>
                <a:sym typeface="Times New Roman"/>
              </a:rPr>
              <a:t>vào</a:t>
            </a:r>
            <a:r>
              <a:rPr lang="en-US" sz="1800" spc="300">
                <a:solidFill>
                  <a:srgbClr val="1F3864"/>
                </a:solidFill>
                <a:latin typeface="Calibri" panose="020F0502020204030204" pitchFamily="34" charset="0"/>
                <a:ea typeface="Times New Roman"/>
                <a:cs typeface="Calibri" panose="020F0502020204030204" pitchFamily="34" charset="0"/>
                <a:sym typeface="Times New Roman"/>
              </a:rPr>
              <a:t> = turn =&gt; progress</a:t>
            </a:r>
            <a:endParaRPr spc="300">
              <a:latin typeface="Calibri" panose="020F0502020204030204" pitchFamily="34" charset="0"/>
              <a:cs typeface="Calibri" panose="020F0502020204030204" pitchFamily="34" charset="0"/>
            </a:endParaRPr>
          </a:p>
          <a:p>
            <a:pPr marL="0" marR="0" lvl="0" indent="0" algn="just" rtl="0">
              <a:lnSpc>
                <a:spcPct val="107000"/>
              </a:lnSpc>
              <a:spcBef>
                <a:spcPts val="800"/>
              </a:spcBef>
              <a:spcAft>
                <a:spcPts val="0"/>
              </a:spcAft>
              <a:buNone/>
            </a:pP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(3)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Nếu</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một</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tiến</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trình</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bị</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kẹt</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trong</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vòng</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lặp</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while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thì</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sẽ</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bị</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ngắt</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khỏi</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CS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nếu</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tiến</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trình</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khác</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được</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a:t>
            </a:r>
            <a:r>
              <a:rPr lang="en-US" sz="1800" spc="300" err="1">
                <a:solidFill>
                  <a:srgbClr val="385623"/>
                </a:solidFill>
                <a:latin typeface="Calibri" panose="020F0502020204030204" pitchFamily="34" charset="0"/>
                <a:ea typeface="Times New Roman"/>
                <a:cs typeface="Calibri" panose="020F0502020204030204" pitchFamily="34" charset="0"/>
                <a:sym typeface="Times New Roman"/>
              </a:rPr>
              <a:t>gán</a:t>
            </a:r>
            <a:r>
              <a:rPr lang="en-US" sz="1800" spc="300">
                <a:solidFill>
                  <a:srgbClr val="385623"/>
                </a:solidFill>
                <a:latin typeface="Calibri" panose="020F0502020204030204" pitchFamily="34" charset="0"/>
                <a:ea typeface="Times New Roman"/>
                <a:cs typeface="Calibri" panose="020F0502020204030204" pitchFamily="34" charset="0"/>
                <a:sym typeface="Times New Roman"/>
              </a:rPr>
              <a:t> turn =&gt; bounded waiting</a:t>
            </a:r>
            <a:endParaRPr spc="300">
              <a:latin typeface="Calibri" panose="020F0502020204030204" pitchFamily="34" charset="0"/>
              <a:cs typeface="Calibri" panose="020F0502020204030204" pitchFamily="34" charset="0"/>
            </a:endParaRPr>
          </a:p>
          <a:p>
            <a:pPr marL="342900" marR="0" lvl="0" indent="-342900" algn="just" rtl="0">
              <a:lnSpc>
                <a:spcPct val="107000"/>
              </a:lnSpc>
              <a:spcBef>
                <a:spcPts val="800"/>
              </a:spcBef>
              <a:spcAft>
                <a:spcPts val="0"/>
              </a:spcAft>
              <a:buClr>
                <a:schemeClr val="dk1"/>
              </a:buClr>
              <a:buSzPts val="1800"/>
              <a:buFont typeface="Noto Sans Symbols"/>
              <a:buChar char="⇨"/>
            </a:pP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Có</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thể</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thỏa</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hoặc</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không</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thỏa</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3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yêu</a:t>
            </a:r>
            <a:r>
              <a:rPr lang="en-US" sz="1800" spc="300">
                <a:solidFill>
                  <a:schemeClr val="dk1"/>
                </a:solidFill>
                <a:latin typeface="Calibri" panose="020F0502020204030204" pitchFamily="34" charset="0"/>
                <a:ea typeface="Times New Roman"/>
                <a:cs typeface="Calibri" panose="020F0502020204030204" pitchFamily="34" charset="0"/>
                <a:sym typeface="Times New Roman"/>
              </a:rPr>
              <a:t> </a:t>
            </a:r>
            <a:r>
              <a:rPr lang="en-US" sz="1800" spc="300" err="1">
                <a:solidFill>
                  <a:schemeClr val="dk1"/>
                </a:solidFill>
                <a:latin typeface="Calibri" panose="020F0502020204030204" pitchFamily="34" charset="0"/>
                <a:ea typeface="Times New Roman"/>
                <a:cs typeface="Calibri" panose="020F0502020204030204" pitchFamily="34" charset="0"/>
                <a:sym typeface="Times New Roman"/>
              </a:rPr>
              <a:t>cầu</a:t>
            </a:r>
            <a:endParaRPr sz="1800" spc="300">
              <a:solidFill>
                <a:schemeClr val="dk1"/>
              </a:solidFill>
              <a:latin typeface="Calibri" panose="020F0502020204030204" pitchFamily="34" charset="0"/>
              <a:ea typeface="Times New Roman"/>
              <a:cs typeface="Calibri" panose="020F0502020204030204" pitchFamily="34" charset="0"/>
              <a:sym typeface="Times New Roman"/>
            </a:endParaRPr>
          </a:p>
        </p:txBody>
      </p:sp>
      <p:sp>
        <p:nvSpPr>
          <p:cNvPr id="401" name="Google Shape;40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15</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4"/>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07" name="Google Shape;407;p14"/>
          <p:cNvGrpSpPr/>
          <p:nvPr/>
        </p:nvGrpSpPr>
        <p:grpSpPr>
          <a:xfrm>
            <a:off x="0" y="0"/>
            <a:ext cx="1569720" cy="1722120"/>
            <a:chOff x="-63500" y="-109804"/>
            <a:chExt cx="1206500" cy="1333500"/>
          </a:xfrm>
        </p:grpSpPr>
        <p:sp>
          <p:nvSpPr>
            <p:cNvPr id="408" name="Google Shape;408;p1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409" name="Google Shape;409;p1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410" name="Google Shape;410;p14"/>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411" name="Google Shape;411;p14"/>
          <p:cNvSpPr/>
          <p:nvPr/>
        </p:nvSpPr>
        <p:spPr>
          <a:xfrm>
            <a:off x="564245" y="4975352"/>
            <a:ext cx="10790215" cy="10156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Các process bị blocked vì chờ cùng 1 sự kiện sẽ được đặt trong cùng </a:t>
            </a:r>
            <a:r>
              <a:rPr lang="en-US" sz="2000" spc="300">
                <a:solidFill>
                  <a:srgbClr val="833C0B"/>
                </a:solidFill>
                <a:latin typeface="Calibri" panose="020F0502020204030204" pitchFamily="34" charset="0"/>
                <a:ea typeface="Calibri"/>
                <a:cs typeface="Calibri" panose="020F0502020204030204" pitchFamily="34" charset="0"/>
                <a:sym typeface="Calibri"/>
              </a:rPr>
              <a:t>blocked queue</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sp>
        <p:nvSpPr>
          <p:cNvPr id="412" name="Google Shape;412;p14"/>
          <p:cNvSpPr/>
          <p:nvPr/>
        </p:nvSpPr>
        <p:spPr>
          <a:xfrm>
            <a:off x="564246" y="1131999"/>
            <a:ext cx="10895303"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000"/>
              <a:buFont typeface="Courier New"/>
              <a:buChar char="o"/>
            </a:pPr>
            <a:r>
              <a:rPr lang="en-US" sz="2000" spc="300" err="1">
                <a:solidFill>
                  <a:schemeClr val="dk1"/>
                </a:solidFill>
                <a:latin typeface="Calibri" panose="020F0502020204030204" pitchFamily="34" charset="0"/>
                <a:ea typeface="Calibri"/>
                <a:cs typeface="Calibri" panose="020F0502020204030204" pitchFamily="34" charset="0"/>
                <a:sym typeface="Calibri"/>
              </a:rPr>
              <a:t>Là</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công</a:t>
            </a:r>
            <a:r>
              <a:rPr lang="en-US" sz="2000" spc="300">
                <a:solidFill>
                  <a:schemeClr val="dk1"/>
                </a:solidFill>
                <a:latin typeface="Calibri" panose="020F0502020204030204" pitchFamily="34" charset="0"/>
                <a:ea typeface="Calibri"/>
                <a:cs typeface="Calibri" panose="020F0502020204030204" pitchFamily="34" charset="0"/>
                <a:sym typeface="Calibri"/>
              </a:rPr>
              <a:t> cụ đồng bộ </a:t>
            </a:r>
            <a:r>
              <a:rPr lang="en-US" sz="2000" spc="300" err="1">
                <a:solidFill>
                  <a:schemeClr val="dk1"/>
                </a:solidFill>
                <a:latin typeface="Calibri" panose="020F0502020204030204" pitchFamily="34" charset="0"/>
                <a:ea typeface="Calibri"/>
                <a:cs typeface="Calibri" panose="020F0502020204030204" pitchFamily="34" charset="0"/>
                <a:sym typeface="Calibri"/>
              </a:rPr>
              <a:t>cung</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cấp</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bởi</a:t>
            </a:r>
            <a:r>
              <a:rPr lang="en-US" sz="2000" spc="300">
                <a:solidFill>
                  <a:schemeClr val="dk1"/>
                </a:solidFill>
                <a:latin typeface="Calibri" panose="020F0502020204030204" pitchFamily="34" charset="0"/>
                <a:ea typeface="Calibri"/>
                <a:cs typeface="Calibri" panose="020F0502020204030204" pitchFamily="34" charset="0"/>
                <a:sym typeface="Calibri"/>
              </a:rPr>
              <a:t> OS, </a:t>
            </a:r>
            <a:r>
              <a:rPr lang="en-US" sz="2000" spc="300" err="1">
                <a:solidFill>
                  <a:schemeClr val="dk1"/>
                </a:solidFill>
                <a:latin typeface="Calibri" panose="020F0502020204030204" pitchFamily="34" charset="0"/>
                <a:ea typeface="Calibri"/>
                <a:cs typeface="Calibri" panose="020F0502020204030204" pitchFamily="34" charset="0"/>
                <a:sym typeface="Calibri"/>
              </a:rPr>
              <a:t>không</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đòi</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hỏi</a:t>
            </a:r>
            <a:r>
              <a:rPr lang="en-US" sz="2000" spc="300">
                <a:solidFill>
                  <a:schemeClr val="dk1"/>
                </a:solidFill>
                <a:latin typeface="Calibri" panose="020F0502020204030204" pitchFamily="34" charset="0"/>
                <a:ea typeface="Calibri"/>
                <a:cs typeface="Calibri" panose="020F0502020204030204" pitchFamily="34" charset="0"/>
                <a:sym typeface="Calibri"/>
              </a:rPr>
              <a:t> busy waiting</a:t>
            </a:r>
            <a:endParaRPr spc="300">
              <a:latin typeface="Calibri" panose="020F0502020204030204" pitchFamily="34" charset="0"/>
              <a:cs typeface="Calibri" panose="020F0502020204030204" pitchFamily="34" charset="0"/>
            </a:endParaRPr>
          </a:p>
          <a:p>
            <a:pPr marL="285750" marR="0" lvl="0" indent="-28575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Semaphore S </a:t>
            </a:r>
            <a:r>
              <a:rPr lang="en-US" sz="2000" spc="300" err="1">
                <a:solidFill>
                  <a:schemeClr val="dk1"/>
                </a:solidFill>
                <a:latin typeface="Calibri" panose="020F0502020204030204" pitchFamily="34" charset="0"/>
                <a:ea typeface="Calibri"/>
                <a:cs typeface="Calibri" panose="020F0502020204030204" pitchFamily="34" charset="0"/>
                <a:sym typeface="Calibri"/>
              </a:rPr>
              <a:t>là</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một</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biến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sô</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nguyên</a:t>
            </a:r>
            <a:endParaRPr spc="300">
              <a:latin typeface="Calibri" panose="020F0502020204030204" pitchFamily="34" charset="0"/>
              <a:cs typeface="Calibri" panose="020F0502020204030204" pitchFamily="34" charset="0"/>
            </a:endParaRPr>
          </a:p>
          <a:p>
            <a:pPr marL="285750" marR="0" lvl="0" indent="-28575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S </a:t>
            </a:r>
            <a:r>
              <a:rPr lang="en-US" sz="2000" spc="300" err="1">
                <a:solidFill>
                  <a:schemeClr val="dk1"/>
                </a:solidFill>
                <a:latin typeface="Calibri" panose="020F0502020204030204" pitchFamily="34" charset="0"/>
                <a:ea typeface="Calibri"/>
                <a:cs typeface="Calibri" panose="020F0502020204030204" pitchFamily="34" charset="0"/>
                <a:sym typeface="Calibri"/>
              </a:rPr>
              <a:t>có</a:t>
            </a:r>
            <a:r>
              <a:rPr lang="en-US" sz="2000" spc="300">
                <a:solidFill>
                  <a:schemeClr val="dk1"/>
                </a:solidFill>
                <a:latin typeface="Calibri" panose="020F0502020204030204" pitchFamily="34" charset="0"/>
                <a:ea typeface="Calibri"/>
                <a:cs typeface="Calibri" panose="020F0502020204030204" pitchFamily="34" charset="0"/>
                <a:sym typeface="Calibri"/>
              </a:rPr>
              <a:t> thể </a:t>
            </a:r>
            <a:r>
              <a:rPr lang="en-US" sz="2000" spc="300" err="1">
                <a:solidFill>
                  <a:schemeClr val="dk1"/>
                </a:solidFill>
                <a:latin typeface="Calibri" panose="020F0502020204030204" pitchFamily="34" charset="0"/>
                <a:ea typeface="Calibri"/>
                <a:cs typeface="Calibri" panose="020F0502020204030204" pitchFamily="34" charset="0"/>
                <a:sym typeface="Calibri"/>
              </a:rPr>
              <a:t>được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truy</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xuất</a:t>
            </a:r>
            <a:r>
              <a:rPr lang="en-US" sz="2000" spc="300">
                <a:solidFill>
                  <a:schemeClr val="dk1"/>
                </a:solidFill>
                <a:latin typeface="Calibri" panose="020F0502020204030204" pitchFamily="34" charset="0"/>
                <a:ea typeface="Calibri"/>
                <a:cs typeface="Calibri" panose="020F0502020204030204" pitchFamily="34" charset="0"/>
                <a:sym typeface="Calibri"/>
              </a:rPr>
              <a:t> qua </a:t>
            </a:r>
            <a:r>
              <a:rPr lang="en-US" sz="2000" spc="300" err="1">
                <a:solidFill>
                  <a:schemeClr val="dk1"/>
                </a:solidFill>
                <a:latin typeface="Calibri" panose="020F0502020204030204" pitchFamily="34" charset="0"/>
                <a:ea typeface="Calibri"/>
                <a:cs typeface="Calibri" panose="020F0502020204030204" pitchFamily="34" charset="0"/>
                <a:sym typeface="Calibri"/>
              </a:rPr>
              <a:t>hai</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tác</a:t>
            </a:r>
            <a:r>
              <a:rPr lang="en-US" sz="2000" spc="300">
                <a:solidFill>
                  <a:schemeClr val="dk1"/>
                </a:solidFill>
                <a:latin typeface="Calibri" panose="020F0502020204030204" pitchFamily="34" charset="0"/>
                <a:ea typeface="Calibri"/>
                <a:cs typeface="Calibri" panose="020F0502020204030204" pitchFamily="34" charset="0"/>
                <a:sym typeface="Calibri"/>
              </a:rPr>
              <a:t> vụ atomic </a:t>
            </a:r>
            <a:r>
              <a:rPr lang="en-US" sz="2000" spc="300" err="1">
                <a:solidFill>
                  <a:schemeClr val="dk1"/>
                </a:solidFill>
                <a:latin typeface="Calibri" panose="020F0502020204030204" pitchFamily="34" charset="0"/>
                <a:ea typeface="Calibri"/>
                <a:cs typeface="Calibri" panose="020F0502020204030204" pitchFamily="34" charset="0"/>
                <a:sym typeface="Calibri"/>
              </a:rPr>
              <a:t>và</a:t>
            </a:r>
            <a:r>
              <a:rPr lang="en-US" sz="2000" spc="300">
                <a:solidFill>
                  <a:schemeClr val="dk1"/>
                </a:solidFill>
                <a:latin typeface="Calibri" panose="020F0502020204030204" pitchFamily="34" charset="0"/>
                <a:ea typeface="Calibri"/>
                <a:cs typeface="Calibri" panose="020F0502020204030204" pitchFamily="34" charset="0"/>
                <a:sym typeface="Calibri"/>
              </a:rPr>
              <a:t> mutual exclusive</a:t>
            </a:r>
            <a:endParaRPr spc="300">
              <a:latin typeface="Calibri" panose="020F0502020204030204" pitchFamily="34" charset="0"/>
              <a:cs typeface="Calibri" panose="020F0502020204030204" pitchFamily="34" charset="0"/>
            </a:endParaRPr>
          </a:p>
        </p:txBody>
      </p:sp>
      <p:sp>
        <p:nvSpPr>
          <p:cNvPr id="413" name="Google Shape;413;p14"/>
          <p:cNvSpPr/>
          <p:nvPr/>
        </p:nvSpPr>
        <p:spPr>
          <a:xfrm>
            <a:off x="770495" y="2843230"/>
            <a:ext cx="3421380" cy="369332"/>
          </a:xfrm>
          <a:prstGeom prst="rect">
            <a:avLst/>
          </a:prstGeom>
          <a:noFill/>
          <a:ln w="28575" cap="flat" cmpd="sng">
            <a:solidFill>
              <a:srgbClr val="FF000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wait(S) </a:t>
            </a:r>
            <a:r>
              <a:rPr lang="en-US" sz="1800" spc="300">
                <a:solidFill>
                  <a:srgbClr val="757070"/>
                </a:solidFill>
                <a:latin typeface="Calibri" panose="020F0502020204030204" pitchFamily="34" charset="0"/>
                <a:ea typeface="Calibri"/>
                <a:cs typeface="Calibri" panose="020F0502020204030204" pitchFamily="34" charset="0"/>
                <a:sym typeface="Calibri"/>
              </a:rPr>
              <a:t>hay P(S): </a:t>
            </a:r>
            <a:r>
              <a:rPr lang="en-US" sz="1800" b="1" spc="300">
                <a:solidFill>
                  <a:schemeClr val="dk1"/>
                </a:solidFill>
                <a:latin typeface="Calibri" panose="020F0502020204030204" pitchFamily="34" charset="0"/>
                <a:ea typeface="Calibri"/>
                <a:cs typeface="Calibri" panose="020F0502020204030204" pitchFamily="34" charset="0"/>
                <a:sym typeface="Calibri"/>
              </a:rPr>
              <a:t>S=S-1</a:t>
            </a: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14" name="Google Shape;414;p14"/>
          <p:cNvGrpSpPr/>
          <p:nvPr/>
        </p:nvGrpSpPr>
        <p:grpSpPr>
          <a:xfrm>
            <a:off x="4191875" y="2671766"/>
            <a:ext cx="7323078" cy="607824"/>
            <a:chOff x="4206241" y="2796254"/>
            <a:chExt cx="7323078" cy="607824"/>
          </a:xfrm>
        </p:grpSpPr>
        <p:sp>
          <p:nvSpPr>
            <p:cNvPr id="415" name="Google Shape;415;p14"/>
            <p:cNvSpPr/>
            <p:nvPr/>
          </p:nvSpPr>
          <p:spPr>
            <a:xfrm>
              <a:off x="4840669" y="2980920"/>
              <a:ext cx="7841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S&lt;0?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16" name="Google Shape;416;p14"/>
            <p:cNvCxnSpPr>
              <a:stCxn id="413" idx="3"/>
            </p:cNvCxnSpPr>
            <p:nvPr/>
          </p:nvCxnSpPr>
          <p:spPr>
            <a:xfrm>
              <a:off x="4206241" y="3152384"/>
              <a:ext cx="634500" cy="13200"/>
            </a:xfrm>
            <a:prstGeom prst="straightConnector1">
              <a:avLst/>
            </a:prstGeom>
            <a:noFill/>
            <a:ln w="28575" cap="flat" cmpd="sng">
              <a:solidFill>
                <a:srgbClr val="FF0000"/>
              </a:solidFill>
              <a:prstDash val="solid"/>
              <a:miter lim="800000"/>
              <a:headEnd type="none" w="sm" len="sm"/>
              <a:tailEnd type="triangle" w="med" len="med"/>
            </a:ln>
          </p:spPr>
        </p:cxnSp>
        <p:sp>
          <p:nvSpPr>
            <p:cNvPr id="417" name="Google Shape;417;p14"/>
            <p:cNvSpPr/>
            <p:nvPr/>
          </p:nvSpPr>
          <p:spPr>
            <a:xfrm>
              <a:off x="6113413" y="2850121"/>
              <a:ext cx="5415906" cy="553957"/>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process gọi lệnh wait() bị </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blocked</a:t>
              </a:r>
              <a:endParaRPr sz="2000" b="0" i="0" u="none" strike="noStrike" cap="none" spc="300">
                <a:solidFill>
                  <a:srgbClr val="C00000"/>
                </a:solidFill>
                <a:latin typeface="Calibri" panose="020F0502020204030204" pitchFamily="34" charset="0"/>
                <a:ea typeface="Calibri"/>
                <a:cs typeface="Calibri" panose="020F0502020204030204" pitchFamily="34" charset="0"/>
                <a:sym typeface="Calibri"/>
              </a:endParaRPr>
            </a:p>
          </p:txBody>
        </p:sp>
        <p:cxnSp>
          <p:nvCxnSpPr>
            <p:cNvPr id="418" name="Google Shape;418;p14"/>
            <p:cNvCxnSpPr>
              <a:stCxn id="415" idx="3"/>
            </p:cNvCxnSpPr>
            <p:nvPr/>
          </p:nvCxnSpPr>
          <p:spPr>
            <a:xfrm>
              <a:off x="5624858" y="3165586"/>
              <a:ext cx="802800" cy="0"/>
            </a:xfrm>
            <a:prstGeom prst="straightConnector1">
              <a:avLst/>
            </a:prstGeom>
            <a:noFill/>
            <a:ln w="28575" cap="flat" cmpd="sng">
              <a:solidFill>
                <a:srgbClr val="FF0000"/>
              </a:solidFill>
              <a:prstDash val="solid"/>
              <a:miter lim="800000"/>
              <a:headEnd type="none" w="sm" len="sm"/>
              <a:tailEnd type="triangle" w="med" len="med"/>
            </a:ln>
          </p:spPr>
        </p:cxnSp>
        <p:sp>
          <p:nvSpPr>
            <p:cNvPr id="419" name="Google Shape;419;p14"/>
            <p:cNvSpPr txBox="1"/>
            <p:nvPr/>
          </p:nvSpPr>
          <p:spPr>
            <a:xfrm>
              <a:off x="5722944" y="2796254"/>
              <a:ext cx="6066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spc="300">
                  <a:solidFill>
                    <a:srgbClr val="757070"/>
                  </a:solidFill>
                  <a:latin typeface="Calibri" panose="020F0502020204030204" pitchFamily="34" charset="0"/>
                  <a:ea typeface="Calibri"/>
                  <a:cs typeface="Calibri" panose="020F0502020204030204" pitchFamily="34" charset="0"/>
                  <a:sym typeface="Calibri"/>
                </a:rPr>
                <a:t>yes</a:t>
              </a:r>
              <a:endParaRPr sz="1800" i="1" spc="300">
                <a:solidFill>
                  <a:srgbClr val="757070"/>
                </a:solidFill>
                <a:latin typeface="Calibri" panose="020F0502020204030204" pitchFamily="34" charset="0"/>
                <a:ea typeface="Calibri"/>
                <a:cs typeface="Calibri" panose="020F0502020204030204" pitchFamily="34" charset="0"/>
                <a:sym typeface="Calibri"/>
              </a:endParaRPr>
            </a:p>
          </p:txBody>
        </p:sp>
      </p:grpSp>
      <p:sp>
        <p:nvSpPr>
          <p:cNvPr id="420" name="Google Shape;420;p14"/>
          <p:cNvSpPr/>
          <p:nvPr/>
        </p:nvSpPr>
        <p:spPr>
          <a:xfrm>
            <a:off x="770233" y="4066100"/>
            <a:ext cx="3421642" cy="369332"/>
          </a:xfrm>
          <a:prstGeom prst="rect">
            <a:avLst/>
          </a:prstGeom>
          <a:noFill/>
          <a:ln w="28575" cap="flat" cmpd="sng">
            <a:solidFill>
              <a:srgbClr val="FF000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signal(S</a:t>
            </a: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spc="300">
                <a:solidFill>
                  <a:srgbClr val="757070"/>
                </a:solidFill>
                <a:latin typeface="Calibri" panose="020F0502020204030204" pitchFamily="34" charset="0"/>
                <a:ea typeface="Calibri"/>
                <a:cs typeface="Calibri" panose="020F0502020204030204" pitchFamily="34" charset="0"/>
                <a:sym typeface="Calibri"/>
              </a:rPr>
              <a:t>hay V(S): </a:t>
            </a:r>
            <a:r>
              <a:rPr lang="en-US" sz="1800" b="1" spc="300">
                <a:solidFill>
                  <a:schemeClr val="dk1"/>
                </a:solidFill>
                <a:latin typeface="Calibri" panose="020F0502020204030204" pitchFamily="34" charset="0"/>
                <a:ea typeface="Calibri"/>
                <a:cs typeface="Calibri" panose="020F0502020204030204" pitchFamily="34" charset="0"/>
                <a:sym typeface="Calibri"/>
              </a:rPr>
              <a:t>S=S+1</a:t>
            </a:r>
            <a:endParaRPr sz="1800" b="1"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21" name="Google Shape;421;p14"/>
          <p:cNvGrpSpPr/>
          <p:nvPr/>
        </p:nvGrpSpPr>
        <p:grpSpPr>
          <a:xfrm>
            <a:off x="4191803" y="3861313"/>
            <a:ext cx="7162657" cy="607865"/>
            <a:chOff x="4206169" y="2796254"/>
            <a:chExt cx="7162657" cy="607865"/>
          </a:xfrm>
        </p:grpSpPr>
        <p:sp>
          <p:nvSpPr>
            <p:cNvPr id="422" name="Google Shape;422;p14"/>
            <p:cNvSpPr/>
            <p:nvPr/>
          </p:nvSpPr>
          <p:spPr>
            <a:xfrm>
              <a:off x="4840669" y="2980920"/>
              <a:ext cx="938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S&lt;=0?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23" name="Google Shape;423;p14"/>
            <p:cNvCxnSpPr>
              <a:endCxn id="422" idx="1"/>
            </p:cNvCxnSpPr>
            <p:nvPr/>
          </p:nvCxnSpPr>
          <p:spPr>
            <a:xfrm>
              <a:off x="4206169" y="3165586"/>
              <a:ext cx="634500" cy="0"/>
            </a:xfrm>
            <a:prstGeom prst="straightConnector1">
              <a:avLst/>
            </a:prstGeom>
            <a:noFill/>
            <a:ln w="28575" cap="flat" cmpd="sng">
              <a:solidFill>
                <a:srgbClr val="FF0000"/>
              </a:solidFill>
              <a:prstDash val="solid"/>
              <a:miter lim="800000"/>
              <a:headEnd type="none" w="sm" len="sm"/>
              <a:tailEnd type="triangle" w="med" len="med"/>
            </a:ln>
          </p:spPr>
        </p:cxnSp>
        <p:sp>
          <p:nvSpPr>
            <p:cNvPr id="424" name="Google Shape;424;p14"/>
            <p:cNvSpPr/>
            <p:nvPr/>
          </p:nvSpPr>
          <p:spPr>
            <a:xfrm>
              <a:off x="6113413" y="2850121"/>
              <a:ext cx="5255413"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1 process blocked được </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hồi phục</a:t>
              </a:r>
              <a:endParaRPr sz="2000" b="0" i="0" u="none" strike="noStrike" cap="none" spc="300">
                <a:solidFill>
                  <a:srgbClr val="C00000"/>
                </a:solidFill>
                <a:latin typeface="Calibri" panose="020F0502020204030204" pitchFamily="34" charset="0"/>
                <a:ea typeface="Calibri"/>
                <a:cs typeface="Calibri" panose="020F0502020204030204" pitchFamily="34" charset="0"/>
                <a:sym typeface="Calibri"/>
              </a:endParaRPr>
            </a:p>
          </p:txBody>
        </p:sp>
        <p:cxnSp>
          <p:nvCxnSpPr>
            <p:cNvPr id="425" name="Google Shape;425;p14"/>
            <p:cNvCxnSpPr>
              <a:stCxn id="422" idx="3"/>
            </p:cNvCxnSpPr>
            <p:nvPr/>
          </p:nvCxnSpPr>
          <p:spPr>
            <a:xfrm>
              <a:off x="5778746" y="3165586"/>
              <a:ext cx="648900" cy="0"/>
            </a:xfrm>
            <a:prstGeom prst="straightConnector1">
              <a:avLst/>
            </a:prstGeom>
            <a:noFill/>
            <a:ln w="28575" cap="flat" cmpd="sng">
              <a:solidFill>
                <a:srgbClr val="FF0000"/>
              </a:solidFill>
              <a:prstDash val="solid"/>
              <a:miter lim="800000"/>
              <a:headEnd type="none" w="sm" len="sm"/>
              <a:tailEnd type="triangle" w="med" len="med"/>
            </a:ln>
          </p:spPr>
        </p:cxnSp>
        <p:sp>
          <p:nvSpPr>
            <p:cNvPr id="426" name="Google Shape;426;p14"/>
            <p:cNvSpPr txBox="1"/>
            <p:nvPr/>
          </p:nvSpPr>
          <p:spPr>
            <a:xfrm>
              <a:off x="5722944" y="2796254"/>
              <a:ext cx="6066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spc="300">
                  <a:solidFill>
                    <a:srgbClr val="757070"/>
                  </a:solidFill>
                  <a:latin typeface="Calibri" panose="020F0502020204030204" pitchFamily="34" charset="0"/>
                  <a:ea typeface="Calibri"/>
                  <a:cs typeface="Calibri" panose="020F0502020204030204" pitchFamily="34" charset="0"/>
                  <a:sym typeface="Calibri"/>
                </a:rPr>
                <a:t>yes</a:t>
              </a:r>
              <a:endParaRPr sz="1800" i="1" spc="300">
                <a:solidFill>
                  <a:srgbClr val="757070"/>
                </a:solidFill>
                <a:latin typeface="Calibri" panose="020F0502020204030204" pitchFamily="34" charset="0"/>
                <a:ea typeface="Calibri"/>
                <a:cs typeface="Calibri" panose="020F0502020204030204" pitchFamily="34" charset="0"/>
                <a:sym typeface="Calibri"/>
              </a:endParaRPr>
            </a:p>
          </p:txBody>
        </p:sp>
      </p:grpSp>
      <p:grpSp>
        <p:nvGrpSpPr>
          <p:cNvPr id="427" name="Google Shape;427;p14"/>
          <p:cNvGrpSpPr/>
          <p:nvPr/>
        </p:nvGrpSpPr>
        <p:grpSpPr>
          <a:xfrm>
            <a:off x="4191875" y="3027896"/>
            <a:ext cx="6158854" cy="705953"/>
            <a:chOff x="4164719" y="3274980"/>
            <a:chExt cx="6158854" cy="705953"/>
          </a:xfrm>
        </p:grpSpPr>
        <p:cxnSp>
          <p:nvCxnSpPr>
            <p:cNvPr id="428" name="Google Shape;428;p14"/>
            <p:cNvCxnSpPr>
              <a:stCxn id="413" idx="3"/>
            </p:cNvCxnSpPr>
            <p:nvPr/>
          </p:nvCxnSpPr>
          <p:spPr>
            <a:xfrm>
              <a:off x="4164719" y="3274980"/>
              <a:ext cx="2400600" cy="540900"/>
            </a:xfrm>
            <a:prstGeom prst="bentConnector3">
              <a:avLst>
                <a:gd name="adj1" fmla="val 10780"/>
              </a:avLst>
            </a:prstGeom>
            <a:noFill/>
            <a:ln w="28575" cap="flat" cmpd="sng">
              <a:solidFill>
                <a:srgbClr val="FF0000"/>
              </a:solidFill>
              <a:prstDash val="solid"/>
              <a:miter lim="800000"/>
              <a:headEnd type="none" w="sm" len="sm"/>
              <a:tailEnd type="triangle" w="med" len="med"/>
            </a:ln>
          </p:spPr>
        </p:cxnSp>
        <p:sp>
          <p:nvSpPr>
            <p:cNvPr id="429" name="Google Shape;429;p14"/>
            <p:cNvSpPr txBox="1"/>
            <p:nvPr/>
          </p:nvSpPr>
          <p:spPr>
            <a:xfrm>
              <a:off x="6565685" y="3580823"/>
              <a:ext cx="37578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Dùng để </a:t>
              </a:r>
              <a:r>
                <a:rPr lang="en-US" sz="2000" b="1" spc="300">
                  <a:solidFill>
                    <a:schemeClr val="dk1"/>
                  </a:solidFill>
                  <a:latin typeface="Calibri" panose="020F0502020204030204" pitchFamily="34" charset="0"/>
                  <a:ea typeface="Calibri"/>
                  <a:cs typeface="Calibri" panose="020F0502020204030204" pitchFamily="34" charset="0"/>
                  <a:sym typeface="Calibri"/>
                </a:rPr>
                <a:t>giành</a:t>
              </a:r>
              <a:r>
                <a:rPr lang="en-US" sz="2000" spc="300">
                  <a:solidFill>
                    <a:schemeClr val="dk1"/>
                  </a:solidFill>
                  <a:latin typeface="Calibri" panose="020F0502020204030204" pitchFamily="34" charset="0"/>
                  <a:ea typeface="Calibri"/>
                  <a:cs typeface="Calibri" panose="020F0502020204030204" pitchFamily="34" charset="0"/>
                  <a:sym typeface="Calibri"/>
                </a:rPr>
                <a:t> tài nguyên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430" name="Google Shape;430;p14"/>
          <p:cNvGrpSpPr/>
          <p:nvPr/>
        </p:nvGrpSpPr>
        <p:grpSpPr>
          <a:xfrm>
            <a:off x="4191875" y="4244030"/>
            <a:ext cx="6857501" cy="678290"/>
            <a:chOff x="4164981" y="3302643"/>
            <a:chExt cx="6857501" cy="678290"/>
          </a:xfrm>
        </p:grpSpPr>
        <p:cxnSp>
          <p:nvCxnSpPr>
            <p:cNvPr id="431" name="Google Shape;431;p14"/>
            <p:cNvCxnSpPr/>
            <p:nvPr/>
          </p:nvCxnSpPr>
          <p:spPr>
            <a:xfrm>
              <a:off x="4164981" y="3302643"/>
              <a:ext cx="2221430" cy="478235"/>
            </a:xfrm>
            <a:prstGeom prst="bentConnector3">
              <a:avLst>
                <a:gd name="adj1" fmla="val 10048"/>
              </a:avLst>
            </a:prstGeom>
            <a:noFill/>
            <a:ln w="28575" cap="flat" cmpd="sng">
              <a:solidFill>
                <a:srgbClr val="FF0000"/>
              </a:solidFill>
              <a:prstDash val="solid"/>
              <a:miter lim="800000"/>
              <a:headEnd type="none" w="sm" len="sm"/>
              <a:tailEnd type="triangle" w="med" len="med"/>
            </a:ln>
          </p:spPr>
        </p:cxnSp>
        <p:sp>
          <p:nvSpPr>
            <p:cNvPr id="432" name="Google Shape;432;p14"/>
            <p:cNvSpPr txBox="1"/>
            <p:nvPr/>
          </p:nvSpPr>
          <p:spPr>
            <a:xfrm>
              <a:off x="6565685" y="3580823"/>
              <a:ext cx="44567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Dùng để </a:t>
              </a:r>
              <a:r>
                <a:rPr lang="en-US" sz="2000" b="1" spc="300">
                  <a:solidFill>
                    <a:schemeClr val="dk1"/>
                  </a:solidFill>
                  <a:latin typeface="Calibri" panose="020F0502020204030204" pitchFamily="34" charset="0"/>
                  <a:ea typeface="Calibri"/>
                  <a:cs typeface="Calibri" panose="020F0502020204030204" pitchFamily="34" charset="0"/>
                  <a:sym typeface="Calibri"/>
                </a:rPr>
                <a:t>giải phóng</a:t>
              </a:r>
              <a:r>
                <a:rPr lang="en-US" sz="2000" spc="300">
                  <a:solidFill>
                    <a:schemeClr val="dk1"/>
                  </a:solidFill>
                  <a:latin typeface="Calibri" panose="020F0502020204030204" pitchFamily="34" charset="0"/>
                  <a:ea typeface="Calibri"/>
                  <a:cs typeface="Calibri" panose="020F0502020204030204" pitchFamily="34" charset="0"/>
                  <a:sym typeface="Calibri"/>
                </a:rPr>
                <a:t> tài nguyên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433" name="Google Shape;433;p14"/>
          <p:cNvGrpSpPr/>
          <p:nvPr/>
        </p:nvGrpSpPr>
        <p:grpSpPr>
          <a:xfrm>
            <a:off x="564246" y="5857187"/>
            <a:ext cx="4827981" cy="855749"/>
            <a:chOff x="564246" y="5823302"/>
            <a:chExt cx="4827981" cy="855749"/>
          </a:xfrm>
        </p:grpSpPr>
        <p:sp>
          <p:nvSpPr>
            <p:cNvPr id="434" name="Google Shape;434;p14"/>
            <p:cNvSpPr txBox="1"/>
            <p:nvPr/>
          </p:nvSpPr>
          <p:spPr>
            <a:xfrm>
              <a:off x="564246" y="5995460"/>
              <a:ext cx="1326004"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2 loại</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35" name="Google Shape;435;p14"/>
            <p:cNvGrpSpPr/>
            <p:nvPr/>
          </p:nvGrpSpPr>
          <p:grpSpPr>
            <a:xfrm>
              <a:off x="1890250" y="5823302"/>
              <a:ext cx="3501977" cy="855749"/>
              <a:chOff x="1890250" y="5823302"/>
              <a:chExt cx="3501977" cy="855749"/>
            </a:xfrm>
          </p:grpSpPr>
          <p:sp>
            <p:nvSpPr>
              <p:cNvPr id="436" name="Google Shape;436;p14"/>
              <p:cNvSpPr/>
              <p:nvPr/>
            </p:nvSpPr>
            <p:spPr>
              <a:xfrm>
                <a:off x="2342353" y="5823302"/>
                <a:ext cx="304987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Counting 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437" name="Google Shape;437;p14"/>
              <p:cNvSpPr/>
              <p:nvPr/>
            </p:nvSpPr>
            <p:spPr>
              <a:xfrm>
                <a:off x="2339788" y="6278941"/>
                <a:ext cx="269766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Binary 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38" name="Google Shape;438;p14"/>
              <p:cNvCxnSpPr>
                <a:stCxn id="434" idx="3"/>
              </p:cNvCxnSpPr>
              <p:nvPr/>
            </p:nvCxnSpPr>
            <p:spPr>
              <a:xfrm rot="10800000" flipH="1">
                <a:off x="1890250" y="6044015"/>
                <a:ext cx="449400" cy="1515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39" name="Google Shape;439;p14"/>
              <p:cNvCxnSpPr>
                <a:stCxn id="434" idx="3"/>
                <a:endCxn id="437" idx="1"/>
              </p:cNvCxnSpPr>
              <p:nvPr/>
            </p:nvCxnSpPr>
            <p:spPr>
              <a:xfrm>
                <a:off x="1890250" y="6195515"/>
                <a:ext cx="449400" cy="283500"/>
              </a:xfrm>
              <a:prstGeom prst="straightConnector1">
                <a:avLst/>
              </a:prstGeom>
              <a:noFill/>
              <a:ln w="38100" cap="flat" cmpd="sng">
                <a:solidFill>
                  <a:schemeClr val="accent1"/>
                </a:solidFill>
                <a:prstDash val="solid"/>
                <a:miter lim="800000"/>
                <a:headEnd type="none" w="sm" len="sm"/>
                <a:tailEnd type="triangle" w="med" len="med"/>
              </a:ln>
            </p:spPr>
          </p:cxnSp>
        </p:grpSp>
      </p:grpSp>
      <p:grpSp>
        <p:nvGrpSpPr>
          <p:cNvPr id="440" name="Google Shape;440;p14"/>
          <p:cNvGrpSpPr/>
          <p:nvPr/>
        </p:nvGrpSpPr>
        <p:grpSpPr>
          <a:xfrm>
            <a:off x="5392227" y="5877877"/>
            <a:ext cx="2749595" cy="400110"/>
            <a:chOff x="5406616" y="5799230"/>
            <a:chExt cx="2749595" cy="400110"/>
          </a:xfrm>
        </p:grpSpPr>
        <p:sp>
          <p:nvSpPr>
            <p:cNvPr id="441" name="Google Shape;441;p14"/>
            <p:cNvSpPr txBox="1"/>
            <p:nvPr/>
          </p:nvSpPr>
          <p:spPr>
            <a:xfrm>
              <a:off x="5958109" y="5799230"/>
              <a:ext cx="219810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 là số nguyên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42" name="Google Shape;442;p14"/>
            <p:cNvCxnSpPr>
              <a:cxnSpLocks/>
              <a:stCxn id="436" idx="3"/>
            </p:cNvCxnSpPr>
            <p:nvPr/>
          </p:nvCxnSpPr>
          <p:spPr>
            <a:xfrm>
              <a:off x="5406616" y="5978595"/>
              <a:ext cx="580502" cy="0"/>
            </a:xfrm>
            <a:prstGeom prst="straightConnector1">
              <a:avLst/>
            </a:prstGeom>
            <a:noFill/>
            <a:ln w="38100" cap="flat" cmpd="sng">
              <a:solidFill>
                <a:schemeClr val="accent1"/>
              </a:solidFill>
              <a:prstDash val="solid"/>
              <a:miter lim="800000"/>
              <a:headEnd type="none" w="sm" len="sm"/>
              <a:tailEnd type="triangle" w="med" len="med"/>
            </a:ln>
          </p:spPr>
        </p:cxnSp>
      </p:grpSp>
      <p:grpSp>
        <p:nvGrpSpPr>
          <p:cNvPr id="443" name="Google Shape;443;p14"/>
          <p:cNvGrpSpPr/>
          <p:nvPr/>
        </p:nvGrpSpPr>
        <p:grpSpPr>
          <a:xfrm>
            <a:off x="5037450" y="6312826"/>
            <a:ext cx="2913005" cy="400110"/>
            <a:chOff x="5037450" y="6312826"/>
            <a:chExt cx="2913005" cy="400110"/>
          </a:xfrm>
        </p:grpSpPr>
        <p:sp>
          <p:nvSpPr>
            <p:cNvPr id="444" name="Google Shape;444;p14"/>
            <p:cNvSpPr txBox="1"/>
            <p:nvPr/>
          </p:nvSpPr>
          <p:spPr>
            <a:xfrm>
              <a:off x="6065002" y="6312826"/>
              <a:ext cx="18854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 = 0 hoặc 1</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445" name="Google Shape;445;p14"/>
            <p:cNvCxnSpPr>
              <a:stCxn id="437" idx="3"/>
              <a:endCxn id="444" idx="1"/>
            </p:cNvCxnSpPr>
            <p:nvPr/>
          </p:nvCxnSpPr>
          <p:spPr>
            <a:xfrm>
              <a:off x="5037450" y="6512881"/>
              <a:ext cx="1027500" cy="0"/>
            </a:xfrm>
            <a:prstGeom prst="straightConnector1">
              <a:avLst/>
            </a:prstGeom>
            <a:noFill/>
            <a:ln w="38100" cap="flat" cmpd="sng">
              <a:solidFill>
                <a:schemeClr val="accent1"/>
              </a:solidFill>
              <a:prstDash val="solid"/>
              <a:miter lim="800000"/>
              <a:headEnd type="none" w="sm" len="sm"/>
              <a:tailEnd type="triangle" w="med" len="med"/>
            </a:ln>
          </p:spPr>
        </p:cxnSp>
      </p:grpSp>
      <p:grpSp>
        <p:nvGrpSpPr>
          <p:cNvPr id="446" name="Google Shape;446;p14"/>
          <p:cNvGrpSpPr/>
          <p:nvPr/>
        </p:nvGrpSpPr>
        <p:grpSpPr>
          <a:xfrm>
            <a:off x="3123771" y="5520347"/>
            <a:ext cx="4946873" cy="400110"/>
            <a:chOff x="3123771" y="5520347"/>
            <a:chExt cx="4946873" cy="400110"/>
          </a:xfrm>
        </p:grpSpPr>
        <p:cxnSp>
          <p:nvCxnSpPr>
            <p:cNvPr id="447" name="Google Shape;447;p14"/>
            <p:cNvCxnSpPr/>
            <p:nvPr/>
          </p:nvCxnSpPr>
          <p:spPr>
            <a:xfrm rot="10800000" flipH="1">
              <a:off x="3123771" y="5720402"/>
              <a:ext cx="1068104" cy="13875"/>
            </a:xfrm>
            <a:prstGeom prst="straightConnector1">
              <a:avLst/>
            </a:prstGeom>
            <a:noFill/>
            <a:ln w="38100" cap="flat" cmpd="sng">
              <a:solidFill>
                <a:srgbClr val="833C0B"/>
              </a:solidFill>
              <a:prstDash val="solid"/>
              <a:miter lim="800000"/>
              <a:headEnd type="none" w="sm" len="sm"/>
              <a:tailEnd type="triangle" w="med" len="med"/>
            </a:ln>
          </p:spPr>
        </p:cxnSp>
        <p:sp>
          <p:nvSpPr>
            <p:cNvPr id="448" name="Google Shape;448;p14"/>
            <p:cNvSpPr txBox="1"/>
            <p:nvPr/>
          </p:nvSpPr>
          <p:spPr>
            <a:xfrm>
              <a:off x="4127449" y="5520347"/>
              <a:ext cx="394319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Danh sách liên kết các PCB</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sp>
        <p:nvSpPr>
          <p:cNvPr id="449" name="Google Shape;44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16</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6"/>
                                        </p:tgtEl>
                                        <p:attrNameLst>
                                          <p:attrName>style.visibility</p:attrName>
                                        </p:attrNameLst>
                                      </p:cBhvr>
                                      <p:to>
                                        <p:strVal val="visible"/>
                                      </p:to>
                                    </p:set>
                                    <p:anim calcmode="lin" valueType="num">
                                      <p:cBhvr additive="base">
                                        <p:cTn id="7" dur="250" fill="hold"/>
                                        <p:tgtEl>
                                          <p:spTgt spid="406"/>
                                        </p:tgtEl>
                                        <p:attrNameLst>
                                          <p:attrName>ppt_x</p:attrName>
                                        </p:attrNameLst>
                                      </p:cBhvr>
                                      <p:tavLst>
                                        <p:tav tm="0">
                                          <p:val>
                                            <p:strVal val="#ppt_x"/>
                                          </p:val>
                                        </p:tav>
                                        <p:tav tm="100000">
                                          <p:val>
                                            <p:strVal val="#ppt_x"/>
                                          </p:val>
                                        </p:tav>
                                      </p:tavLst>
                                    </p:anim>
                                    <p:anim calcmode="lin" valueType="num">
                                      <p:cBhvr additive="base">
                                        <p:cTn id="8" dur="250" fill="hold"/>
                                        <p:tgtEl>
                                          <p:spTgt spid="40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barn(outVertical)">
                                      <p:cBhvr>
                                        <p:cTn id="13" dur="250"/>
                                        <p:tgtEl>
                                          <p:spTgt spid="4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4"/>
                                        </p:tgtEl>
                                        <p:attrNameLst>
                                          <p:attrName>style.visibility</p:attrName>
                                        </p:attrNameLst>
                                      </p:cBhvr>
                                      <p:to>
                                        <p:strVal val="visible"/>
                                      </p:to>
                                    </p:set>
                                    <p:animEffect transition="in" filter="wipe(left)">
                                      <p:cBhvr>
                                        <p:cTn id="26" dur="250"/>
                                        <p:tgtEl>
                                          <p:spTgt spid="4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7"/>
                                        </p:tgtEl>
                                        <p:attrNameLst>
                                          <p:attrName>style.visibility</p:attrName>
                                        </p:attrNameLst>
                                      </p:cBhvr>
                                      <p:to>
                                        <p:strVal val="visible"/>
                                      </p:to>
                                    </p:set>
                                    <p:animEffect transition="in" filter="wipe(left)">
                                      <p:cBhvr>
                                        <p:cTn id="31" dur="250"/>
                                        <p:tgtEl>
                                          <p:spTgt spid="42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wipe(left)">
                                      <p:cBhvr>
                                        <p:cTn id="40" dur="25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30"/>
                                        </p:tgtEl>
                                        <p:attrNameLst>
                                          <p:attrName>style.visibility</p:attrName>
                                        </p:attrNameLst>
                                      </p:cBhvr>
                                      <p:to>
                                        <p:strVal val="visible"/>
                                      </p:to>
                                    </p:set>
                                    <p:animEffect transition="in" filter="wipe(left)">
                                      <p:cBhvr>
                                        <p:cTn id="45" dur="250"/>
                                        <p:tgtEl>
                                          <p:spTgt spid="43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46"/>
                                        </p:tgtEl>
                                        <p:attrNameLst>
                                          <p:attrName>style.visibility</p:attrName>
                                        </p:attrNameLst>
                                      </p:cBhvr>
                                      <p:to>
                                        <p:strVal val="visible"/>
                                      </p:to>
                                    </p:set>
                                    <p:animEffect transition="in" filter="wipe(left)">
                                      <p:cBhvr>
                                        <p:cTn id="54" dur="250"/>
                                        <p:tgtEl>
                                          <p:spTgt spid="4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33"/>
                                        </p:tgtEl>
                                        <p:attrNameLst>
                                          <p:attrName>style.visibility</p:attrName>
                                        </p:attrNameLst>
                                      </p:cBhvr>
                                      <p:to>
                                        <p:strVal val="visible"/>
                                      </p:to>
                                    </p:set>
                                    <p:animEffect transition="in" filter="wipe(left)">
                                      <p:cBhvr>
                                        <p:cTn id="59" dur="250"/>
                                        <p:tgtEl>
                                          <p:spTgt spid="43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440"/>
                                        </p:tgtEl>
                                        <p:attrNameLst>
                                          <p:attrName>style.visibility</p:attrName>
                                        </p:attrNameLst>
                                      </p:cBhvr>
                                      <p:to>
                                        <p:strVal val="visible"/>
                                      </p:to>
                                    </p:set>
                                    <p:animEffect transition="in" filter="wipe(left)">
                                      <p:cBhvr>
                                        <p:cTn id="64" dur="250"/>
                                        <p:tgtEl>
                                          <p:spTgt spid="44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43"/>
                                        </p:tgtEl>
                                        <p:attrNameLst>
                                          <p:attrName>style.visibility</p:attrName>
                                        </p:attrNameLst>
                                      </p:cBhvr>
                                      <p:to>
                                        <p:strVal val="visible"/>
                                      </p:to>
                                    </p:set>
                                    <p:animEffect transition="in" filter="wipe(left)">
                                      <p:cBhvr>
                                        <p:cTn id="69" dur="25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p:bldP spid="4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7"/>
          <p:cNvSpPr/>
          <p:nvPr/>
        </p:nvSpPr>
        <p:spPr>
          <a:xfrm>
            <a:off x="312316" y="1887465"/>
            <a:ext cx="5919891" cy="343940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void wait(semaphore S) {	</a:t>
            </a:r>
            <a:br>
              <a:rPr lang="en-US" sz="2000" spc="300">
                <a:solidFill>
                  <a:schemeClr val="dk1"/>
                </a:solidFill>
                <a:latin typeface="Calibri" panose="020F0502020204030204" pitchFamily="34" charset="0"/>
                <a:ea typeface="Calibri"/>
                <a:cs typeface="Calibri" panose="020F0502020204030204" pitchFamily="34" charset="0"/>
                <a:sym typeface="Calibri"/>
              </a:rPr>
            </a:br>
            <a:r>
              <a:rPr lang="en-US" sz="2000" spc="300">
                <a:solidFill>
                  <a:schemeClr val="dk1"/>
                </a:solidFill>
                <a:latin typeface="Calibri" panose="020F0502020204030204" pitchFamily="34" charset="0"/>
                <a:ea typeface="Calibri"/>
                <a:cs typeface="Calibri" panose="020F0502020204030204" pitchFamily="34" charset="0"/>
                <a:sym typeface="Calibri"/>
              </a:rPr>
              <a:t>       S.value--;</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if (S.value &lt; 0) { 				  </a:t>
            </a:r>
            <a:r>
              <a:rPr lang="en-US" sz="2000" spc="300">
                <a:solidFill>
                  <a:srgbClr val="757070"/>
                </a:solidFill>
                <a:latin typeface="Calibri" panose="020F0502020204030204" pitchFamily="34" charset="0"/>
                <a:ea typeface="Calibri"/>
                <a:cs typeface="Calibri" panose="020F0502020204030204" pitchFamily="34" charset="0"/>
                <a:sym typeface="Calibri"/>
              </a:rPr>
              <a:t>//add this process to queue</a:t>
            </a:r>
            <a:br>
              <a:rPr lang="en-US" sz="2000" spc="300">
                <a:solidFill>
                  <a:schemeClr val="dk1"/>
                </a:solidFill>
                <a:latin typeface="Calibri" panose="020F0502020204030204" pitchFamily="34" charset="0"/>
                <a:ea typeface="Calibri"/>
                <a:cs typeface="Calibri" panose="020F0502020204030204" pitchFamily="34" charset="0"/>
                <a:sym typeface="Calibri"/>
              </a:rPr>
            </a:br>
            <a:r>
              <a:rPr lang="en-US" sz="2000" spc="300">
                <a:solidFill>
                  <a:schemeClr val="dk1"/>
                </a:solidFill>
                <a:latin typeface="Calibri" panose="020F0502020204030204" pitchFamily="34" charset="0"/>
                <a:ea typeface="Calibri"/>
                <a:cs typeface="Calibri" panose="020F0502020204030204" pitchFamily="34" charset="0"/>
                <a:sym typeface="Calibri"/>
              </a:rPr>
              <a:t>	  block();</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80" name="Google Shape;480;p17"/>
          <p:cNvGrpSpPr/>
          <p:nvPr/>
        </p:nvGrpSpPr>
        <p:grpSpPr>
          <a:xfrm>
            <a:off x="0" y="0"/>
            <a:ext cx="1569720" cy="1722120"/>
            <a:chOff x="-63500" y="-109804"/>
            <a:chExt cx="1206500" cy="1333500"/>
          </a:xfrm>
        </p:grpSpPr>
        <p:sp>
          <p:nvSpPr>
            <p:cNvPr id="481" name="Google Shape;481;p1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482" name="Google Shape;482;p1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483" name="Google Shape;483;p17"/>
          <p:cNvSpPr/>
          <p:nvPr/>
        </p:nvSpPr>
        <p:spPr>
          <a:xfrm>
            <a:off x="6387353" y="1839328"/>
            <a:ext cx="5634317" cy="347787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000"/>
              <a:buFont typeface="Calibri"/>
              <a:buNone/>
            </a:pPr>
            <a:r>
              <a:rPr lang="en-US" sz="2000" spc="300">
                <a:solidFill>
                  <a:schemeClr val="dk1"/>
                </a:solidFill>
                <a:latin typeface="Calibri" panose="020F0502020204030204" pitchFamily="34" charset="0"/>
                <a:ea typeface="Calibri"/>
                <a:cs typeface="Calibri" panose="020F0502020204030204" pitchFamily="34" charset="0"/>
                <a:sym typeface="Calibri"/>
              </a:rPr>
              <a:t>void signal(semaphore S) { </a:t>
            </a:r>
            <a:br>
              <a:rPr lang="en-US" sz="2000" spc="300">
                <a:solidFill>
                  <a:schemeClr val="dk1"/>
                </a:solidFill>
                <a:latin typeface="Calibri" panose="020F0502020204030204" pitchFamily="34" charset="0"/>
                <a:ea typeface="Calibri"/>
                <a:cs typeface="Calibri" panose="020F0502020204030204" pitchFamily="34" charset="0"/>
                <a:sym typeface="Calibri"/>
              </a:rPr>
            </a:br>
            <a:r>
              <a:rPr lang="en-US" sz="2000" spc="300">
                <a:solidFill>
                  <a:schemeClr val="dk1"/>
                </a:solidFill>
                <a:latin typeface="Calibri" panose="020F0502020204030204" pitchFamily="34" charset="0"/>
                <a:ea typeface="Calibri"/>
                <a:cs typeface="Calibri" panose="020F0502020204030204" pitchFamily="34" charset="0"/>
                <a:sym typeface="Calibri"/>
              </a:rPr>
              <a:t>        S.value++;</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Clr>
                <a:schemeClr val="dk1"/>
              </a:buClr>
              <a:buSzPts val="2000"/>
              <a:buFont typeface="Calibri"/>
              <a:buNone/>
            </a:pPr>
            <a:r>
              <a:rPr lang="en-US" sz="2000" spc="300">
                <a:solidFill>
                  <a:schemeClr val="dk1"/>
                </a:solidFill>
                <a:latin typeface="Calibri" panose="020F0502020204030204" pitchFamily="34" charset="0"/>
                <a:ea typeface="Calibri"/>
                <a:cs typeface="Calibri" panose="020F0502020204030204" pitchFamily="34" charset="0"/>
                <a:sym typeface="Calibri"/>
              </a:rPr>
              <a:t>        if (S.value &lt;= 0) {</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Clr>
                <a:schemeClr val="dk1"/>
              </a:buClr>
              <a:buSzPts val="2000"/>
              <a:buFont typeface="Calibri"/>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a:solidFill>
                  <a:srgbClr val="757070"/>
                </a:solidFill>
                <a:latin typeface="Calibri" panose="020F0502020204030204" pitchFamily="34" charset="0"/>
                <a:ea typeface="Calibri"/>
                <a:cs typeface="Calibri" panose="020F0502020204030204" pitchFamily="34" charset="0"/>
                <a:sym typeface="Calibri"/>
              </a:rPr>
              <a:t>//remove a process P from S.L</a:t>
            </a:r>
            <a:br>
              <a:rPr lang="en-US" sz="2000" spc="300">
                <a:solidFill>
                  <a:schemeClr val="dk1"/>
                </a:solidFill>
                <a:latin typeface="Calibri" panose="020F0502020204030204" pitchFamily="34" charset="0"/>
                <a:ea typeface="Calibri"/>
                <a:cs typeface="Calibri" panose="020F0502020204030204" pitchFamily="34" charset="0"/>
                <a:sym typeface="Calibri"/>
              </a:rPr>
            </a:br>
            <a:r>
              <a:rPr lang="en-US" sz="2000" spc="300">
                <a:solidFill>
                  <a:schemeClr val="dk1"/>
                </a:solidFill>
                <a:latin typeface="Calibri" panose="020F0502020204030204" pitchFamily="34" charset="0"/>
                <a:ea typeface="Calibri"/>
                <a:cs typeface="Calibri" panose="020F0502020204030204" pitchFamily="34" charset="0"/>
                <a:sym typeface="Calibri"/>
              </a:rPr>
              <a:t>	wakeup(P);</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Clr>
                <a:schemeClr val="dk1"/>
              </a:buClr>
              <a:buSzPts val="2000"/>
              <a:buFont typeface="Calibri"/>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0" marR="0" lvl="0" indent="0" algn="l" rtl="0">
              <a:lnSpc>
                <a:spcPct val="150000"/>
              </a:lnSpc>
              <a:spcBef>
                <a:spcPts val="300"/>
              </a:spcBef>
              <a:spcAft>
                <a:spcPts val="0"/>
              </a:spcAft>
              <a:buClr>
                <a:schemeClr val="dk1"/>
              </a:buClr>
              <a:buSzPts val="2000"/>
              <a:buFont typeface="Calibri"/>
              <a:buNone/>
            </a:pP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485" name="Google Shape;485;p17"/>
          <p:cNvGrpSpPr/>
          <p:nvPr/>
        </p:nvGrpSpPr>
        <p:grpSpPr>
          <a:xfrm>
            <a:off x="6011603" y="3805518"/>
            <a:ext cx="5763181" cy="2499502"/>
            <a:chOff x="6011603" y="3805518"/>
            <a:chExt cx="5763181" cy="2499502"/>
          </a:xfrm>
        </p:grpSpPr>
        <p:cxnSp>
          <p:nvCxnSpPr>
            <p:cNvPr id="486" name="Google Shape;486;p17"/>
            <p:cNvCxnSpPr/>
            <p:nvPr/>
          </p:nvCxnSpPr>
          <p:spPr>
            <a:xfrm flipH="1">
              <a:off x="9063318" y="3805518"/>
              <a:ext cx="470648" cy="2072892"/>
            </a:xfrm>
            <a:prstGeom prst="straightConnector1">
              <a:avLst/>
            </a:prstGeom>
            <a:noFill/>
            <a:ln w="38100" cap="flat" cmpd="sng">
              <a:solidFill>
                <a:srgbClr val="C55A11"/>
              </a:solidFill>
              <a:prstDash val="solid"/>
              <a:miter lim="800000"/>
              <a:headEnd type="none" w="sm" len="sm"/>
              <a:tailEnd type="triangle" w="med" len="med"/>
            </a:ln>
          </p:spPr>
        </p:cxnSp>
        <p:sp>
          <p:nvSpPr>
            <p:cNvPr id="487" name="Google Shape;487;p17"/>
            <p:cNvSpPr txBox="1"/>
            <p:nvPr/>
          </p:nvSpPr>
          <p:spPr>
            <a:xfrm>
              <a:off x="6011603" y="5904910"/>
              <a:ext cx="57631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Dùng cơ chế FIFO khi lấy ra từ hàng đợi</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sp>
        <p:nvSpPr>
          <p:cNvPr id="488" name="Google Shape;48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17</a:t>
            </a:fld>
            <a:endParaRPr spc="300">
              <a:latin typeface="Calibri" panose="020F0502020204030204" pitchFamily="34" charset="0"/>
              <a:cs typeface="Calibri" panose="020F0502020204030204" pitchFamily="34" charset="0"/>
            </a:endParaRPr>
          </a:p>
        </p:txBody>
      </p:sp>
      <p:sp>
        <p:nvSpPr>
          <p:cNvPr id="13" name="Google Shape;406;p14">
            <a:extLst>
              <a:ext uri="{FF2B5EF4-FFF2-40B4-BE49-F238E27FC236}">
                <a16:creationId xmlns:a16="http://schemas.microsoft.com/office/drawing/2014/main" id="{23E4FA2A-6D37-4D6F-85E4-F366FD18E7BA}"/>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4" name="Google Shape;410;p14">
            <a:extLst>
              <a:ext uri="{FF2B5EF4-FFF2-40B4-BE49-F238E27FC236}">
                <a16:creationId xmlns:a16="http://schemas.microsoft.com/office/drawing/2014/main" id="{1C3C3975-9411-4BE4-836A-73F2D0AEAA75}"/>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5" name="Google Shape;455;p15"/>
          <p:cNvGrpSpPr/>
          <p:nvPr/>
        </p:nvGrpSpPr>
        <p:grpSpPr>
          <a:xfrm>
            <a:off x="0" y="0"/>
            <a:ext cx="1569720" cy="1722120"/>
            <a:chOff x="-63500" y="-109804"/>
            <a:chExt cx="1206500" cy="1333500"/>
          </a:xfrm>
        </p:grpSpPr>
        <p:sp>
          <p:nvSpPr>
            <p:cNvPr id="456" name="Google Shape;456;p1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457" name="Google Shape;457;p15"/>
            <p:cNvPicPr preferRelativeResize="0"/>
            <p:nvPr/>
          </p:nvPicPr>
          <p:blipFill rotWithShape="1">
            <a:blip r:embed="rId3">
              <a:alphaModFix/>
            </a:blip>
            <a:srcRect/>
            <a:stretch/>
          </p:blipFill>
          <p:spPr>
            <a:xfrm>
              <a:off x="0" y="0"/>
              <a:ext cx="694946" cy="688549"/>
            </a:xfrm>
            <a:prstGeom prst="rect">
              <a:avLst/>
            </a:prstGeom>
            <a:noFill/>
            <a:ln>
              <a:noFill/>
            </a:ln>
          </p:spPr>
        </p:pic>
      </p:grpSp>
      <p:pic>
        <p:nvPicPr>
          <p:cNvPr id="458" name="Google Shape;458;p15"/>
          <p:cNvPicPr preferRelativeResize="0"/>
          <p:nvPr/>
        </p:nvPicPr>
        <p:blipFill rotWithShape="1">
          <a:blip r:embed="rId4">
            <a:alphaModFix/>
          </a:blip>
          <a:srcRect/>
          <a:stretch/>
        </p:blipFill>
        <p:spPr>
          <a:xfrm>
            <a:off x="2916173" y="618565"/>
            <a:ext cx="6977840" cy="6174106"/>
          </a:xfrm>
          <a:prstGeom prst="rect">
            <a:avLst/>
          </a:prstGeom>
          <a:noFill/>
          <a:ln>
            <a:noFill/>
          </a:ln>
        </p:spPr>
      </p:pic>
      <p:sp>
        <p:nvSpPr>
          <p:cNvPr id="459" name="Google Shape;459;p15"/>
          <p:cNvSpPr/>
          <p:nvPr/>
        </p:nvSpPr>
        <p:spPr>
          <a:xfrm>
            <a:off x="353528" y="3285062"/>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Semaphore</a:t>
            </a:r>
            <a:endParaRPr sz="2000" spc="300">
              <a:solidFill>
                <a:schemeClr val="dk1"/>
              </a:solidFill>
              <a:latin typeface="Calibri"/>
              <a:ea typeface="Calibri"/>
              <a:cs typeface="Calibri"/>
              <a:sym typeface="Calibri"/>
            </a:endParaRPr>
          </a:p>
        </p:txBody>
      </p:sp>
      <p:sp>
        <p:nvSpPr>
          <p:cNvPr id="460" name="Google Shape;46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18</a:t>
            </a:fld>
            <a:endParaRPr spc="300"/>
          </a:p>
        </p:txBody>
      </p:sp>
      <p:sp>
        <p:nvSpPr>
          <p:cNvPr id="9" name="Google Shape;406;p14">
            <a:extLst>
              <a:ext uri="{FF2B5EF4-FFF2-40B4-BE49-F238E27FC236}">
                <a16:creationId xmlns:a16="http://schemas.microsoft.com/office/drawing/2014/main" id="{15A690A1-466D-4B35-870B-4CD029A945BA}"/>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466" name="Google Shape;466;p16"/>
          <p:cNvGrpSpPr/>
          <p:nvPr/>
        </p:nvGrpSpPr>
        <p:grpSpPr>
          <a:xfrm>
            <a:off x="0" y="0"/>
            <a:ext cx="1569720" cy="1722120"/>
            <a:chOff x="-63500" y="-109804"/>
            <a:chExt cx="1206500" cy="1333500"/>
          </a:xfrm>
        </p:grpSpPr>
        <p:sp>
          <p:nvSpPr>
            <p:cNvPr id="467" name="Google Shape;467;p1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468" name="Google Shape;468;p16"/>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469" name="Google Shape;469;p16"/>
          <p:cNvSpPr/>
          <p:nvPr/>
        </p:nvSpPr>
        <p:spPr>
          <a:xfrm>
            <a:off x="986778" y="2043339"/>
            <a:ext cx="6389981" cy="24006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Cấu trúc:</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typedef  struct {</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int  value;</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struct  process *L; </a:t>
            </a:r>
            <a:r>
              <a:rPr lang="en-US" sz="2000" spc="300">
                <a:solidFill>
                  <a:srgbClr val="757070"/>
                </a:solidFill>
                <a:latin typeface="Calibri" panose="020F0502020204030204" pitchFamily="34" charset="0"/>
                <a:ea typeface="Calibri"/>
                <a:cs typeface="Calibri" panose="020F0502020204030204" pitchFamily="34" charset="0"/>
                <a:sym typeface="Calibri"/>
              </a:rPr>
              <a:t>/* process queue */</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470" name="Google Shape;470;p16"/>
          <p:cNvSpPr/>
          <p:nvPr/>
        </p:nvSpPr>
        <p:spPr>
          <a:xfrm>
            <a:off x="944889" y="4370478"/>
            <a:ext cx="10066916" cy="240061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Hàm được sử dụng:</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b="1" spc="300">
                <a:solidFill>
                  <a:schemeClr val="dk1"/>
                </a:solidFill>
                <a:latin typeface="Calibri" panose="020F0502020204030204" pitchFamily="34" charset="0"/>
                <a:ea typeface="Calibri"/>
                <a:cs typeface="Calibri" panose="020F0502020204030204" pitchFamily="34" charset="0"/>
                <a:sym typeface="Calibri"/>
              </a:rPr>
              <a:t>block(): </a:t>
            </a:r>
            <a:r>
              <a:rPr lang="en-US" sz="2000" spc="300">
                <a:solidFill>
                  <a:schemeClr val="dk1"/>
                </a:solidFill>
                <a:latin typeface="Calibri" panose="020F0502020204030204" pitchFamily="34" charset="0"/>
                <a:ea typeface="Calibri"/>
                <a:cs typeface="Calibri" panose="020F0502020204030204" pitchFamily="34" charset="0"/>
                <a:sym typeface="Calibri"/>
              </a:rPr>
              <a:t>tạm treo process nào thực thi lệnh này, trạng thái process từ </a:t>
            </a:r>
            <a:r>
              <a:rPr lang="en-US" sz="2000" spc="300">
                <a:solidFill>
                  <a:srgbClr val="833C0B"/>
                </a:solidFill>
                <a:latin typeface="Calibri" panose="020F0502020204030204" pitchFamily="34" charset="0"/>
                <a:ea typeface="Calibri"/>
                <a:cs typeface="Calibri" panose="020F0502020204030204" pitchFamily="34" charset="0"/>
                <a:sym typeface="Calibri"/>
              </a:rPr>
              <a:t>running -&gt; waiting</a:t>
            </a:r>
            <a:endParaRPr sz="2000" spc="300">
              <a:solidFill>
                <a:srgbClr val="833C0B"/>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b="1" spc="300">
                <a:solidFill>
                  <a:schemeClr val="dk1"/>
                </a:solidFill>
                <a:latin typeface="Calibri" panose="020F0502020204030204" pitchFamily="34" charset="0"/>
                <a:ea typeface="Calibri"/>
                <a:cs typeface="Calibri" panose="020F0502020204030204" pitchFamily="34" charset="0"/>
                <a:sym typeface="Calibri"/>
              </a:rPr>
              <a:t>wakeup(P): </a:t>
            </a:r>
            <a:r>
              <a:rPr lang="en-US" sz="2000" spc="300">
                <a:solidFill>
                  <a:schemeClr val="dk1"/>
                </a:solidFill>
                <a:latin typeface="Calibri" panose="020F0502020204030204" pitchFamily="34" charset="0"/>
                <a:ea typeface="Calibri"/>
                <a:cs typeface="Calibri" panose="020F0502020204030204" pitchFamily="34" charset="0"/>
                <a:sym typeface="Calibri"/>
              </a:rPr>
              <a:t>hồi phục process P đang blocked, trạng thái process từ </a:t>
            </a:r>
            <a:r>
              <a:rPr lang="en-US" sz="2000" spc="300">
                <a:solidFill>
                  <a:srgbClr val="833C0B"/>
                </a:solidFill>
                <a:latin typeface="Calibri" panose="020F0502020204030204" pitchFamily="34" charset="0"/>
                <a:ea typeface="Calibri"/>
                <a:cs typeface="Calibri" panose="020F0502020204030204" pitchFamily="34" charset="0"/>
                <a:sym typeface="Calibri"/>
              </a:rPr>
              <a:t>waiting -&gt; ready</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sp>
        <p:nvSpPr>
          <p:cNvPr id="472" name="Google Shape;472;p16"/>
          <p:cNvSpPr/>
          <p:nvPr/>
        </p:nvSpPr>
        <p:spPr>
          <a:xfrm>
            <a:off x="683260" y="1157834"/>
            <a:ext cx="12189310"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Semaphore bảo đảm mutual exclusion và phối hợp đồng bộ các process</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1 process bị “</a:t>
            </a:r>
            <a:r>
              <a:rPr lang="en-US" sz="2000" b="1" spc="300">
                <a:solidFill>
                  <a:schemeClr val="dk1"/>
                </a:solidFill>
                <a:latin typeface="Calibri" panose="020F0502020204030204" pitchFamily="34" charset="0"/>
                <a:ea typeface="Calibri"/>
                <a:cs typeface="Calibri" panose="020F0502020204030204" pitchFamily="34" charset="0"/>
                <a:sym typeface="Calibri"/>
              </a:rPr>
              <a:t>die</a:t>
            </a:r>
            <a:r>
              <a:rPr lang="en-US" sz="2000" spc="300">
                <a:solidFill>
                  <a:schemeClr val="dk1"/>
                </a:solidFill>
                <a:latin typeface="Calibri" panose="020F0502020204030204" pitchFamily="34" charset="0"/>
                <a:ea typeface="Calibri"/>
                <a:cs typeface="Calibri" panose="020F0502020204030204" pitchFamily="34" charset="0"/>
                <a:sym typeface="Calibri"/>
              </a:rPr>
              <a:t>” có thể khiến các process khác cùng sử dụng biến 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473" name="Google Shape;4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19</a:t>
            </a:fld>
            <a:endParaRPr spc="300">
              <a:latin typeface="Calibri" panose="020F0502020204030204" pitchFamily="34" charset="0"/>
              <a:cs typeface="Calibri" panose="020F0502020204030204" pitchFamily="34" charset="0"/>
            </a:endParaRPr>
          </a:p>
        </p:txBody>
      </p:sp>
      <p:sp>
        <p:nvSpPr>
          <p:cNvPr id="11" name="Google Shape;406;p14">
            <a:extLst>
              <a:ext uri="{FF2B5EF4-FFF2-40B4-BE49-F238E27FC236}">
                <a16:creationId xmlns:a16="http://schemas.microsoft.com/office/drawing/2014/main" id="{0ECD9CE9-B5DB-4E80-BA44-CFD21F1D0EF1}"/>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2" name="Google Shape;410;p14">
            <a:extLst>
              <a:ext uri="{FF2B5EF4-FFF2-40B4-BE49-F238E27FC236}">
                <a16:creationId xmlns:a16="http://schemas.microsoft.com/office/drawing/2014/main" id="{916A881B-C868-4398-AA44-980CB0E7D88A}"/>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grpSp>
        <p:nvGrpSpPr>
          <p:cNvPr id="102" name="Google Shape;102;p2"/>
          <p:cNvGrpSpPr/>
          <p:nvPr/>
        </p:nvGrpSpPr>
        <p:grpSpPr>
          <a:xfrm>
            <a:off x="5940331" y="326509"/>
            <a:ext cx="3625043" cy="837221"/>
            <a:chOff x="7964568" y="847438"/>
            <a:chExt cx="3226618" cy="837221"/>
          </a:xfrm>
        </p:grpSpPr>
        <p:grpSp>
          <p:nvGrpSpPr>
            <p:cNvPr id="103" name="Google Shape;103;p2"/>
            <p:cNvGrpSpPr/>
            <p:nvPr/>
          </p:nvGrpSpPr>
          <p:grpSpPr>
            <a:xfrm>
              <a:off x="7964568" y="1316509"/>
              <a:ext cx="3226618" cy="368150"/>
              <a:chOff x="6210582" y="390872"/>
              <a:chExt cx="3226618" cy="368150"/>
            </a:xfrm>
          </p:grpSpPr>
          <p:sp>
            <p:nvSpPr>
              <p:cNvPr id="104" name="Google Shape;104;p2"/>
              <p:cNvSpPr/>
              <p:nvPr/>
            </p:nvSpPr>
            <p:spPr>
              <a:xfrm>
                <a:off x="6210582" y="515424"/>
                <a:ext cx="232724" cy="243598"/>
              </a:xfrm>
              <a:prstGeom prst="ellipse">
                <a:avLst/>
              </a:prstGeom>
              <a:noFill/>
              <a:ln w="38100" cap="flat" cmpd="sng">
                <a:solidFill>
                  <a:srgbClr val="AD130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spc="300">
                  <a:solidFill>
                    <a:schemeClr val="lt1"/>
                  </a:solidFill>
                  <a:latin typeface="Calibri"/>
                  <a:ea typeface="Calibri"/>
                  <a:cs typeface="Calibri"/>
                  <a:sym typeface="Calibri"/>
                </a:endParaRPr>
              </a:p>
            </p:txBody>
          </p:sp>
          <p:grpSp>
            <p:nvGrpSpPr>
              <p:cNvPr id="105" name="Google Shape;105;p2"/>
              <p:cNvGrpSpPr/>
              <p:nvPr/>
            </p:nvGrpSpPr>
            <p:grpSpPr>
              <a:xfrm>
                <a:off x="6424964" y="390872"/>
                <a:ext cx="3012236" cy="163281"/>
                <a:chOff x="6412969" y="426853"/>
                <a:chExt cx="3012236" cy="163281"/>
              </a:xfrm>
            </p:grpSpPr>
            <p:cxnSp>
              <p:nvCxnSpPr>
                <p:cNvPr id="106" name="Google Shape;106;p2"/>
                <p:cNvCxnSpPr/>
                <p:nvPr/>
              </p:nvCxnSpPr>
              <p:spPr>
                <a:xfrm rot="10800000" flipH="1">
                  <a:off x="6412969" y="426853"/>
                  <a:ext cx="221234" cy="163281"/>
                </a:xfrm>
                <a:prstGeom prst="straightConnector1">
                  <a:avLst/>
                </a:prstGeom>
                <a:noFill/>
                <a:ln w="38100" cap="flat" cmpd="sng">
                  <a:solidFill>
                    <a:srgbClr val="AD1303"/>
                  </a:solidFill>
                  <a:prstDash val="solid"/>
                  <a:miter lim="800000"/>
                  <a:headEnd type="none" w="sm" len="sm"/>
                  <a:tailEnd type="none" w="sm" len="sm"/>
                </a:ln>
              </p:spPr>
            </p:cxnSp>
            <p:cxnSp>
              <p:nvCxnSpPr>
                <p:cNvPr id="107" name="Google Shape;107;p2"/>
                <p:cNvCxnSpPr/>
                <p:nvPr/>
              </p:nvCxnSpPr>
              <p:spPr>
                <a:xfrm>
                  <a:off x="6623989" y="436585"/>
                  <a:ext cx="2801216" cy="4741"/>
                </a:xfrm>
                <a:prstGeom prst="straightConnector1">
                  <a:avLst/>
                </a:prstGeom>
                <a:noFill/>
                <a:ln w="38100" cap="flat" cmpd="sng">
                  <a:solidFill>
                    <a:srgbClr val="AD1303"/>
                  </a:solidFill>
                  <a:prstDash val="solid"/>
                  <a:miter lim="800000"/>
                  <a:headEnd type="none" w="sm" len="sm"/>
                  <a:tailEnd type="none" w="sm" len="sm"/>
                </a:ln>
              </p:spPr>
            </p:cxnSp>
          </p:grpSp>
        </p:grpSp>
        <p:sp>
          <p:nvSpPr>
            <p:cNvPr id="108" name="Google Shape;108;p2"/>
            <p:cNvSpPr txBox="1"/>
            <p:nvPr/>
          </p:nvSpPr>
          <p:spPr>
            <a:xfrm>
              <a:off x="8265060" y="847438"/>
              <a:ext cx="292612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spc="300">
                  <a:solidFill>
                    <a:schemeClr val="dk1"/>
                  </a:solidFill>
                  <a:latin typeface="Calibri"/>
                  <a:ea typeface="Calibri"/>
                  <a:cs typeface="Calibri"/>
                  <a:sym typeface="Calibri"/>
                </a:rPr>
                <a:t>Chương 5</a:t>
              </a:r>
              <a:endParaRPr sz="2800" b="1" spc="300">
                <a:solidFill>
                  <a:schemeClr val="dk1"/>
                </a:solidFill>
                <a:latin typeface="Calibri"/>
                <a:ea typeface="Calibri"/>
                <a:cs typeface="Calibri"/>
                <a:sym typeface="Calibri"/>
              </a:endParaRPr>
            </a:p>
          </p:txBody>
        </p:sp>
      </p:grpSp>
      <p:grpSp>
        <p:nvGrpSpPr>
          <p:cNvPr id="109" name="Google Shape;109;p2"/>
          <p:cNvGrpSpPr/>
          <p:nvPr/>
        </p:nvGrpSpPr>
        <p:grpSpPr>
          <a:xfrm>
            <a:off x="8073751" y="1816498"/>
            <a:ext cx="3588682" cy="872414"/>
            <a:chOff x="8011159" y="2580105"/>
            <a:chExt cx="3588682" cy="872414"/>
          </a:xfrm>
        </p:grpSpPr>
        <p:grpSp>
          <p:nvGrpSpPr>
            <p:cNvPr id="110" name="Google Shape;110;p2"/>
            <p:cNvGrpSpPr/>
            <p:nvPr/>
          </p:nvGrpSpPr>
          <p:grpSpPr>
            <a:xfrm>
              <a:off x="8011159" y="3063819"/>
              <a:ext cx="3588682" cy="388700"/>
              <a:chOff x="6210582" y="386131"/>
              <a:chExt cx="3326069" cy="372891"/>
            </a:xfrm>
          </p:grpSpPr>
          <p:sp>
            <p:nvSpPr>
              <p:cNvPr id="111" name="Google Shape;111;p2"/>
              <p:cNvSpPr/>
              <p:nvPr/>
            </p:nvSpPr>
            <p:spPr>
              <a:xfrm>
                <a:off x="6210582" y="515424"/>
                <a:ext cx="232724" cy="243598"/>
              </a:xfrm>
              <a:prstGeom prst="ellipse">
                <a:avLst/>
              </a:prstGeom>
              <a:noFill/>
              <a:ln w="38100" cap="flat" cmpd="sng">
                <a:solidFill>
                  <a:srgbClr val="CB53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spc="300">
                  <a:solidFill>
                    <a:schemeClr val="lt1"/>
                  </a:solidFill>
                  <a:latin typeface="Calibri"/>
                  <a:ea typeface="Calibri"/>
                  <a:cs typeface="Calibri"/>
                  <a:sym typeface="Calibri"/>
                </a:endParaRPr>
              </a:p>
            </p:txBody>
          </p:sp>
          <p:grpSp>
            <p:nvGrpSpPr>
              <p:cNvPr id="112" name="Google Shape;112;p2"/>
              <p:cNvGrpSpPr/>
              <p:nvPr/>
            </p:nvGrpSpPr>
            <p:grpSpPr>
              <a:xfrm>
                <a:off x="6424964" y="386131"/>
                <a:ext cx="3111687" cy="168022"/>
                <a:chOff x="6412969" y="422112"/>
                <a:chExt cx="3111687" cy="168022"/>
              </a:xfrm>
            </p:grpSpPr>
            <p:cxnSp>
              <p:nvCxnSpPr>
                <p:cNvPr id="113" name="Google Shape;113;p2"/>
                <p:cNvCxnSpPr/>
                <p:nvPr/>
              </p:nvCxnSpPr>
              <p:spPr>
                <a:xfrm rot="10800000" flipH="1">
                  <a:off x="6412969" y="426853"/>
                  <a:ext cx="221234" cy="163281"/>
                </a:xfrm>
                <a:prstGeom prst="straightConnector1">
                  <a:avLst/>
                </a:prstGeom>
                <a:noFill/>
                <a:ln w="38100" cap="flat" cmpd="sng">
                  <a:solidFill>
                    <a:srgbClr val="CB5301"/>
                  </a:solidFill>
                  <a:prstDash val="solid"/>
                  <a:miter lim="800000"/>
                  <a:headEnd type="none" w="sm" len="sm"/>
                  <a:tailEnd type="none" w="sm" len="sm"/>
                </a:ln>
              </p:spPr>
            </p:cxnSp>
            <p:cxnSp>
              <p:nvCxnSpPr>
                <p:cNvPr id="114" name="Google Shape;114;p2"/>
                <p:cNvCxnSpPr/>
                <p:nvPr/>
              </p:nvCxnSpPr>
              <p:spPr>
                <a:xfrm>
                  <a:off x="6634203" y="422112"/>
                  <a:ext cx="2890453" cy="4342"/>
                </a:xfrm>
                <a:prstGeom prst="straightConnector1">
                  <a:avLst/>
                </a:prstGeom>
                <a:noFill/>
                <a:ln w="38100" cap="flat" cmpd="sng">
                  <a:solidFill>
                    <a:srgbClr val="CB5301"/>
                  </a:solidFill>
                  <a:prstDash val="solid"/>
                  <a:miter lim="800000"/>
                  <a:headEnd type="none" w="sm" len="sm"/>
                  <a:tailEnd type="none" w="sm" len="sm"/>
                </a:ln>
              </p:spPr>
            </p:cxnSp>
          </p:grpSp>
        </p:grpSp>
        <p:sp>
          <p:nvSpPr>
            <p:cNvPr id="115" name="Google Shape;115;p2"/>
            <p:cNvSpPr txBox="1"/>
            <p:nvPr/>
          </p:nvSpPr>
          <p:spPr>
            <a:xfrm>
              <a:off x="9201795" y="2580105"/>
              <a:ext cx="219542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spc="300">
                  <a:solidFill>
                    <a:schemeClr val="dk1"/>
                  </a:solidFill>
                  <a:latin typeface="Calibri"/>
                  <a:ea typeface="Calibri"/>
                  <a:cs typeface="Calibri"/>
                  <a:sym typeface="Calibri"/>
                </a:rPr>
                <a:t>Chương 6</a:t>
              </a:r>
              <a:endParaRPr sz="2800" b="1" spc="300">
                <a:solidFill>
                  <a:schemeClr val="dk1"/>
                </a:solidFill>
                <a:latin typeface="Calibri"/>
                <a:ea typeface="Calibri"/>
                <a:cs typeface="Calibri"/>
                <a:sym typeface="Calibri"/>
              </a:endParaRPr>
            </a:p>
          </p:txBody>
        </p:sp>
      </p:grpSp>
      <p:grpSp>
        <p:nvGrpSpPr>
          <p:cNvPr id="116" name="Google Shape;116;p2"/>
          <p:cNvGrpSpPr/>
          <p:nvPr/>
        </p:nvGrpSpPr>
        <p:grpSpPr>
          <a:xfrm>
            <a:off x="7346165" y="4635528"/>
            <a:ext cx="5116948" cy="570034"/>
            <a:chOff x="7937361" y="4599752"/>
            <a:chExt cx="5116948" cy="570034"/>
          </a:xfrm>
        </p:grpSpPr>
        <p:grpSp>
          <p:nvGrpSpPr>
            <p:cNvPr id="117" name="Google Shape;117;p2"/>
            <p:cNvGrpSpPr/>
            <p:nvPr/>
          </p:nvGrpSpPr>
          <p:grpSpPr>
            <a:xfrm>
              <a:off x="7937361" y="4820763"/>
              <a:ext cx="3497921" cy="349023"/>
              <a:chOff x="6075878" y="97593"/>
              <a:chExt cx="3497921" cy="349023"/>
            </a:xfrm>
          </p:grpSpPr>
          <p:sp>
            <p:nvSpPr>
              <p:cNvPr id="118" name="Google Shape;118;p2"/>
              <p:cNvSpPr/>
              <p:nvPr/>
            </p:nvSpPr>
            <p:spPr>
              <a:xfrm>
                <a:off x="6075878" y="97593"/>
                <a:ext cx="232724" cy="243598"/>
              </a:xfrm>
              <a:prstGeom prst="ellipse">
                <a:avLst/>
              </a:prstGeom>
              <a:noFill/>
              <a:ln w="38100" cap="flat" cmpd="sng">
                <a:solidFill>
                  <a:srgbClr val="552F7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spc="300">
                  <a:solidFill>
                    <a:schemeClr val="lt1"/>
                  </a:solidFill>
                  <a:latin typeface="Calibri"/>
                  <a:ea typeface="Calibri"/>
                  <a:cs typeface="Calibri"/>
                  <a:sym typeface="Calibri"/>
                </a:endParaRPr>
              </a:p>
            </p:txBody>
          </p:sp>
          <p:grpSp>
            <p:nvGrpSpPr>
              <p:cNvPr id="119" name="Google Shape;119;p2"/>
              <p:cNvGrpSpPr/>
              <p:nvPr/>
            </p:nvGrpSpPr>
            <p:grpSpPr>
              <a:xfrm>
                <a:off x="6274520" y="305517"/>
                <a:ext cx="3299278" cy="141099"/>
                <a:chOff x="6262525" y="341498"/>
                <a:chExt cx="3299278" cy="141099"/>
              </a:xfrm>
            </p:grpSpPr>
            <p:cxnSp>
              <p:nvCxnSpPr>
                <p:cNvPr id="120" name="Google Shape;120;p2"/>
                <p:cNvCxnSpPr>
                  <a:stCxn id="118" idx="5"/>
                </p:cNvCxnSpPr>
                <p:nvPr/>
              </p:nvCxnSpPr>
              <p:spPr>
                <a:xfrm>
                  <a:off x="6262525" y="341498"/>
                  <a:ext cx="159300" cy="131700"/>
                </a:xfrm>
                <a:prstGeom prst="straightConnector1">
                  <a:avLst/>
                </a:prstGeom>
                <a:noFill/>
                <a:ln w="38100" cap="flat" cmpd="sng">
                  <a:solidFill>
                    <a:srgbClr val="552F7A"/>
                  </a:solidFill>
                  <a:prstDash val="solid"/>
                  <a:miter lim="800000"/>
                  <a:headEnd type="none" w="sm" len="sm"/>
                  <a:tailEnd type="none" w="sm" len="sm"/>
                </a:ln>
              </p:spPr>
            </p:cxnSp>
            <p:cxnSp>
              <p:nvCxnSpPr>
                <p:cNvPr id="121" name="Google Shape;121;p2"/>
                <p:cNvCxnSpPr/>
                <p:nvPr/>
              </p:nvCxnSpPr>
              <p:spPr>
                <a:xfrm>
                  <a:off x="6402406" y="473114"/>
                  <a:ext cx="3159398" cy="9483"/>
                </a:xfrm>
                <a:prstGeom prst="straightConnector1">
                  <a:avLst/>
                </a:prstGeom>
                <a:noFill/>
                <a:ln w="38100" cap="flat" cmpd="sng">
                  <a:solidFill>
                    <a:srgbClr val="552F7A"/>
                  </a:solidFill>
                  <a:prstDash val="solid"/>
                  <a:miter lim="800000"/>
                  <a:headEnd type="none" w="sm" len="sm"/>
                  <a:tailEnd type="none" w="sm" len="sm"/>
                </a:ln>
              </p:spPr>
            </p:cxnSp>
          </p:grpSp>
        </p:grpSp>
        <p:sp>
          <p:nvSpPr>
            <p:cNvPr id="122" name="Google Shape;122;p2"/>
            <p:cNvSpPr txBox="1"/>
            <p:nvPr/>
          </p:nvSpPr>
          <p:spPr>
            <a:xfrm>
              <a:off x="8850333" y="4599752"/>
              <a:ext cx="420397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spc="300">
                  <a:solidFill>
                    <a:schemeClr val="dk1"/>
                  </a:solidFill>
                  <a:latin typeface="Calibri"/>
                  <a:ea typeface="Calibri"/>
                  <a:cs typeface="Calibri"/>
                  <a:sym typeface="Calibri"/>
                </a:rPr>
                <a:t>Chương 7</a:t>
              </a:r>
              <a:endParaRPr sz="2800" b="1" spc="300">
                <a:solidFill>
                  <a:schemeClr val="dk1"/>
                </a:solidFill>
                <a:latin typeface="Calibri"/>
                <a:ea typeface="Calibri"/>
                <a:cs typeface="Calibri"/>
                <a:sym typeface="Calibri"/>
              </a:endParaRPr>
            </a:p>
          </p:txBody>
        </p:sp>
      </p:grpSp>
      <p:grpSp>
        <p:nvGrpSpPr>
          <p:cNvPr id="123" name="Google Shape;123;p2"/>
          <p:cNvGrpSpPr/>
          <p:nvPr/>
        </p:nvGrpSpPr>
        <p:grpSpPr>
          <a:xfrm>
            <a:off x="397124" y="1952860"/>
            <a:ext cx="3767300" cy="868843"/>
            <a:chOff x="981741" y="797392"/>
            <a:chExt cx="3767300" cy="868843"/>
          </a:xfrm>
        </p:grpSpPr>
        <p:grpSp>
          <p:nvGrpSpPr>
            <p:cNvPr id="124" name="Google Shape;124;p2"/>
            <p:cNvGrpSpPr/>
            <p:nvPr/>
          </p:nvGrpSpPr>
          <p:grpSpPr>
            <a:xfrm flipH="1">
              <a:off x="981741" y="1293344"/>
              <a:ext cx="3767300" cy="372891"/>
              <a:chOff x="6210582" y="386131"/>
              <a:chExt cx="3725164" cy="372891"/>
            </a:xfrm>
          </p:grpSpPr>
          <p:sp>
            <p:nvSpPr>
              <p:cNvPr id="125" name="Google Shape;125;p2"/>
              <p:cNvSpPr/>
              <p:nvPr/>
            </p:nvSpPr>
            <p:spPr>
              <a:xfrm>
                <a:off x="6210582" y="515424"/>
                <a:ext cx="232724" cy="243598"/>
              </a:xfrm>
              <a:prstGeom prst="ellipse">
                <a:avLst/>
              </a:prstGeom>
              <a:noFill/>
              <a:ln w="38100" cap="flat" cmpd="sng">
                <a:solidFill>
                  <a:srgbClr val="5482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spc="300">
                  <a:solidFill>
                    <a:schemeClr val="lt1"/>
                  </a:solidFill>
                  <a:latin typeface="Calibri"/>
                  <a:ea typeface="Calibri"/>
                  <a:cs typeface="Calibri"/>
                  <a:sym typeface="Calibri"/>
                </a:endParaRPr>
              </a:p>
            </p:txBody>
          </p:sp>
          <p:grpSp>
            <p:nvGrpSpPr>
              <p:cNvPr id="126" name="Google Shape;126;p2"/>
              <p:cNvGrpSpPr/>
              <p:nvPr/>
            </p:nvGrpSpPr>
            <p:grpSpPr>
              <a:xfrm>
                <a:off x="6424964" y="386131"/>
                <a:ext cx="3510781" cy="168022"/>
                <a:chOff x="6412969" y="422112"/>
                <a:chExt cx="3510781" cy="168022"/>
              </a:xfrm>
            </p:grpSpPr>
            <p:cxnSp>
              <p:nvCxnSpPr>
                <p:cNvPr id="127" name="Google Shape;127;p2"/>
                <p:cNvCxnSpPr/>
                <p:nvPr/>
              </p:nvCxnSpPr>
              <p:spPr>
                <a:xfrm rot="10800000" flipH="1">
                  <a:off x="6412969" y="426853"/>
                  <a:ext cx="221234" cy="163281"/>
                </a:xfrm>
                <a:prstGeom prst="straightConnector1">
                  <a:avLst/>
                </a:prstGeom>
                <a:noFill/>
                <a:ln w="38100" cap="flat" cmpd="sng">
                  <a:solidFill>
                    <a:srgbClr val="548235"/>
                  </a:solidFill>
                  <a:prstDash val="solid"/>
                  <a:miter lim="800000"/>
                  <a:headEnd type="none" w="sm" len="sm"/>
                  <a:tailEnd type="none" w="sm" len="sm"/>
                </a:ln>
              </p:spPr>
            </p:cxnSp>
            <p:cxnSp>
              <p:nvCxnSpPr>
                <p:cNvPr id="128" name="Google Shape;128;p2"/>
                <p:cNvCxnSpPr/>
                <p:nvPr/>
              </p:nvCxnSpPr>
              <p:spPr>
                <a:xfrm>
                  <a:off x="6634201" y="422112"/>
                  <a:ext cx="3289550" cy="17418"/>
                </a:xfrm>
                <a:prstGeom prst="straightConnector1">
                  <a:avLst/>
                </a:prstGeom>
                <a:noFill/>
                <a:ln w="38100" cap="flat" cmpd="sng">
                  <a:solidFill>
                    <a:srgbClr val="548235"/>
                  </a:solidFill>
                  <a:prstDash val="solid"/>
                  <a:miter lim="800000"/>
                  <a:headEnd type="none" w="sm" len="sm"/>
                  <a:tailEnd type="none" w="sm" len="sm"/>
                </a:ln>
              </p:spPr>
            </p:cxnSp>
          </p:grpSp>
        </p:grpSp>
        <p:sp>
          <p:nvSpPr>
            <p:cNvPr id="129" name="Google Shape;129;p2"/>
            <p:cNvSpPr txBox="1"/>
            <p:nvPr/>
          </p:nvSpPr>
          <p:spPr>
            <a:xfrm>
              <a:off x="1848847" y="797392"/>
              <a:ext cx="211093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spc="300">
                  <a:solidFill>
                    <a:schemeClr val="dk1"/>
                  </a:solidFill>
                  <a:latin typeface="Calibri"/>
                  <a:ea typeface="Calibri"/>
                  <a:cs typeface="Calibri"/>
                  <a:sym typeface="Calibri"/>
                </a:rPr>
                <a:t>Minigame</a:t>
              </a:r>
              <a:endParaRPr sz="2800" b="1" spc="300">
                <a:solidFill>
                  <a:schemeClr val="dk1"/>
                </a:solidFill>
                <a:latin typeface="Calibri"/>
                <a:ea typeface="Calibri"/>
                <a:cs typeface="Calibri"/>
                <a:sym typeface="Calibri"/>
              </a:endParaRPr>
            </a:p>
          </p:txBody>
        </p:sp>
      </p:grpSp>
      <p:sp>
        <p:nvSpPr>
          <p:cNvPr id="130" name="Google Shape;130;p2"/>
          <p:cNvSpPr txBox="1"/>
          <p:nvPr/>
        </p:nvSpPr>
        <p:spPr>
          <a:xfrm>
            <a:off x="572741" y="5572721"/>
            <a:ext cx="377733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spc="300">
                <a:solidFill>
                  <a:srgbClr val="BF9000"/>
                </a:solidFill>
                <a:latin typeface="Calibri"/>
                <a:ea typeface="Calibri"/>
                <a:cs typeface="Calibri"/>
                <a:sym typeface="Calibri"/>
              </a:rPr>
              <a:t>MỤC LỤC</a:t>
            </a:r>
            <a:endParaRPr spc="300"/>
          </a:p>
        </p:txBody>
      </p:sp>
      <p:grpSp>
        <p:nvGrpSpPr>
          <p:cNvPr id="131" name="Google Shape;131;p2"/>
          <p:cNvGrpSpPr/>
          <p:nvPr/>
        </p:nvGrpSpPr>
        <p:grpSpPr>
          <a:xfrm>
            <a:off x="5359893" y="1282625"/>
            <a:ext cx="1480393" cy="2054016"/>
            <a:chOff x="5360614" y="1133045"/>
            <a:chExt cx="1480393" cy="2054016"/>
          </a:xfrm>
        </p:grpSpPr>
        <p:grpSp>
          <p:nvGrpSpPr>
            <p:cNvPr id="132" name="Google Shape;132;p2"/>
            <p:cNvGrpSpPr/>
            <p:nvPr/>
          </p:nvGrpSpPr>
          <p:grpSpPr>
            <a:xfrm rot="-132254">
              <a:off x="5398584" y="1159313"/>
              <a:ext cx="1404452" cy="2001480"/>
              <a:chOff x="5722860" y="1107955"/>
              <a:chExt cx="1231286" cy="1340587"/>
            </a:xfrm>
          </p:grpSpPr>
          <p:sp>
            <p:nvSpPr>
              <p:cNvPr id="133" name="Google Shape;133;p2"/>
              <p:cNvSpPr/>
              <p:nvPr/>
            </p:nvSpPr>
            <p:spPr>
              <a:xfrm>
                <a:off x="5722860" y="1107955"/>
                <a:ext cx="1231286" cy="1252204"/>
              </a:xfrm>
              <a:prstGeom prst="diamond">
                <a:avLst/>
              </a:prstGeom>
              <a:solidFill>
                <a:srgbClr val="AD130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34" name="Google Shape;134;p2"/>
              <p:cNvSpPr/>
              <p:nvPr/>
            </p:nvSpPr>
            <p:spPr>
              <a:xfrm>
                <a:off x="5732411" y="1236397"/>
                <a:ext cx="1220384" cy="1212145"/>
              </a:xfrm>
              <a:prstGeom prst="diamond">
                <a:avLst/>
              </a:prstGeom>
              <a:solidFill>
                <a:srgbClr val="FD8F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pic>
          <p:nvPicPr>
            <p:cNvPr id="135" name="Google Shape;135;p2"/>
            <p:cNvPicPr preferRelativeResize="0"/>
            <p:nvPr/>
          </p:nvPicPr>
          <p:blipFill rotWithShape="1">
            <a:blip r:embed="rId3">
              <a:alphaModFix/>
            </a:blip>
            <a:srcRect/>
            <a:stretch/>
          </p:blipFill>
          <p:spPr>
            <a:xfrm rot="1001229">
              <a:off x="5701539" y="1907911"/>
              <a:ext cx="929469" cy="909010"/>
            </a:xfrm>
            <a:prstGeom prst="rect">
              <a:avLst/>
            </a:prstGeom>
            <a:noFill/>
            <a:ln>
              <a:noFill/>
            </a:ln>
          </p:spPr>
        </p:pic>
      </p:grpSp>
      <p:grpSp>
        <p:nvGrpSpPr>
          <p:cNvPr id="136" name="Google Shape;136;p2"/>
          <p:cNvGrpSpPr/>
          <p:nvPr/>
        </p:nvGrpSpPr>
        <p:grpSpPr>
          <a:xfrm>
            <a:off x="5551502" y="2817737"/>
            <a:ext cx="2264921" cy="2379295"/>
            <a:chOff x="5671396" y="2927544"/>
            <a:chExt cx="2264921" cy="2379294"/>
          </a:xfrm>
        </p:grpSpPr>
        <p:sp>
          <p:nvSpPr>
            <p:cNvPr id="137" name="Google Shape;137;p2"/>
            <p:cNvSpPr/>
            <p:nvPr/>
          </p:nvSpPr>
          <p:spPr>
            <a:xfrm rot="3186450">
              <a:off x="5935147" y="3510481"/>
              <a:ext cx="1838091" cy="1326411"/>
            </a:xfrm>
            <a:prstGeom prst="diamond">
              <a:avLst/>
            </a:prstGeom>
            <a:solidFill>
              <a:srgbClr val="552F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38" name="Google Shape;138;p2"/>
            <p:cNvSpPr/>
            <p:nvPr/>
          </p:nvSpPr>
          <p:spPr>
            <a:xfrm rot="3186450">
              <a:off x="5834475" y="3397490"/>
              <a:ext cx="1838091" cy="1326411"/>
            </a:xfrm>
            <a:prstGeom prst="diamond">
              <a:avLst/>
            </a:prstGeom>
            <a:solidFill>
              <a:srgbClr val="AE8A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pic>
          <p:nvPicPr>
            <p:cNvPr id="139" name="Google Shape;139;p2"/>
            <p:cNvPicPr preferRelativeResize="0"/>
            <p:nvPr/>
          </p:nvPicPr>
          <p:blipFill rotWithShape="1">
            <a:blip r:embed="rId4">
              <a:alphaModFix/>
            </a:blip>
            <a:srcRect/>
            <a:stretch/>
          </p:blipFill>
          <p:spPr>
            <a:xfrm rot="-704794">
              <a:off x="6400208" y="3746402"/>
              <a:ext cx="706624" cy="602858"/>
            </a:xfrm>
            <a:prstGeom prst="rect">
              <a:avLst/>
            </a:prstGeom>
            <a:noFill/>
            <a:ln>
              <a:noFill/>
            </a:ln>
          </p:spPr>
        </p:pic>
      </p:grpSp>
      <p:grpSp>
        <p:nvGrpSpPr>
          <p:cNvPr id="140" name="Google Shape;140;p2"/>
          <p:cNvGrpSpPr/>
          <p:nvPr/>
        </p:nvGrpSpPr>
        <p:grpSpPr>
          <a:xfrm>
            <a:off x="4454483" y="2876408"/>
            <a:ext cx="2195189" cy="2357971"/>
            <a:chOff x="4425754" y="2992989"/>
            <a:chExt cx="2195189" cy="2357970"/>
          </a:xfrm>
        </p:grpSpPr>
        <p:sp>
          <p:nvSpPr>
            <p:cNvPr id="141" name="Google Shape;141;p2"/>
            <p:cNvSpPr/>
            <p:nvPr/>
          </p:nvSpPr>
          <p:spPr>
            <a:xfrm rot="7604802">
              <a:off x="4556613" y="3617102"/>
              <a:ext cx="1838091" cy="1248138"/>
            </a:xfrm>
            <a:prstGeom prst="diamond">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42" name="Google Shape;142;p2"/>
            <p:cNvSpPr/>
            <p:nvPr/>
          </p:nvSpPr>
          <p:spPr>
            <a:xfrm rot="7604802">
              <a:off x="4651994" y="3478707"/>
              <a:ext cx="1838091" cy="1248138"/>
            </a:xfrm>
            <a:prstGeom prst="diamond">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pic>
          <p:nvPicPr>
            <p:cNvPr id="143" name="Google Shape;143;p2"/>
            <p:cNvPicPr preferRelativeResize="0"/>
            <p:nvPr/>
          </p:nvPicPr>
          <p:blipFill rotWithShape="1">
            <a:blip r:embed="rId5">
              <a:alphaModFix/>
            </a:blip>
            <a:srcRect/>
            <a:stretch/>
          </p:blipFill>
          <p:spPr>
            <a:xfrm rot="12954">
              <a:off x="5231759" y="3755757"/>
              <a:ext cx="605275" cy="689595"/>
            </a:xfrm>
            <a:prstGeom prst="rect">
              <a:avLst/>
            </a:prstGeom>
            <a:noFill/>
            <a:ln>
              <a:noFill/>
            </a:ln>
          </p:spPr>
        </p:pic>
      </p:grpSp>
      <p:grpSp>
        <p:nvGrpSpPr>
          <p:cNvPr id="144" name="Google Shape;144;p2"/>
          <p:cNvGrpSpPr/>
          <p:nvPr/>
        </p:nvGrpSpPr>
        <p:grpSpPr>
          <a:xfrm>
            <a:off x="5898470" y="2067820"/>
            <a:ext cx="2260705" cy="1777187"/>
            <a:chOff x="6034577" y="2027239"/>
            <a:chExt cx="2260705" cy="1777185"/>
          </a:xfrm>
        </p:grpSpPr>
        <p:sp>
          <p:nvSpPr>
            <p:cNvPr id="145" name="Google Shape;145;p2"/>
            <p:cNvSpPr/>
            <p:nvPr/>
          </p:nvSpPr>
          <p:spPr>
            <a:xfrm rot="-1147669">
              <a:off x="6309249" y="2294913"/>
              <a:ext cx="1838091" cy="1212675"/>
            </a:xfrm>
            <a:prstGeom prst="diamond">
              <a:avLst/>
            </a:prstGeom>
            <a:solidFill>
              <a:srgbClr val="CB53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46" name="Google Shape;146;p2"/>
            <p:cNvSpPr/>
            <p:nvPr/>
          </p:nvSpPr>
          <p:spPr>
            <a:xfrm rot="-1147669">
              <a:off x="6182519" y="2324076"/>
              <a:ext cx="1838091" cy="1212675"/>
            </a:xfrm>
            <a:prstGeom prst="diamond">
              <a:avLst/>
            </a:prstGeom>
            <a:solidFill>
              <a:schemeClr val="accent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pic>
          <p:nvPicPr>
            <p:cNvPr id="147" name="Google Shape;147;p2"/>
            <p:cNvPicPr preferRelativeResize="0"/>
            <p:nvPr/>
          </p:nvPicPr>
          <p:blipFill rotWithShape="1">
            <a:blip r:embed="rId6">
              <a:alphaModFix/>
            </a:blip>
            <a:srcRect/>
            <a:stretch/>
          </p:blipFill>
          <p:spPr>
            <a:xfrm rot="688917">
              <a:off x="6770689" y="2618159"/>
              <a:ext cx="678342" cy="690910"/>
            </a:xfrm>
            <a:prstGeom prst="rect">
              <a:avLst/>
            </a:prstGeom>
            <a:noFill/>
            <a:ln>
              <a:noFill/>
            </a:ln>
          </p:spPr>
        </p:pic>
      </p:grpSp>
      <p:grpSp>
        <p:nvGrpSpPr>
          <p:cNvPr id="148" name="Google Shape;148;p2"/>
          <p:cNvGrpSpPr/>
          <p:nvPr/>
        </p:nvGrpSpPr>
        <p:grpSpPr>
          <a:xfrm flipH="1">
            <a:off x="1489488" y="4740058"/>
            <a:ext cx="3462168" cy="559528"/>
            <a:chOff x="7937361" y="4610257"/>
            <a:chExt cx="3497921" cy="559529"/>
          </a:xfrm>
        </p:grpSpPr>
        <p:grpSp>
          <p:nvGrpSpPr>
            <p:cNvPr id="149" name="Google Shape;149;p2"/>
            <p:cNvGrpSpPr/>
            <p:nvPr/>
          </p:nvGrpSpPr>
          <p:grpSpPr>
            <a:xfrm>
              <a:off x="7937361" y="4820763"/>
              <a:ext cx="3497921" cy="349023"/>
              <a:chOff x="6075878" y="97593"/>
              <a:chExt cx="3497921" cy="349023"/>
            </a:xfrm>
          </p:grpSpPr>
          <p:sp>
            <p:nvSpPr>
              <p:cNvPr id="150" name="Google Shape;150;p2"/>
              <p:cNvSpPr/>
              <p:nvPr/>
            </p:nvSpPr>
            <p:spPr>
              <a:xfrm>
                <a:off x="6075878" y="97593"/>
                <a:ext cx="232724" cy="243598"/>
              </a:xfrm>
              <a:prstGeom prst="ellipse">
                <a:avLst/>
              </a:prstGeom>
              <a:noFill/>
              <a:ln w="38100" cap="flat" cmpd="sng">
                <a:solidFill>
                  <a:schemeClr val="accent5">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spc="300">
                  <a:solidFill>
                    <a:schemeClr val="lt1"/>
                  </a:solidFill>
                  <a:latin typeface="Calibri"/>
                  <a:ea typeface="Calibri"/>
                  <a:cs typeface="Calibri"/>
                  <a:sym typeface="Calibri"/>
                </a:endParaRPr>
              </a:p>
            </p:txBody>
          </p:sp>
          <p:grpSp>
            <p:nvGrpSpPr>
              <p:cNvPr id="151" name="Google Shape;151;p2"/>
              <p:cNvGrpSpPr/>
              <p:nvPr/>
            </p:nvGrpSpPr>
            <p:grpSpPr>
              <a:xfrm>
                <a:off x="6274520" y="305517"/>
                <a:ext cx="3299278" cy="141099"/>
                <a:chOff x="6262525" y="341498"/>
                <a:chExt cx="3299278" cy="141099"/>
              </a:xfrm>
            </p:grpSpPr>
            <p:cxnSp>
              <p:nvCxnSpPr>
                <p:cNvPr id="152" name="Google Shape;152;p2"/>
                <p:cNvCxnSpPr>
                  <a:stCxn id="150" idx="5"/>
                </p:cNvCxnSpPr>
                <p:nvPr/>
              </p:nvCxnSpPr>
              <p:spPr>
                <a:xfrm>
                  <a:off x="6262525" y="341498"/>
                  <a:ext cx="159300" cy="131700"/>
                </a:xfrm>
                <a:prstGeom prst="straightConnector1">
                  <a:avLst/>
                </a:prstGeom>
                <a:noFill/>
                <a:ln w="38100" cap="flat" cmpd="sng">
                  <a:solidFill>
                    <a:schemeClr val="accent5">
                      <a:lumMod val="75000"/>
                    </a:schemeClr>
                  </a:solidFill>
                  <a:prstDash val="solid"/>
                  <a:miter lim="800000"/>
                  <a:headEnd type="none" w="sm" len="sm"/>
                  <a:tailEnd type="none" w="sm" len="sm"/>
                </a:ln>
              </p:spPr>
            </p:cxnSp>
            <p:cxnSp>
              <p:nvCxnSpPr>
                <p:cNvPr id="153" name="Google Shape;153;p2"/>
                <p:cNvCxnSpPr/>
                <p:nvPr/>
              </p:nvCxnSpPr>
              <p:spPr>
                <a:xfrm>
                  <a:off x="6402406" y="473114"/>
                  <a:ext cx="3159398" cy="9483"/>
                </a:xfrm>
                <a:prstGeom prst="straightConnector1">
                  <a:avLst/>
                </a:prstGeom>
                <a:noFill/>
                <a:ln w="38100" cap="flat" cmpd="sng">
                  <a:solidFill>
                    <a:schemeClr val="accent5">
                      <a:lumMod val="75000"/>
                    </a:schemeClr>
                  </a:solidFill>
                  <a:prstDash val="solid"/>
                  <a:miter lim="800000"/>
                  <a:headEnd type="none" w="sm" len="sm"/>
                  <a:tailEnd type="none" w="sm" len="sm"/>
                </a:ln>
              </p:spPr>
            </p:cxnSp>
          </p:grpSp>
        </p:grpSp>
        <p:sp>
          <p:nvSpPr>
            <p:cNvPr id="154" name="Google Shape;154;p2"/>
            <p:cNvSpPr txBox="1"/>
            <p:nvPr/>
          </p:nvSpPr>
          <p:spPr>
            <a:xfrm>
              <a:off x="8906166" y="4610257"/>
              <a:ext cx="2132728" cy="523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spc="300">
                  <a:solidFill>
                    <a:schemeClr val="dk1"/>
                  </a:solidFill>
                  <a:latin typeface="Calibri"/>
                  <a:ea typeface="Calibri"/>
                  <a:cs typeface="Calibri"/>
                  <a:sym typeface="Calibri"/>
                </a:rPr>
                <a:t>Chương 8</a:t>
              </a:r>
              <a:endParaRPr sz="2800" b="1" spc="300">
                <a:solidFill>
                  <a:schemeClr val="dk1"/>
                </a:solidFill>
                <a:latin typeface="Calibri"/>
                <a:ea typeface="Calibri"/>
                <a:cs typeface="Calibri"/>
                <a:sym typeface="Calibri"/>
              </a:endParaRPr>
            </a:p>
          </p:txBody>
        </p:sp>
      </p:grpSp>
      <p:cxnSp>
        <p:nvCxnSpPr>
          <p:cNvPr id="155" name="Google Shape;155;p2"/>
          <p:cNvCxnSpPr/>
          <p:nvPr/>
        </p:nvCxnSpPr>
        <p:spPr>
          <a:xfrm>
            <a:off x="7520817" y="3654890"/>
            <a:ext cx="347756" cy="206967"/>
          </a:xfrm>
          <a:prstGeom prst="straightConnector1">
            <a:avLst/>
          </a:prstGeom>
          <a:noFill/>
          <a:ln w="28575" cap="flat" cmpd="sng">
            <a:solidFill>
              <a:srgbClr val="A5A5A5"/>
            </a:solidFill>
            <a:prstDash val="solid"/>
            <a:miter lim="800000"/>
            <a:headEnd type="none" w="sm" len="sm"/>
            <a:tailEnd type="none" w="sm" len="sm"/>
          </a:ln>
        </p:spPr>
      </p:cxnSp>
      <p:cxnSp>
        <p:nvCxnSpPr>
          <p:cNvPr id="156" name="Google Shape;156;p2"/>
          <p:cNvCxnSpPr/>
          <p:nvPr/>
        </p:nvCxnSpPr>
        <p:spPr>
          <a:xfrm rot="10800000" flipH="1">
            <a:off x="7129721" y="1845249"/>
            <a:ext cx="330923" cy="264792"/>
          </a:xfrm>
          <a:prstGeom prst="straightConnector1">
            <a:avLst/>
          </a:prstGeom>
          <a:noFill/>
          <a:ln w="28575" cap="flat" cmpd="sng">
            <a:solidFill>
              <a:srgbClr val="A5A5A5"/>
            </a:solidFill>
            <a:prstDash val="solid"/>
            <a:miter lim="800000"/>
            <a:headEnd type="none" w="sm" len="sm"/>
            <a:tailEnd type="none" w="sm" len="sm"/>
          </a:ln>
        </p:spPr>
      </p:cxnSp>
      <p:cxnSp>
        <p:nvCxnSpPr>
          <p:cNvPr id="157" name="Google Shape;157;p2"/>
          <p:cNvCxnSpPr/>
          <p:nvPr/>
        </p:nvCxnSpPr>
        <p:spPr>
          <a:xfrm rot="10800000">
            <a:off x="4882594" y="1937719"/>
            <a:ext cx="230345" cy="140157"/>
          </a:xfrm>
          <a:prstGeom prst="straightConnector1">
            <a:avLst/>
          </a:prstGeom>
          <a:noFill/>
          <a:ln w="28575" cap="flat" cmpd="sng">
            <a:solidFill>
              <a:srgbClr val="A5A5A5"/>
            </a:solidFill>
            <a:prstDash val="solid"/>
            <a:miter lim="800000"/>
            <a:headEnd type="none" w="sm" len="sm"/>
            <a:tailEnd type="none" w="sm" len="sm"/>
          </a:ln>
        </p:spPr>
      </p:cxnSp>
      <p:cxnSp>
        <p:nvCxnSpPr>
          <p:cNvPr id="158" name="Google Shape;158;p2"/>
          <p:cNvCxnSpPr/>
          <p:nvPr/>
        </p:nvCxnSpPr>
        <p:spPr>
          <a:xfrm flipH="1">
            <a:off x="4602102" y="3873404"/>
            <a:ext cx="300561" cy="147917"/>
          </a:xfrm>
          <a:prstGeom prst="straightConnector1">
            <a:avLst/>
          </a:prstGeom>
          <a:noFill/>
          <a:ln w="28575" cap="flat" cmpd="sng">
            <a:solidFill>
              <a:srgbClr val="A5A5A5"/>
            </a:solidFill>
            <a:prstDash val="solid"/>
            <a:miter lim="800000"/>
            <a:headEnd type="none" w="sm" len="sm"/>
            <a:tailEnd type="none" w="sm" len="sm"/>
          </a:ln>
        </p:spPr>
      </p:cxnSp>
      <p:cxnSp>
        <p:nvCxnSpPr>
          <p:cNvPr id="159" name="Google Shape;159;p2"/>
          <p:cNvCxnSpPr/>
          <p:nvPr/>
        </p:nvCxnSpPr>
        <p:spPr>
          <a:xfrm>
            <a:off x="6113959" y="4638109"/>
            <a:ext cx="40107" cy="476737"/>
          </a:xfrm>
          <a:prstGeom prst="straightConnector1">
            <a:avLst/>
          </a:prstGeom>
          <a:noFill/>
          <a:ln w="28575" cap="flat" cmpd="sng">
            <a:solidFill>
              <a:srgbClr val="A5A5A5"/>
            </a:solidFill>
            <a:prstDash val="solid"/>
            <a:miter lim="800000"/>
            <a:headEnd type="none" w="sm" len="sm"/>
            <a:tailEnd type="none" w="sm" len="sm"/>
          </a:ln>
        </p:spPr>
      </p:cxnSp>
      <p:sp>
        <p:nvSpPr>
          <p:cNvPr id="160" name="Google Shape;16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2</a:t>
            </a:fld>
            <a:endParaRPr spc="300"/>
          </a:p>
        </p:txBody>
      </p:sp>
      <p:grpSp>
        <p:nvGrpSpPr>
          <p:cNvPr id="161" name="Google Shape;161;p2"/>
          <p:cNvGrpSpPr/>
          <p:nvPr/>
        </p:nvGrpSpPr>
        <p:grpSpPr>
          <a:xfrm>
            <a:off x="4043068" y="2156532"/>
            <a:ext cx="2259842" cy="1707954"/>
            <a:chOff x="4043068" y="2156532"/>
            <a:chExt cx="2259842" cy="1707954"/>
          </a:xfrm>
        </p:grpSpPr>
        <p:grpSp>
          <p:nvGrpSpPr>
            <p:cNvPr id="162" name="Google Shape;162;p2"/>
            <p:cNvGrpSpPr/>
            <p:nvPr/>
          </p:nvGrpSpPr>
          <p:grpSpPr>
            <a:xfrm>
              <a:off x="4043068" y="2156532"/>
              <a:ext cx="2259842" cy="1707954"/>
              <a:chOff x="3975540" y="2156084"/>
              <a:chExt cx="2259841" cy="1707954"/>
            </a:xfrm>
          </p:grpSpPr>
          <p:sp>
            <p:nvSpPr>
              <p:cNvPr id="163" name="Google Shape;163;p2"/>
              <p:cNvSpPr/>
              <p:nvPr/>
            </p:nvSpPr>
            <p:spPr>
              <a:xfrm rot="943769">
                <a:off x="4105499" y="2382527"/>
                <a:ext cx="1838091" cy="1212675"/>
              </a:xfrm>
              <a:prstGeom prst="diamond">
                <a:avLst/>
              </a:pr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64" name="Google Shape;164;p2"/>
              <p:cNvSpPr/>
              <p:nvPr/>
            </p:nvSpPr>
            <p:spPr>
              <a:xfrm rot="943769">
                <a:off x="4267330" y="2424919"/>
                <a:ext cx="1838091" cy="1212675"/>
              </a:xfrm>
              <a:prstGeom prst="diamond">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pic>
          <p:nvPicPr>
            <p:cNvPr id="165" name="Google Shape;165;p2"/>
            <p:cNvPicPr preferRelativeResize="0"/>
            <p:nvPr/>
          </p:nvPicPr>
          <p:blipFill rotWithShape="1">
            <a:blip r:embed="rId7">
              <a:alphaModFix/>
            </a:blip>
            <a:srcRect/>
            <a:stretch/>
          </p:blipFill>
          <p:spPr>
            <a:xfrm>
              <a:off x="4841998" y="2628650"/>
              <a:ext cx="889263" cy="889263"/>
            </a:xfrm>
            <a:prstGeom prst="rect">
              <a:avLst/>
            </a:prstGeom>
            <a:noFill/>
            <a:ln>
              <a:noFill/>
            </a:ln>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ppt_y</p:attrName>
                                        </p:attrNameLst>
                                      </p:cBhvr>
                                      <p:tavLst>
                                        <p:tav tm="0">
                                          <p:val>
                                            <p:strVal val="#ppt_y-1"/>
                                          </p:val>
                                        </p:tav>
                                        <p:tav tm="100000">
                                          <p:val>
                                            <p:strVal val="#ppt_y"/>
                                          </p:val>
                                        </p:tav>
                                      </p:tavLst>
                                    </p:anim>
                                  </p:childTnLst>
                                </p:cTn>
                              </p:par>
                              <p:par>
                                <p:cTn id="8" presetID="2" presetClass="entr" presetSubtype="3"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 calcmode="lin" valueType="num">
                                      <p:cBhvr additive="base">
                                        <p:cTn id="10" dur="500" fill="hold"/>
                                        <p:tgtEl>
                                          <p:spTgt spid="144"/>
                                        </p:tgtEl>
                                        <p:attrNameLst>
                                          <p:attrName>ppt_x</p:attrName>
                                        </p:attrNameLst>
                                      </p:cBhvr>
                                      <p:tavLst>
                                        <p:tav tm="0">
                                          <p:val>
                                            <p:strVal val="1+#ppt_w/2"/>
                                          </p:val>
                                        </p:tav>
                                        <p:tav tm="100000">
                                          <p:val>
                                            <p:strVal val="#ppt_x"/>
                                          </p:val>
                                        </p:tav>
                                      </p:tavLst>
                                    </p:anim>
                                    <p:anim calcmode="lin" valueType="num">
                                      <p:cBhvr additive="base">
                                        <p:cTn id="11" dur="500" fill="hold"/>
                                        <p:tgtEl>
                                          <p:spTgt spid="144"/>
                                        </p:tgtEl>
                                        <p:attrNameLst>
                                          <p:attrName>ppt_y</p:attrName>
                                        </p:attrNameLst>
                                      </p:cBhvr>
                                      <p:tavLst>
                                        <p:tav tm="0">
                                          <p:val>
                                            <p:strVal val="0-#ppt_h/2"/>
                                          </p:val>
                                        </p:tav>
                                        <p:tav tm="100000">
                                          <p:val>
                                            <p:strVal val="#ppt_y"/>
                                          </p:val>
                                        </p:tav>
                                      </p:tavLst>
                                    </p:anim>
                                  </p:childTnLst>
                                </p:cTn>
                              </p:par>
                              <p:par>
                                <p:cTn id="12" presetID="2" presetClass="entr" presetSubtype="6" fill="hold" nodeType="withEffect">
                                  <p:stCondLst>
                                    <p:cond delay="0"/>
                                  </p:stCondLst>
                                  <p:childTnLst>
                                    <p:set>
                                      <p:cBhvr>
                                        <p:cTn id="13" dur="1" fill="hold">
                                          <p:stCondLst>
                                            <p:cond delay="0"/>
                                          </p:stCondLst>
                                        </p:cTn>
                                        <p:tgtEl>
                                          <p:spTgt spid="136"/>
                                        </p:tgtEl>
                                        <p:attrNameLst>
                                          <p:attrName>style.visibility</p:attrName>
                                        </p:attrNameLst>
                                      </p:cBhvr>
                                      <p:to>
                                        <p:strVal val="visible"/>
                                      </p:to>
                                    </p:set>
                                    <p:anim calcmode="lin" valueType="num">
                                      <p:cBhvr additive="base">
                                        <p:cTn id="14" dur="500" fill="hold"/>
                                        <p:tgtEl>
                                          <p:spTgt spid="136"/>
                                        </p:tgtEl>
                                        <p:attrNameLst>
                                          <p:attrName>ppt_x</p:attrName>
                                        </p:attrNameLst>
                                      </p:cBhvr>
                                      <p:tavLst>
                                        <p:tav tm="0">
                                          <p:val>
                                            <p:strVal val="1+#ppt_w/2"/>
                                          </p:val>
                                        </p:tav>
                                        <p:tav tm="100000">
                                          <p:val>
                                            <p:strVal val="#ppt_x"/>
                                          </p:val>
                                        </p:tav>
                                      </p:tavLst>
                                    </p:anim>
                                    <p:anim calcmode="lin" valueType="num">
                                      <p:cBhvr additive="base">
                                        <p:cTn id="15" dur="500" fill="hold"/>
                                        <p:tgtEl>
                                          <p:spTgt spid="136"/>
                                        </p:tgtEl>
                                        <p:attrNameLst>
                                          <p:attrName>ppt_y</p:attrName>
                                        </p:attrNameLst>
                                      </p:cBhvr>
                                      <p:tavLst>
                                        <p:tav tm="0">
                                          <p:val>
                                            <p:strVal val="1+#ppt_h/2"/>
                                          </p:val>
                                        </p:tav>
                                        <p:tav tm="100000">
                                          <p:val>
                                            <p:strVal val="#ppt_y"/>
                                          </p:val>
                                        </p:tav>
                                      </p:tavLst>
                                    </p:anim>
                                  </p:childTnLst>
                                </p:cTn>
                              </p:par>
                              <p:par>
                                <p:cTn id="16" presetID="2" presetClass="entr" presetSubtype="12" fill="hold" nodeType="withEffect">
                                  <p:stCondLst>
                                    <p:cond delay="0"/>
                                  </p:stCondLst>
                                  <p:childTnLst>
                                    <p:set>
                                      <p:cBhvr>
                                        <p:cTn id="17" dur="1" fill="hold">
                                          <p:stCondLst>
                                            <p:cond delay="0"/>
                                          </p:stCondLst>
                                        </p:cTn>
                                        <p:tgtEl>
                                          <p:spTgt spid="140"/>
                                        </p:tgtEl>
                                        <p:attrNameLst>
                                          <p:attrName>style.visibility</p:attrName>
                                        </p:attrNameLst>
                                      </p:cBhvr>
                                      <p:to>
                                        <p:strVal val="visible"/>
                                      </p:to>
                                    </p:set>
                                    <p:anim calcmode="lin" valueType="num">
                                      <p:cBhvr additive="base">
                                        <p:cTn id="18" dur="500" fill="hold"/>
                                        <p:tgtEl>
                                          <p:spTgt spid="140"/>
                                        </p:tgtEl>
                                        <p:attrNameLst>
                                          <p:attrName>ppt_x</p:attrName>
                                        </p:attrNameLst>
                                      </p:cBhvr>
                                      <p:tavLst>
                                        <p:tav tm="0">
                                          <p:val>
                                            <p:strVal val="0-#ppt_w/2"/>
                                          </p:val>
                                        </p:tav>
                                        <p:tav tm="100000">
                                          <p:val>
                                            <p:strVal val="#ppt_x"/>
                                          </p:val>
                                        </p:tav>
                                      </p:tavLst>
                                    </p:anim>
                                    <p:anim calcmode="lin" valueType="num">
                                      <p:cBhvr additive="base">
                                        <p:cTn id="19" dur="500" fill="hold"/>
                                        <p:tgtEl>
                                          <p:spTgt spid="140"/>
                                        </p:tgtEl>
                                        <p:attrNameLst>
                                          <p:attrName>ppt_y</p:attrName>
                                        </p:attrNameLst>
                                      </p:cBhvr>
                                      <p:tavLst>
                                        <p:tav tm="0">
                                          <p:val>
                                            <p:strVal val="1+#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61"/>
                                        </p:tgtEl>
                                        <p:attrNameLst>
                                          <p:attrName>style.visibility</p:attrName>
                                        </p:attrNameLst>
                                      </p:cBhvr>
                                      <p:to>
                                        <p:strVal val="visible"/>
                                      </p:to>
                                    </p:set>
                                    <p:anim calcmode="lin" valueType="num">
                                      <p:cBhvr additive="base">
                                        <p:cTn id="22" dur="500"/>
                                        <p:tgtEl>
                                          <p:spTgt spid="161"/>
                                        </p:tgtEl>
                                        <p:attrNameLst>
                                          <p:attrName>ppt_x</p:attrName>
                                        </p:attrNameLst>
                                      </p:cBhvr>
                                      <p:tavLst>
                                        <p:tav tm="0">
                                          <p:val>
                                            <p:strVal val="#ppt_x-1"/>
                                          </p:val>
                                        </p:tav>
                                        <p:tav tm="100000">
                                          <p:val>
                                            <p:strVal val="#ppt_x"/>
                                          </p:val>
                                        </p:tav>
                                      </p:tavLst>
                                    </p:anim>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4.16667E-7 4.44444E-6 L 0.00117 -0.02825 " pathEditMode="relative" rAng="0" ptsTypes="AA">
                                      <p:cBhvr>
                                        <p:cTn id="25" dur="250" fill="hold"/>
                                        <p:tgtEl>
                                          <p:spTgt spid="131"/>
                                        </p:tgtEl>
                                        <p:attrNameLst>
                                          <p:attrName>ppt_x</p:attrName>
                                          <p:attrName>ppt_y</p:attrName>
                                        </p:attrNameLst>
                                      </p:cBhvr>
                                      <p:rCtr x="52" y="-1412"/>
                                    </p:animMotion>
                                  </p:childTnLst>
                                </p:cTn>
                              </p:par>
                              <p:par>
                                <p:cTn id="26" presetID="42" presetClass="path" presetSubtype="0" accel="50000" decel="50000" fill="hold" nodeType="withEffect">
                                  <p:stCondLst>
                                    <p:cond delay="0"/>
                                  </p:stCondLst>
                                  <p:childTnLst>
                                    <p:animMotion origin="layout" path="M -2.5E-6 1.48148E-6 L 0.01393 -0.00371 " pathEditMode="relative" rAng="0" ptsTypes="AA">
                                      <p:cBhvr>
                                        <p:cTn id="27" dur="250" fill="hold"/>
                                        <p:tgtEl>
                                          <p:spTgt spid="144"/>
                                        </p:tgtEl>
                                        <p:attrNameLst>
                                          <p:attrName>ppt_x</p:attrName>
                                          <p:attrName>ppt_y</p:attrName>
                                        </p:attrNameLst>
                                      </p:cBhvr>
                                      <p:rCtr x="690" y="-185"/>
                                    </p:animMotion>
                                  </p:childTnLst>
                                </p:cTn>
                              </p:par>
                              <p:par>
                                <p:cTn id="28" presetID="42" presetClass="path" presetSubtype="0" accel="50000" decel="50000" fill="hold" nodeType="withEffect">
                                  <p:stCondLst>
                                    <p:cond delay="0"/>
                                  </p:stCondLst>
                                  <p:childTnLst>
                                    <p:animMotion origin="layout" path="M 2.91667E-6 7.40741E-7 L 0.00989 0.02384 " pathEditMode="relative" rAng="0" ptsTypes="AA">
                                      <p:cBhvr>
                                        <p:cTn id="29" dur="250" fill="hold"/>
                                        <p:tgtEl>
                                          <p:spTgt spid="136"/>
                                        </p:tgtEl>
                                        <p:attrNameLst>
                                          <p:attrName>ppt_x</p:attrName>
                                          <p:attrName>ppt_y</p:attrName>
                                        </p:attrNameLst>
                                      </p:cBhvr>
                                      <p:rCtr x="495" y="1181"/>
                                    </p:animMotion>
                                  </p:childTnLst>
                                </p:cTn>
                              </p:par>
                              <p:par>
                                <p:cTn id="30" presetID="42" presetClass="path" presetSubtype="0" accel="50000" decel="50000" fill="hold" nodeType="withEffect">
                                  <p:stCondLst>
                                    <p:cond delay="0"/>
                                  </p:stCondLst>
                                  <p:childTnLst>
                                    <p:animMotion origin="layout" path="M 1.45833E-6 -3.7037E-6 L -0.0069 0.02061 " pathEditMode="relative" rAng="0" ptsTypes="AA">
                                      <p:cBhvr>
                                        <p:cTn id="31" dur="250" fill="hold"/>
                                        <p:tgtEl>
                                          <p:spTgt spid="140"/>
                                        </p:tgtEl>
                                        <p:attrNameLst>
                                          <p:attrName>ppt_x</p:attrName>
                                          <p:attrName>ppt_y</p:attrName>
                                        </p:attrNameLst>
                                      </p:cBhvr>
                                      <p:rCtr x="-352" y="1019"/>
                                    </p:animMotion>
                                  </p:childTnLst>
                                </p:cTn>
                              </p:par>
                              <p:par>
                                <p:cTn id="32" presetID="42" presetClass="path" presetSubtype="0" accel="50000" decel="50000" fill="hold" nodeType="withEffect">
                                  <p:stCondLst>
                                    <p:cond delay="0"/>
                                  </p:stCondLst>
                                  <p:childTnLst>
                                    <p:animMotion origin="layout" path="M 1.25E-6 1.11111E-6 L -0.01055 -0.00255 " pathEditMode="relative" rAng="0" ptsTypes="AA">
                                      <p:cBhvr>
                                        <p:cTn id="33" dur="250" fill="hold"/>
                                        <p:tgtEl>
                                          <p:spTgt spid="161"/>
                                        </p:tgtEl>
                                        <p:attrNameLst>
                                          <p:attrName>ppt_x</p:attrName>
                                          <p:attrName>ppt_y</p:attrName>
                                        </p:attrNameLst>
                                      </p:cBhvr>
                                      <p:rCtr x="-534" y="-139"/>
                                    </p:animMotion>
                                  </p:childTnLst>
                                </p:cTn>
                              </p:par>
                            </p:childTnLst>
                          </p:cTn>
                        </p:par>
                        <p:par>
                          <p:cTn id="34" fill="hold">
                            <p:stCondLst>
                              <p:cond delay="750"/>
                            </p:stCondLst>
                            <p:childTnLst>
                              <p:par>
                                <p:cTn id="35" presetID="1" presetClass="entr" presetSubtype="0" fill="hold" nodeType="afterEffect">
                                  <p:stCondLst>
                                    <p:cond delay="0"/>
                                  </p:stCondLst>
                                  <p:childTnLst>
                                    <p:set>
                                      <p:cBhvr>
                                        <p:cTn id="36" dur="1" fill="hold">
                                          <p:stCondLst>
                                            <p:cond delay="0"/>
                                          </p:stCondLst>
                                        </p:cTn>
                                        <p:tgtEl>
                                          <p:spTgt spid="1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xit" presetSubtype="0" fill="hold" nodeType="withEffect">
                                  <p:stCondLst>
                                    <p:cond delay="250"/>
                                  </p:stCondLst>
                                  <p:childTnLst>
                                    <p:set>
                                      <p:cBhvr>
                                        <p:cTn id="46" dur="1" fill="hold">
                                          <p:stCondLst>
                                            <p:cond delay="1"/>
                                          </p:stCondLst>
                                        </p:cTn>
                                        <p:tgtEl>
                                          <p:spTgt spid="158"/>
                                        </p:tgtEl>
                                        <p:attrNameLst>
                                          <p:attrName>style.visibility</p:attrName>
                                        </p:attrNameLst>
                                      </p:cBhvr>
                                      <p:to>
                                        <p:strVal val="hidden"/>
                                      </p:to>
                                    </p:set>
                                  </p:childTnLst>
                                </p:cTn>
                              </p:par>
                              <p:par>
                                <p:cTn id="47" presetID="1" presetClass="exit" presetSubtype="0" fill="hold" nodeType="withEffect">
                                  <p:stCondLst>
                                    <p:cond delay="250"/>
                                  </p:stCondLst>
                                  <p:childTnLst>
                                    <p:set>
                                      <p:cBhvr>
                                        <p:cTn id="48" dur="1" fill="hold">
                                          <p:stCondLst>
                                            <p:cond delay="1"/>
                                          </p:stCondLst>
                                        </p:cTn>
                                        <p:tgtEl>
                                          <p:spTgt spid="157"/>
                                        </p:tgtEl>
                                        <p:attrNameLst>
                                          <p:attrName>style.visibility</p:attrName>
                                        </p:attrNameLst>
                                      </p:cBhvr>
                                      <p:to>
                                        <p:strVal val="hidden"/>
                                      </p:to>
                                    </p:set>
                                  </p:childTnLst>
                                </p:cTn>
                              </p:par>
                              <p:par>
                                <p:cTn id="49" presetID="1" presetClass="exit" presetSubtype="0" fill="hold" nodeType="withEffect">
                                  <p:stCondLst>
                                    <p:cond delay="250"/>
                                  </p:stCondLst>
                                  <p:childTnLst>
                                    <p:set>
                                      <p:cBhvr>
                                        <p:cTn id="50" dur="1" fill="hold">
                                          <p:stCondLst>
                                            <p:cond delay="1"/>
                                          </p:stCondLst>
                                        </p:cTn>
                                        <p:tgtEl>
                                          <p:spTgt spid="156"/>
                                        </p:tgtEl>
                                        <p:attrNameLst>
                                          <p:attrName>style.visibility</p:attrName>
                                        </p:attrNameLst>
                                      </p:cBhvr>
                                      <p:to>
                                        <p:strVal val="hidden"/>
                                      </p:to>
                                    </p:set>
                                  </p:childTnLst>
                                </p:cTn>
                              </p:par>
                              <p:par>
                                <p:cTn id="51" presetID="1" presetClass="exit" presetSubtype="0" fill="hold" nodeType="withEffect">
                                  <p:stCondLst>
                                    <p:cond delay="250"/>
                                  </p:stCondLst>
                                  <p:childTnLst>
                                    <p:set>
                                      <p:cBhvr>
                                        <p:cTn id="52" dur="1" fill="hold">
                                          <p:stCondLst>
                                            <p:cond delay="1"/>
                                          </p:stCondLst>
                                        </p:cTn>
                                        <p:tgtEl>
                                          <p:spTgt spid="155"/>
                                        </p:tgtEl>
                                        <p:attrNameLst>
                                          <p:attrName>style.visibility</p:attrName>
                                        </p:attrNameLst>
                                      </p:cBhvr>
                                      <p:to>
                                        <p:strVal val="hidden"/>
                                      </p:to>
                                    </p:set>
                                  </p:childTnLst>
                                </p:cTn>
                              </p:par>
                              <p:par>
                                <p:cTn id="53" presetID="1" presetClass="exit" presetSubtype="0" fill="hold" nodeType="withEffect">
                                  <p:stCondLst>
                                    <p:cond delay="250"/>
                                  </p:stCondLst>
                                  <p:childTnLst>
                                    <p:set>
                                      <p:cBhvr>
                                        <p:cTn id="54" dur="1" fill="hold">
                                          <p:stCondLst>
                                            <p:cond delay="1"/>
                                          </p:stCondLst>
                                        </p:cTn>
                                        <p:tgtEl>
                                          <p:spTgt spid="159"/>
                                        </p:tgtEl>
                                        <p:attrNameLst>
                                          <p:attrName>style.visibility</p:attrName>
                                        </p:attrNameLst>
                                      </p:cBhvr>
                                      <p:to>
                                        <p:strVal val="hidden"/>
                                      </p:to>
                                    </p:set>
                                  </p:childTnLst>
                                </p:cTn>
                              </p:par>
                            </p:childTnLst>
                          </p:cTn>
                        </p:par>
                        <p:par>
                          <p:cTn id="55" fill="hold">
                            <p:stCondLst>
                              <p:cond delay="1002"/>
                            </p:stCondLst>
                            <p:childTnLst>
                              <p:par>
                                <p:cTn id="56" presetID="10" presetClass="entr" presetSubtype="0" fill="hold" nodeType="after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nodeType="with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fade">
                                      <p:cBhvr>
                                        <p:cTn id="61" dur="500"/>
                                        <p:tgtEl>
                                          <p:spTgt spid="116"/>
                                        </p:tgtEl>
                                      </p:cBhvr>
                                    </p:animEffect>
                                  </p:childTnLst>
                                </p:cTn>
                              </p:par>
                              <p:par>
                                <p:cTn id="62" presetID="10" presetClass="entr" presetSubtype="0" fill="hold"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nodeType="withEffect">
                                  <p:stCondLst>
                                    <p:cond delay="0"/>
                                  </p:stCondLst>
                                  <p:childTnLst>
                                    <p:set>
                                      <p:cBhvr>
                                        <p:cTn id="69" dur="1" fill="hold">
                                          <p:stCondLst>
                                            <p:cond delay="0"/>
                                          </p:stCondLst>
                                        </p:cTn>
                                        <p:tgtEl>
                                          <p:spTgt spid="148"/>
                                        </p:tgtEl>
                                        <p:attrNameLst>
                                          <p:attrName>style.visibility</p:attrName>
                                        </p:attrNameLst>
                                      </p:cBhvr>
                                      <p:to>
                                        <p:strVal val="visible"/>
                                      </p:to>
                                    </p:set>
                                    <p:animEffect transition="in" filter="fade">
                                      <p:cBhvr>
                                        <p:cTn id="70"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4" name="Google Shape;494;p18"/>
          <p:cNvGrpSpPr/>
          <p:nvPr/>
        </p:nvGrpSpPr>
        <p:grpSpPr>
          <a:xfrm>
            <a:off x="0" y="0"/>
            <a:ext cx="1569720" cy="1722120"/>
            <a:chOff x="-63500" y="-109804"/>
            <a:chExt cx="1206500" cy="1333500"/>
          </a:xfrm>
        </p:grpSpPr>
        <p:sp>
          <p:nvSpPr>
            <p:cNvPr id="495" name="Google Shape;495;p1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496" name="Google Shape;496;p1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498" name="Google Shape;498;p18"/>
          <p:cNvSpPr/>
          <p:nvPr/>
        </p:nvSpPr>
        <p:spPr>
          <a:xfrm>
            <a:off x="681795" y="1227909"/>
            <a:ext cx="1214911"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VD1</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499" name="Google Shape;499;p18"/>
          <p:cNvSpPr txBox="1"/>
          <p:nvPr/>
        </p:nvSpPr>
        <p:spPr>
          <a:xfrm>
            <a:off x="681795" y="1919013"/>
            <a:ext cx="4244280" cy="2800905"/>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Dùng cho n process</a:t>
            </a:r>
            <a:endParaRPr spc="300">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Khởi tạo S.value = 1 =&gt; chỉ có 1 process được vào CS </a:t>
            </a:r>
            <a:endParaRPr sz="2000" spc="300">
              <a:solidFill>
                <a:srgbClr val="1F3864"/>
              </a:solidFill>
              <a:latin typeface="Calibri" panose="020F0502020204030204" pitchFamily="34" charset="0"/>
              <a:ea typeface="Calibri"/>
              <a:cs typeface="Calibri" panose="020F0502020204030204" pitchFamily="34" charset="0"/>
              <a:sym typeface="Calibri"/>
            </a:endParaRPr>
          </a:p>
          <a:p>
            <a:pPr marL="228600" marR="0" lvl="0" indent="-228600" algn="l"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Để cho phép k process vào CS, khởi tạo S.value = k</a:t>
            </a:r>
            <a:endParaRPr sz="2000" spc="300">
              <a:solidFill>
                <a:srgbClr val="1F3864"/>
              </a:solidFill>
              <a:latin typeface="Calibri" panose="020F0502020204030204" pitchFamily="34" charset="0"/>
              <a:ea typeface="Calibri"/>
              <a:cs typeface="Calibri" panose="020F0502020204030204" pitchFamily="34" charset="0"/>
              <a:sym typeface="Calibri"/>
            </a:endParaRPr>
          </a:p>
        </p:txBody>
      </p:sp>
      <p:sp>
        <p:nvSpPr>
          <p:cNvPr id="500" name="Google Shape;500;p18"/>
          <p:cNvSpPr txBox="1"/>
          <p:nvPr/>
        </p:nvSpPr>
        <p:spPr>
          <a:xfrm>
            <a:off x="5159827" y="1310574"/>
            <a:ext cx="6628134" cy="383659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3399"/>
              </a:buClr>
              <a:buSzPts val="1400"/>
              <a:buFont typeface="Noto Sans Symbols"/>
              <a:buNone/>
            </a:pPr>
            <a:r>
              <a:rPr lang="en-US" sz="2000" b="1" spc="300">
                <a:solidFill>
                  <a:schemeClr val="dk1"/>
                </a:solidFill>
                <a:latin typeface="Calibri" panose="020F0502020204030204" pitchFamily="34" charset="0"/>
                <a:ea typeface="Calibri"/>
                <a:cs typeface="Calibri" panose="020F0502020204030204" pitchFamily="34" charset="0"/>
                <a:sym typeface="Calibri"/>
              </a:rPr>
              <a:t>semaphore  mutex; </a:t>
            </a:r>
            <a:r>
              <a:rPr lang="en-US" sz="1600" spc="300">
                <a:solidFill>
                  <a:srgbClr val="757070"/>
                </a:solidFill>
                <a:latin typeface="Calibri" panose="020F0502020204030204" pitchFamily="34" charset="0"/>
                <a:ea typeface="Calibri"/>
                <a:cs typeface="Calibri" panose="020F0502020204030204" pitchFamily="34" charset="0"/>
                <a:sym typeface="Calibri"/>
              </a:rPr>
              <a:t>//khởi tạo mutex.value=1</a:t>
            </a:r>
            <a:endParaRPr sz="1600" spc="300">
              <a:solidFill>
                <a:srgbClr val="757070"/>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400"/>
              </a:spcBef>
              <a:spcAft>
                <a:spcPts val="0"/>
              </a:spcAft>
              <a:buClr>
                <a:srgbClr val="003399"/>
              </a:buClr>
              <a:buSzPts val="1400"/>
              <a:buFont typeface="Noto Sans Symbols"/>
              <a:buNone/>
            </a:pPr>
            <a:r>
              <a:rPr lang="en-US" sz="2000" spc="300">
                <a:solidFill>
                  <a:schemeClr val="dk1"/>
                </a:solidFill>
                <a:latin typeface="Calibri" panose="020F0502020204030204" pitchFamily="34" charset="0"/>
                <a:ea typeface="Calibri"/>
                <a:cs typeface="Calibri" panose="020F0502020204030204" pitchFamily="34" charset="0"/>
                <a:sym typeface="Calibri"/>
              </a:rPr>
              <a:t>Process </a:t>
            </a:r>
            <a:r>
              <a:rPr lang="en-US" sz="2000" i="1" spc="300">
                <a:solidFill>
                  <a:schemeClr val="dk1"/>
                </a:solidFill>
                <a:latin typeface="Calibri" panose="020F0502020204030204" pitchFamily="34" charset="0"/>
                <a:ea typeface="Calibri"/>
                <a:cs typeface="Calibri" panose="020F0502020204030204" pitchFamily="34" charset="0"/>
                <a:sym typeface="Calibri"/>
              </a:rPr>
              <a:t>Pi: </a:t>
            </a:r>
            <a:endParaRPr spc="300">
              <a:latin typeface="Calibri" panose="020F0502020204030204" pitchFamily="34" charset="0"/>
              <a:cs typeface="Calibri" panose="020F0502020204030204" pitchFamily="34" charset="0"/>
            </a:endParaRPr>
          </a:p>
          <a:p>
            <a:pPr marL="0" marR="0" lvl="0" indent="0" algn="l" rtl="0">
              <a:lnSpc>
                <a:spcPct val="150000"/>
              </a:lnSpc>
              <a:spcBef>
                <a:spcPts val="400"/>
              </a:spcBef>
              <a:spcAft>
                <a:spcPts val="0"/>
              </a:spcAft>
              <a:buClr>
                <a:srgbClr val="003399"/>
              </a:buClr>
              <a:buSzPts val="14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do {</a:t>
            </a:r>
            <a:br>
              <a:rPr lang="en-US" sz="2000" spc="300">
                <a:solidFill>
                  <a:schemeClr val="dk1"/>
                </a:solidFill>
                <a:latin typeface="Calibri" panose="020F0502020204030204" pitchFamily="34" charset="0"/>
                <a:ea typeface="Calibri"/>
                <a:cs typeface="Calibri" panose="020F0502020204030204" pitchFamily="34" charset="0"/>
                <a:sym typeface="Calibri"/>
              </a:rPr>
            </a:br>
            <a:r>
              <a:rPr lang="en-US" sz="2000" b="1" spc="300">
                <a:solidFill>
                  <a:schemeClr val="dk1"/>
                </a:solidFill>
                <a:latin typeface="Calibri" panose="020F0502020204030204" pitchFamily="34" charset="0"/>
                <a:ea typeface="Calibri"/>
                <a:cs typeface="Calibri" panose="020F0502020204030204" pitchFamily="34" charset="0"/>
                <a:sym typeface="Calibri"/>
              </a:rPr>
              <a:t>    	wait(mutex);</a:t>
            </a:r>
            <a:br>
              <a:rPr lang="en-US" sz="2000" b="1" spc="300">
                <a:solidFill>
                  <a:schemeClr val="dk1"/>
                </a:solidFill>
                <a:latin typeface="Calibri" panose="020F0502020204030204" pitchFamily="34" charset="0"/>
                <a:ea typeface="Calibri"/>
                <a:cs typeface="Calibri" panose="020F0502020204030204" pitchFamily="34" charset="0"/>
                <a:sym typeface="Calibri"/>
              </a:rPr>
            </a:br>
            <a:r>
              <a:rPr lang="en-US" sz="2000" b="1" spc="300">
                <a:solidFill>
                  <a:schemeClr val="dk1"/>
                </a:solidFill>
                <a:latin typeface="Calibri" panose="020F0502020204030204" pitchFamily="34" charset="0"/>
                <a:ea typeface="Calibri"/>
                <a:cs typeface="Calibri" panose="020F0502020204030204" pitchFamily="34" charset="0"/>
                <a:sym typeface="Calibri"/>
              </a:rPr>
              <a:t>          </a:t>
            </a:r>
            <a:r>
              <a:rPr lang="en-US" sz="2000" i="1" spc="300">
                <a:solidFill>
                  <a:schemeClr val="dk1"/>
                </a:solidFill>
                <a:latin typeface="Calibri" panose="020F0502020204030204" pitchFamily="34" charset="0"/>
                <a:ea typeface="Calibri"/>
                <a:cs typeface="Calibri" panose="020F0502020204030204" pitchFamily="34" charset="0"/>
                <a:sym typeface="Calibri"/>
              </a:rPr>
              <a:t>critical section</a:t>
            </a:r>
            <a:endParaRPr spc="300">
              <a:latin typeface="Calibri" panose="020F0502020204030204" pitchFamily="34" charset="0"/>
              <a:cs typeface="Calibri" panose="020F0502020204030204" pitchFamily="34" charset="0"/>
            </a:endParaRPr>
          </a:p>
          <a:p>
            <a:pPr marL="0" marR="0" lvl="0" indent="0" algn="l" rtl="0">
              <a:lnSpc>
                <a:spcPct val="150000"/>
              </a:lnSpc>
              <a:spcBef>
                <a:spcPts val="400"/>
              </a:spcBef>
              <a:spcAft>
                <a:spcPts val="0"/>
              </a:spcAft>
              <a:buClr>
                <a:srgbClr val="003399"/>
              </a:buClr>
              <a:buSzPts val="20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signal(mutex);</a:t>
            </a:r>
            <a:br>
              <a:rPr lang="en-US" sz="2000" b="1" spc="300">
                <a:solidFill>
                  <a:schemeClr val="dk1"/>
                </a:solidFill>
                <a:latin typeface="Calibri" panose="020F0502020204030204" pitchFamily="34" charset="0"/>
                <a:ea typeface="Calibri"/>
                <a:cs typeface="Calibri" panose="020F0502020204030204" pitchFamily="34" charset="0"/>
                <a:sym typeface="Calibri"/>
              </a:rPr>
            </a:br>
            <a:r>
              <a:rPr lang="en-US" sz="2000" b="1" spc="300">
                <a:solidFill>
                  <a:schemeClr val="dk1"/>
                </a:solidFill>
                <a:latin typeface="Calibri" panose="020F0502020204030204" pitchFamily="34" charset="0"/>
                <a:ea typeface="Calibri"/>
                <a:cs typeface="Calibri" panose="020F0502020204030204" pitchFamily="34" charset="0"/>
                <a:sym typeface="Calibri"/>
              </a:rPr>
              <a:t>          </a:t>
            </a:r>
            <a:r>
              <a:rPr lang="en-US" sz="2000" i="1" spc="300">
                <a:solidFill>
                  <a:schemeClr val="dk1"/>
                </a:solidFill>
                <a:latin typeface="Calibri" panose="020F0502020204030204" pitchFamily="34" charset="0"/>
                <a:ea typeface="Calibri"/>
                <a:cs typeface="Calibri" panose="020F0502020204030204" pitchFamily="34" charset="0"/>
                <a:sym typeface="Calibri"/>
              </a:rPr>
              <a:t>remainder section</a:t>
            </a:r>
            <a:br>
              <a:rPr lang="en-US" sz="2000" i="1" spc="300">
                <a:solidFill>
                  <a:schemeClr val="dk1"/>
                </a:solidFill>
                <a:latin typeface="Calibri" panose="020F0502020204030204" pitchFamily="34" charset="0"/>
                <a:ea typeface="Calibri"/>
                <a:cs typeface="Calibri" panose="020F0502020204030204" pitchFamily="34" charset="0"/>
                <a:sym typeface="Calibri"/>
              </a:rPr>
            </a:br>
            <a:r>
              <a:rPr lang="en-US" sz="2000" spc="300">
                <a:solidFill>
                  <a:schemeClr val="dk1"/>
                </a:solidFill>
                <a:latin typeface="Calibri" panose="020F0502020204030204" pitchFamily="34" charset="0"/>
                <a:ea typeface="Calibri"/>
                <a:cs typeface="Calibri" panose="020F0502020204030204" pitchFamily="34" charset="0"/>
                <a:sym typeface="Calibri"/>
              </a:rPr>
              <a:t>} while (1);</a:t>
            </a:r>
            <a:r>
              <a:rPr lang="en-US" sz="2000" i="1" spc="300" baseline="-25000">
                <a:solidFill>
                  <a:schemeClr val="dk1"/>
                </a:solidFill>
                <a:latin typeface="Calibri" panose="020F0502020204030204" pitchFamily="34" charset="0"/>
                <a:ea typeface="Calibri"/>
                <a:cs typeface="Calibri" panose="020F0502020204030204" pitchFamily="34" charset="0"/>
                <a:sym typeface="Calibri"/>
              </a:rPr>
              <a:t>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01" name="Google Shape;501;p18"/>
          <p:cNvSpPr txBox="1"/>
          <p:nvPr/>
        </p:nvSpPr>
        <p:spPr>
          <a:xfrm>
            <a:off x="907550" y="5191461"/>
            <a:ext cx="10993096"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Process i tiến vào -&gt; thấy value &lt; 0 =&gt; block() đứng yên một chỗ</a:t>
            </a:r>
            <a:endParaRPr sz="2000"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Khi 1 process trong CS thực hiện xong, ra khỏi CS =&gt; gọi signal()</a:t>
            </a: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=&gt; 1 process đang bị block sẽ tiếp tục chạy</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02" name="Google Shape;50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20</a:t>
            </a:fld>
            <a:endParaRPr spc="300">
              <a:latin typeface="Calibri" panose="020F0502020204030204" pitchFamily="34" charset="0"/>
              <a:cs typeface="Calibri" panose="020F0502020204030204" pitchFamily="34" charset="0"/>
            </a:endParaRPr>
          </a:p>
        </p:txBody>
      </p:sp>
      <p:sp>
        <p:nvSpPr>
          <p:cNvPr id="12" name="Google Shape;406;p14">
            <a:extLst>
              <a:ext uri="{FF2B5EF4-FFF2-40B4-BE49-F238E27FC236}">
                <a16:creationId xmlns:a16="http://schemas.microsoft.com/office/drawing/2014/main" id="{B4E53FE5-160E-464E-8DD3-FD770A9C1964}"/>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 name="Google Shape;410;p14">
            <a:extLst>
              <a:ext uri="{FF2B5EF4-FFF2-40B4-BE49-F238E27FC236}">
                <a16:creationId xmlns:a16="http://schemas.microsoft.com/office/drawing/2014/main" id="{1379A1D5-7F0E-4DE6-BD13-B3D51BA00834}"/>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barn(outVertical)">
                                      <p:cBhvr>
                                        <p:cTn id="7" dur="250"/>
                                        <p:tgtEl>
                                          <p:spTgt spid="4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9"/>
          <p:cNvSpPr txBox="1"/>
          <p:nvPr/>
        </p:nvSpPr>
        <p:spPr>
          <a:xfrm>
            <a:off x="534697" y="2160937"/>
            <a:ext cx="5406598" cy="3540493"/>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50000"/>
              </a:lnSpc>
              <a:spcBef>
                <a:spcPts val="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Dùng cho 2 process: P1 và P2</a:t>
            </a:r>
            <a:endParaRPr spc="300">
              <a:latin typeface="Calibri" panose="020F0502020204030204" pitchFamily="34" charset="0"/>
              <a:cs typeface="Calibri" panose="020F0502020204030204" pitchFamily="34" charset="0"/>
            </a:endParaRPr>
          </a:p>
          <a:p>
            <a:pPr marL="228600" marR="0" lvl="0" indent="-228600" algn="just"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Yêu cầu: lệnh S1 trong P1 cần được thực thi trước lệnh S2 trong P2</a:t>
            </a:r>
            <a:endParaRPr spc="300">
              <a:latin typeface="Calibri" panose="020F0502020204030204" pitchFamily="34" charset="0"/>
              <a:cs typeface="Calibri" panose="020F0502020204030204" pitchFamily="34" charset="0"/>
            </a:endParaRPr>
          </a:p>
          <a:p>
            <a:pPr marL="228600" marR="0" lvl="0" indent="-228600" algn="just"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Dùng semaphore synch để đồng bộ</a:t>
            </a:r>
            <a:endParaRPr spc="300">
              <a:latin typeface="Calibri" panose="020F0502020204030204" pitchFamily="34" charset="0"/>
              <a:cs typeface="Calibri" panose="020F0502020204030204" pitchFamily="34" charset="0"/>
            </a:endParaRPr>
          </a:p>
          <a:p>
            <a:pPr marL="228600" marR="0" lvl="0" indent="-228600" algn="just"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Khởi động semaphore: </a:t>
            </a:r>
            <a:endParaRPr spc="300">
              <a:latin typeface="Calibri" panose="020F0502020204030204" pitchFamily="34" charset="0"/>
              <a:cs typeface="Calibri" panose="020F0502020204030204" pitchFamily="34" charset="0"/>
            </a:endParaRPr>
          </a:p>
          <a:p>
            <a:pPr marL="0" marR="0" lvl="0" indent="0" algn="ctr" rtl="0">
              <a:lnSpc>
                <a:spcPct val="150000"/>
              </a:lnSpc>
              <a:spcBef>
                <a:spcPts val="1000"/>
              </a:spcBef>
              <a:spcAft>
                <a:spcPts val="0"/>
              </a:spcAft>
              <a:buClr>
                <a:srgbClr val="833C0B"/>
              </a:buClr>
              <a:buSzPts val="1800"/>
              <a:buFont typeface="Arial"/>
              <a:buNone/>
            </a:pPr>
            <a:r>
              <a:rPr lang="en-US" sz="2000" spc="300">
                <a:solidFill>
                  <a:srgbClr val="833C0B"/>
                </a:solidFill>
                <a:latin typeface="Calibri" panose="020F0502020204030204" pitchFamily="34" charset="0"/>
                <a:ea typeface="Calibri"/>
                <a:cs typeface="Calibri" panose="020F0502020204030204" pitchFamily="34" charset="0"/>
                <a:sym typeface="Calibri"/>
              </a:rPr>
              <a:t>synch.value = 0</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sp>
        <p:nvSpPr>
          <p:cNvPr id="508" name="Google Shape;508;p19"/>
          <p:cNvSpPr txBox="1"/>
          <p:nvPr/>
        </p:nvSpPr>
        <p:spPr>
          <a:xfrm>
            <a:off x="6361994" y="2510438"/>
            <a:ext cx="5446059" cy="2572551"/>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003399"/>
              </a:buClr>
              <a:buSzPts val="1400"/>
              <a:buFont typeface="Noto Sans Symbols"/>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Để đồng bộ hoạt động theo yêu cầu, P1 phải định nghĩa như sau: </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S1</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signal</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(synch);</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500"/>
              </a:spcBef>
              <a:spcAft>
                <a:spcPts val="0"/>
              </a:spcAft>
              <a:buClr>
                <a:srgbClr val="003399"/>
              </a:buClr>
              <a:buSzPts val="1400"/>
              <a:buFont typeface="Noto Sans Symbols"/>
              <a:buNone/>
            </a:pPr>
            <a:r>
              <a:rPr lang="en-US" sz="2000" spc="300">
                <a:solidFill>
                  <a:schemeClr val="dk1"/>
                </a:solidFill>
                <a:latin typeface="Calibri" panose="020F0502020204030204" pitchFamily="34" charset="0"/>
                <a:ea typeface="Calibri"/>
                <a:cs typeface="Calibri" panose="020F0502020204030204" pitchFamily="34" charset="0"/>
                <a:sym typeface="Calibri"/>
              </a:rPr>
              <a:t>P2 định nghĩa như sau:</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wait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(synch);</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S2</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510" name="Google Shape;510;p19"/>
          <p:cNvGrpSpPr/>
          <p:nvPr/>
        </p:nvGrpSpPr>
        <p:grpSpPr>
          <a:xfrm>
            <a:off x="0" y="0"/>
            <a:ext cx="1569720" cy="1722120"/>
            <a:chOff x="-63500" y="-109804"/>
            <a:chExt cx="1206500" cy="1333500"/>
          </a:xfrm>
        </p:grpSpPr>
        <p:sp>
          <p:nvSpPr>
            <p:cNvPr id="511" name="Google Shape;511;p1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12" name="Google Shape;512;p19"/>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514" name="Google Shape;514;p19"/>
          <p:cNvSpPr/>
          <p:nvPr/>
        </p:nvSpPr>
        <p:spPr>
          <a:xfrm>
            <a:off x="681795" y="1227909"/>
            <a:ext cx="1214911"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VD2</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15" name="Google Shape;51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21</a:t>
            </a:fld>
            <a:endParaRPr spc="300">
              <a:latin typeface="Calibri" panose="020F0502020204030204" pitchFamily="34" charset="0"/>
              <a:cs typeface="Calibri" panose="020F0502020204030204" pitchFamily="34" charset="0"/>
            </a:endParaRPr>
          </a:p>
        </p:txBody>
      </p:sp>
      <p:sp>
        <p:nvSpPr>
          <p:cNvPr id="11" name="Google Shape;406;p14">
            <a:extLst>
              <a:ext uri="{FF2B5EF4-FFF2-40B4-BE49-F238E27FC236}">
                <a16:creationId xmlns:a16="http://schemas.microsoft.com/office/drawing/2014/main" id="{40A5DE5E-013D-4F06-A603-5A0E9C0BB12C}"/>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2" name="Google Shape;410;p14">
            <a:extLst>
              <a:ext uri="{FF2B5EF4-FFF2-40B4-BE49-F238E27FC236}">
                <a16:creationId xmlns:a16="http://schemas.microsoft.com/office/drawing/2014/main" id="{09FA0DDE-F65B-4D14-83C3-26A0A2F82B63}"/>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barn(outVertical)">
                                      <p:cBhvr>
                                        <p:cTn id="7" dur="25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0"/>
          <p:cNvSpPr txBox="1"/>
          <p:nvPr/>
        </p:nvSpPr>
        <p:spPr>
          <a:xfrm>
            <a:off x="400226" y="1919013"/>
            <a:ext cx="5356411" cy="458824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Xét 2 process xử lý 2 đoạn chương trình:</a:t>
            </a:r>
            <a:endParaRPr sz="2000" spc="300">
              <a:solidFill>
                <a:srgbClr val="1F3864"/>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1000"/>
              </a:spcBef>
              <a:spcAft>
                <a:spcPts val="0"/>
              </a:spcAft>
              <a:buClr>
                <a:srgbClr val="833C0B"/>
              </a:buClr>
              <a:buSzPts val="1800"/>
              <a:buFont typeface="Arial"/>
              <a:buNone/>
            </a:pPr>
            <a:r>
              <a:rPr lang="en-US" sz="2000" spc="300">
                <a:solidFill>
                  <a:srgbClr val="833C0B"/>
                </a:solidFill>
                <a:latin typeface="Calibri" panose="020F0502020204030204" pitchFamily="34" charset="0"/>
                <a:ea typeface="Calibri"/>
                <a:cs typeface="Calibri" panose="020F0502020204030204" pitchFamily="34" charset="0"/>
                <a:sym typeface="Calibri"/>
              </a:rPr>
              <a:t>Tiến trình P1 {A1, A2} </a:t>
            </a:r>
            <a:endParaRPr sz="2000" spc="300">
              <a:solidFill>
                <a:srgbClr val="833C0B"/>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1000"/>
              </a:spcBef>
              <a:spcAft>
                <a:spcPts val="0"/>
              </a:spcAft>
              <a:buClr>
                <a:srgbClr val="833C0B"/>
              </a:buClr>
              <a:buSzPts val="1800"/>
              <a:buFont typeface="Arial"/>
              <a:buNone/>
            </a:pPr>
            <a:r>
              <a:rPr lang="en-US" sz="2000" spc="300">
                <a:solidFill>
                  <a:srgbClr val="833C0B"/>
                </a:solidFill>
                <a:latin typeface="Calibri" panose="020F0502020204030204" pitchFamily="34" charset="0"/>
                <a:ea typeface="Calibri"/>
                <a:cs typeface="Calibri" panose="020F0502020204030204" pitchFamily="34" charset="0"/>
                <a:sym typeface="Calibri"/>
              </a:rPr>
              <a:t>Tiến trình P2 {B1, B2}</a:t>
            </a:r>
            <a:endParaRPr spc="300">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Đồng bộ hóa hoạt động của 2 tiến trình sao cho cả A1 và B1 đều hoàn tất trước khi A2 và B2 bắt đầu.</a:t>
            </a:r>
            <a:endParaRPr sz="2000" spc="300">
              <a:solidFill>
                <a:srgbClr val="1F3864"/>
              </a:solidFill>
              <a:latin typeface="Calibri" panose="020F0502020204030204" pitchFamily="34" charset="0"/>
              <a:ea typeface="Calibri"/>
              <a:cs typeface="Calibri" panose="020F0502020204030204" pitchFamily="34" charset="0"/>
              <a:sym typeface="Calibri"/>
            </a:endParaRPr>
          </a:p>
          <a:p>
            <a:pPr marL="228600" marR="0" lvl="0" indent="-228600" algn="l" rtl="0">
              <a:lnSpc>
                <a:spcPct val="150000"/>
              </a:lnSpc>
              <a:spcBef>
                <a:spcPts val="1000"/>
              </a:spcBef>
              <a:spcAft>
                <a:spcPts val="0"/>
              </a:spcAft>
              <a:buClr>
                <a:srgbClr val="1F3864"/>
              </a:buClr>
              <a:buSzPts val="1800"/>
              <a:buFont typeface="Courier New"/>
              <a:buChar char="o"/>
            </a:pPr>
            <a:r>
              <a:rPr lang="en-US" sz="2000" spc="300">
                <a:solidFill>
                  <a:srgbClr val="1F3864"/>
                </a:solidFill>
                <a:latin typeface="Calibri" panose="020F0502020204030204" pitchFamily="34" charset="0"/>
                <a:ea typeface="Calibri"/>
                <a:cs typeface="Calibri" panose="020F0502020204030204" pitchFamily="34" charset="0"/>
                <a:sym typeface="Calibri"/>
              </a:rPr>
              <a:t>Khởi tạo </a:t>
            </a:r>
            <a:r>
              <a:rPr lang="en-US" sz="2000" spc="300">
                <a:solidFill>
                  <a:srgbClr val="833C0B"/>
                </a:solidFill>
                <a:latin typeface="Calibri" panose="020F0502020204030204" pitchFamily="34" charset="0"/>
                <a:ea typeface="Calibri"/>
                <a:cs typeface="Calibri" panose="020F0502020204030204" pitchFamily="34" charset="0"/>
                <a:sym typeface="Calibri"/>
              </a:rPr>
              <a:t>semaphore s1.v = s2.v = 0</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sp>
        <p:nvSpPr>
          <p:cNvPr id="521" name="Google Shape;521;p20"/>
          <p:cNvSpPr txBox="1"/>
          <p:nvPr/>
        </p:nvSpPr>
        <p:spPr>
          <a:xfrm>
            <a:off x="6277067" y="2037889"/>
            <a:ext cx="5496994" cy="416223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003399"/>
              </a:buClr>
              <a:buSzPts val="1400"/>
              <a:buFont typeface="Noto Sans Symbols"/>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Để đồng bộ hoạt động theo yêu cầu, P1 phải định nghĩa như sau: </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A1</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signal</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(s1);,</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wait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(s2);</a:t>
            </a:r>
            <a:endParaRPr spc="300">
              <a:latin typeface="Calibri" panose="020F0502020204030204" pitchFamily="34" charset="0"/>
              <a:cs typeface="Calibri" panose="020F0502020204030204" pitchFamily="34" charset="0"/>
            </a:endParaRPr>
          </a:p>
          <a:p>
            <a:pPr marL="400050" marR="0" lvl="1" indent="0" algn="l" rtl="0">
              <a:spcBef>
                <a:spcPts val="400"/>
              </a:spcBef>
              <a:spcAft>
                <a:spcPts val="0"/>
              </a:spcAft>
              <a:buClr>
                <a:srgbClr val="003399"/>
              </a:buClr>
              <a:buSzPts val="14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A2</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spcBef>
                <a:spcPts val="500"/>
              </a:spcBef>
              <a:spcAft>
                <a:spcPts val="0"/>
              </a:spcAft>
              <a:buClr>
                <a:srgbClr val="003399"/>
              </a:buClr>
              <a:buSzPts val="1400"/>
              <a:buFont typeface="Noto Sans Symbols"/>
              <a:buNone/>
            </a:pPr>
            <a:r>
              <a:rPr lang="en-US" sz="2000" spc="300">
                <a:solidFill>
                  <a:schemeClr val="dk1"/>
                </a:solidFill>
                <a:latin typeface="Calibri" panose="020F0502020204030204" pitchFamily="34" charset="0"/>
                <a:ea typeface="Calibri"/>
                <a:cs typeface="Calibri" panose="020F0502020204030204" pitchFamily="34" charset="0"/>
                <a:sym typeface="Calibri"/>
              </a:rPr>
              <a:t>P2 định nghĩa như sau:</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B1</a:t>
            </a:r>
            <a:r>
              <a:rPr lang="en-US" sz="200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signal</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(s2);</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wait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(s1);</a:t>
            </a:r>
            <a:endParaRPr spc="300">
              <a:latin typeface="Calibri" panose="020F0502020204030204" pitchFamily="34" charset="0"/>
              <a:cs typeface="Calibri" panose="020F0502020204030204" pitchFamily="34" charset="0"/>
            </a:endParaRPr>
          </a:p>
          <a:p>
            <a:pPr marL="285750" marR="0" lvl="1" indent="0" algn="l" rtl="0">
              <a:spcBef>
                <a:spcPts val="400"/>
              </a:spcBef>
              <a:spcAft>
                <a:spcPts val="0"/>
              </a:spcAft>
              <a:buClr>
                <a:srgbClr val="003399"/>
              </a:buClr>
              <a:buSzPts val="2000"/>
              <a:buFont typeface="Noto Sans Symbols"/>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B2</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24" name="Google Shape;524;p20"/>
          <p:cNvSpPr/>
          <p:nvPr/>
        </p:nvSpPr>
        <p:spPr>
          <a:xfrm>
            <a:off x="681795" y="1227909"/>
            <a:ext cx="1214911"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VD3</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525" name="Google Shape;525;p20"/>
          <p:cNvGrpSpPr/>
          <p:nvPr/>
        </p:nvGrpSpPr>
        <p:grpSpPr>
          <a:xfrm>
            <a:off x="0" y="0"/>
            <a:ext cx="1569720" cy="1722120"/>
            <a:chOff x="-63500" y="-109804"/>
            <a:chExt cx="1206500" cy="1333500"/>
          </a:xfrm>
        </p:grpSpPr>
        <p:sp>
          <p:nvSpPr>
            <p:cNvPr id="526" name="Google Shape;526;p2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27" name="Google Shape;527;p20"/>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528" name="Google Shape;5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22</a:t>
            </a:fld>
            <a:endParaRPr spc="300">
              <a:latin typeface="Calibri" panose="020F0502020204030204" pitchFamily="34" charset="0"/>
              <a:cs typeface="Calibri" panose="020F0502020204030204" pitchFamily="34" charset="0"/>
            </a:endParaRPr>
          </a:p>
        </p:txBody>
      </p:sp>
      <p:sp>
        <p:nvSpPr>
          <p:cNvPr id="11" name="Google Shape;406;p14">
            <a:extLst>
              <a:ext uri="{FF2B5EF4-FFF2-40B4-BE49-F238E27FC236}">
                <a16:creationId xmlns:a16="http://schemas.microsoft.com/office/drawing/2014/main" id="{BBBFA5B9-0997-4447-B467-09260FF636F8}"/>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2" name="Google Shape;410;p14">
            <a:extLst>
              <a:ext uri="{FF2B5EF4-FFF2-40B4-BE49-F238E27FC236}">
                <a16:creationId xmlns:a16="http://schemas.microsoft.com/office/drawing/2014/main" id="{6A576843-4C52-4E74-A6FC-60C66CCECC44}"/>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barn(outVertical)">
                                      <p:cBhvr>
                                        <p:cTn id="7" dur="250"/>
                                        <p:tgtEl>
                                          <p:spTgt spid="5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1"/>
          <p:cNvSpPr/>
          <p:nvPr/>
        </p:nvSpPr>
        <p:spPr>
          <a:xfrm>
            <a:off x="4182997" y="0"/>
            <a:ext cx="3826006" cy="577541"/>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34" name="Google Shape;534;p21"/>
          <p:cNvSpPr/>
          <p:nvPr/>
        </p:nvSpPr>
        <p:spPr>
          <a:xfrm>
            <a:off x="8360872" y="10263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35" name="Google Shape;535;p21"/>
          <p:cNvSpPr/>
          <p:nvPr/>
        </p:nvSpPr>
        <p:spPr>
          <a:xfrm>
            <a:off x="2616217" y="102629"/>
            <a:ext cx="1214911"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536" name="Google Shape;536;p21"/>
          <p:cNvGrpSpPr/>
          <p:nvPr/>
        </p:nvGrpSpPr>
        <p:grpSpPr>
          <a:xfrm>
            <a:off x="0" y="0"/>
            <a:ext cx="1569720" cy="1722120"/>
            <a:chOff x="-63500" y="-109804"/>
            <a:chExt cx="1206500" cy="1333500"/>
          </a:xfrm>
        </p:grpSpPr>
        <p:sp>
          <p:nvSpPr>
            <p:cNvPr id="537" name="Google Shape;537;p2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38" name="Google Shape;538;p21"/>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539" name="Google Shape;539;p21"/>
          <p:cNvSpPr/>
          <p:nvPr/>
        </p:nvSpPr>
        <p:spPr>
          <a:xfrm>
            <a:off x="784860" y="712444"/>
            <a:ext cx="11350170" cy="1569620"/>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rgbClr val="1F3864"/>
              </a:buClr>
              <a:buSzPts val="1600"/>
              <a:buFont typeface="Calibri"/>
              <a:buNone/>
            </a:pPr>
            <a:r>
              <a:rPr lang="en-US" sz="1600" b="0" i="0" u="none" strike="noStrike" cap="none" spc="300">
                <a:solidFill>
                  <a:srgbClr val="1F3864"/>
                </a:solidFill>
                <a:latin typeface="Calibri" panose="020F0502020204030204" pitchFamily="34" charset="0"/>
                <a:ea typeface="Calibri"/>
                <a:cs typeface="Calibri" panose="020F0502020204030204" pitchFamily="34" charset="0"/>
                <a:sym typeface="Calibri"/>
              </a:rPr>
              <a:t>Hệ thống có 4 tiểu trình T1, T2, T3, T4. Quan hệ giữa các tiểu trình này được biểu diễn như sơ đồ, mũi tên từ Tx sang Ty nghĩa là Tx phải kết thúc trước khi Ty bắt đầu thực thi. Giả sử tất cả các tiểu trình đã được khởi tạo và sẵn sàng để thực thi. Dùng semaphore để đồng bộ hoạt động của các tiểu trình cho đúng với sơ đồ.</a:t>
            </a:r>
            <a:endParaRPr sz="1600" b="0" i="0" u="none" strike="noStrike" cap="none" spc="300">
              <a:solidFill>
                <a:srgbClr val="1F3864"/>
              </a:solidFill>
              <a:latin typeface="Calibri" panose="020F0502020204030204" pitchFamily="34" charset="0"/>
              <a:ea typeface="Calibri"/>
              <a:cs typeface="Calibri" panose="020F0502020204030204" pitchFamily="34" charset="0"/>
              <a:sym typeface="Calibri"/>
            </a:endParaRPr>
          </a:p>
        </p:txBody>
      </p:sp>
      <p:pic>
        <p:nvPicPr>
          <p:cNvPr id="540" name="Google Shape;540;p21" descr="Diagram&#10;&#10;Description automatically generated"/>
          <p:cNvPicPr preferRelativeResize="0"/>
          <p:nvPr/>
        </p:nvPicPr>
        <p:blipFill rotWithShape="1">
          <a:blip r:embed="rId4">
            <a:alphaModFix/>
          </a:blip>
          <a:srcRect/>
          <a:stretch/>
        </p:blipFill>
        <p:spPr>
          <a:xfrm>
            <a:off x="9062101" y="2044700"/>
            <a:ext cx="2456974" cy="1714500"/>
          </a:xfrm>
          <a:prstGeom prst="rect">
            <a:avLst/>
          </a:prstGeom>
          <a:noFill/>
          <a:ln>
            <a:noFill/>
          </a:ln>
        </p:spPr>
      </p:pic>
      <p:sp>
        <p:nvSpPr>
          <p:cNvPr id="541" name="Google Shape;541;p21"/>
          <p:cNvSpPr/>
          <p:nvPr/>
        </p:nvSpPr>
        <p:spPr>
          <a:xfrm>
            <a:off x="9954977" y="4259132"/>
            <a:ext cx="2108562" cy="258532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Void T4(void)</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   Wait(s2); </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   Wait(s3);</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   CS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Clr>
                <a:schemeClr val="dk1"/>
              </a:buClr>
              <a:buSzPts val="1800"/>
              <a:buFont typeface="Calibri"/>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p:txBody>
      </p:sp>
      <p:sp>
        <p:nvSpPr>
          <p:cNvPr id="542" name="Google Shape;542;p21"/>
          <p:cNvSpPr/>
          <p:nvPr/>
        </p:nvSpPr>
        <p:spPr>
          <a:xfrm>
            <a:off x="265852" y="2267865"/>
            <a:ext cx="4761688" cy="175428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Điều kiện:</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114300" algn="just" rtl="0">
              <a:lnSpc>
                <a:spcPct val="150000"/>
              </a:lnSpc>
              <a:spcBef>
                <a:spcPts val="0"/>
              </a:spcBef>
              <a:spcAft>
                <a:spcPts val="0"/>
              </a:spcAft>
              <a:buClr>
                <a:schemeClr val="dk1"/>
              </a:buClr>
              <a:buSzPts val="1800"/>
              <a:buFont typeface="Calibri"/>
              <a:buChar char="•"/>
            </a:pPr>
            <a:r>
              <a:rPr lang="en-US" sz="1800" spc="300">
                <a:solidFill>
                  <a:schemeClr val="dk1"/>
                </a:solidFill>
                <a:latin typeface="Calibri" panose="020F0502020204030204" pitchFamily="34" charset="0"/>
                <a:ea typeface="Calibri"/>
                <a:cs typeface="Calibri" panose="020F0502020204030204" pitchFamily="34" charset="0"/>
                <a:sym typeface="Calibri"/>
              </a:rPr>
              <a:t>T1 kết thúc -&gt; T2 thực thi</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114300" algn="just" rtl="0">
              <a:lnSpc>
                <a:spcPct val="150000"/>
              </a:lnSpc>
              <a:spcBef>
                <a:spcPts val="0"/>
              </a:spcBef>
              <a:spcAft>
                <a:spcPts val="0"/>
              </a:spcAft>
              <a:buClr>
                <a:schemeClr val="dk1"/>
              </a:buClr>
              <a:buSzPts val="1800"/>
              <a:buFont typeface="Calibri"/>
              <a:buChar char="•"/>
            </a:pPr>
            <a:r>
              <a:rPr lang="en-US" sz="1800" spc="300">
                <a:solidFill>
                  <a:schemeClr val="dk1"/>
                </a:solidFill>
                <a:latin typeface="Calibri" panose="020F0502020204030204" pitchFamily="34" charset="0"/>
                <a:ea typeface="Calibri"/>
                <a:cs typeface="Calibri" panose="020F0502020204030204" pitchFamily="34" charset="0"/>
                <a:sym typeface="Calibri"/>
              </a:rPr>
              <a:t>T1 kết thúc -&gt; T3 thực thi</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114300" algn="just" rtl="0">
              <a:lnSpc>
                <a:spcPct val="150000"/>
              </a:lnSpc>
              <a:spcBef>
                <a:spcPts val="0"/>
              </a:spcBef>
              <a:spcAft>
                <a:spcPts val="0"/>
              </a:spcAft>
              <a:buClr>
                <a:schemeClr val="dk1"/>
              </a:buClr>
              <a:buSzPts val="1800"/>
              <a:buFont typeface="Calibri"/>
              <a:buChar char="•"/>
            </a:pPr>
            <a:r>
              <a:rPr lang="en-US" sz="1800" spc="300">
                <a:solidFill>
                  <a:schemeClr val="dk1"/>
                </a:solidFill>
                <a:latin typeface="Calibri" panose="020F0502020204030204" pitchFamily="34" charset="0"/>
                <a:ea typeface="Calibri"/>
                <a:cs typeface="Calibri" panose="020F0502020204030204" pitchFamily="34" charset="0"/>
                <a:sym typeface="Calibri"/>
              </a:rPr>
              <a:t>T2 và T3 kết thúc -&gt; T4 thực thi</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543" name="Google Shape;543;p21"/>
          <p:cNvGrpSpPr/>
          <p:nvPr/>
        </p:nvGrpSpPr>
        <p:grpSpPr>
          <a:xfrm>
            <a:off x="4817807" y="2549105"/>
            <a:ext cx="4303439" cy="1321072"/>
            <a:chOff x="4817807" y="2549105"/>
            <a:chExt cx="4303439" cy="1321072"/>
          </a:xfrm>
        </p:grpSpPr>
        <p:grpSp>
          <p:nvGrpSpPr>
            <p:cNvPr id="544" name="Google Shape;544;p21"/>
            <p:cNvGrpSpPr/>
            <p:nvPr/>
          </p:nvGrpSpPr>
          <p:grpSpPr>
            <a:xfrm>
              <a:off x="5337646" y="2549105"/>
              <a:ext cx="3783600" cy="1232903"/>
              <a:chOff x="5050969" y="2837322"/>
              <a:chExt cx="3783600" cy="1232903"/>
            </a:xfrm>
          </p:grpSpPr>
          <p:sp>
            <p:nvSpPr>
              <p:cNvPr id="545" name="Google Shape;545;p21"/>
              <p:cNvSpPr txBox="1"/>
              <p:nvPr/>
            </p:nvSpPr>
            <p:spPr>
              <a:xfrm>
                <a:off x="5050969" y="2837322"/>
                <a:ext cx="3783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3 điều kiện =&gt; 3 semaphore</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46" name="Google Shape;546;p21"/>
              <p:cNvSpPr/>
              <p:nvPr/>
            </p:nvSpPr>
            <p:spPr>
              <a:xfrm>
                <a:off x="6366797" y="3146895"/>
                <a:ext cx="137947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s1 = 0;</a:t>
                </a:r>
                <a:endParaRPr sz="14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s2 = 0;</a:t>
                </a:r>
                <a:endParaRPr sz="14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s3 = 0;</a:t>
                </a:r>
                <a:endParaRPr sz="14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547" name="Google Shape;547;p21"/>
            <p:cNvSpPr/>
            <p:nvPr/>
          </p:nvSpPr>
          <p:spPr>
            <a:xfrm>
              <a:off x="4817807" y="2555943"/>
              <a:ext cx="466323" cy="1314234"/>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548" name="Google Shape;548;p21"/>
          <p:cNvSpPr/>
          <p:nvPr/>
        </p:nvSpPr>
        <p:spPr>
          <a:xfrm>
            <a:off x="5284130" y="3854035"/>
            <a:ext cx="6247544"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Các lệnh wait() và signal() của các semaphore </a:t>
            </a:r>
            <a:endParaRPr spc="300">
              <a:latin typeface="Calibri" panose="020F0502020204030204" pitchFamily="34" charset="0"/>
              <a:cs typeface="Calibri" panose="020F0502020204030204" pitchFamily="34" charset="0"/>
            </a:endParaRPr>
          </a:p>
        </p:txBody>
      </p:sp>
      <p:sp>
        <p:nvSpPr>
          <p:cNvPr id="549" name="Google Shape;549;p21"/>
          <p:cNvSpPr/>
          <p:nvPr/>
        </p:nvSpPr>
        <p:spPr>
          <a:xfrm>
            <a:off x="184195" y="4288804"/>
            <a:ext cx="4309427"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Void T1(void)</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CS;</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rgbClr val="3A3838"/>
                </a:solidFill>
                <a:latin typeface="Calibri" panose="020F0502020204030204" pitchFamily="34" charset="0"/>
                <a:ea typeface="Calibri"/>
                <a:cs typeface="Calibri" panose="020F0502020204030204" pitchFamily="34" charset="0"/>
                <a:sym typeface="Calibri"/>
              </a:rPr>
              <a:t>//T1 kết thúc, thực thi T2 &amp;T3</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signal(s1); </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signal(s1);</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50" name="Google Shape;550;p21"/>
          <p:cNvSpPr/>
          <p:nvPr/>
        </p:nvSpPr>
        <p:spPr>
          <a:xfrm>
            <a:off x="4623725" y="4270434"/>
            <a:ext cx="2955173" cy="253915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Void T2(void)</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wait(s1); </a:t>
            </a:r>
            <a:r>
              <a:rPr lang="en-US" sz="1600" spc="300">
                <a:solidFill>
                  <a:srgbClr val="3A3838"/>
                </a:solidFill>
                <a:latin typeface="Calibri" panose="020F0502020204030204" pitchFamily="34" charset="0"/>
                <a:ea typeface="Calibri"/>
                <a:cs typeface="Calibri" panose="020F0502020204030204" pitchFamily="34" charset="0"/>
                <a:sym typeface="Calibri"/>
              </a:rPr>
              <a:t>//đợi T1 </a:t>
            </a:r>
            <a:endParaRPr sz="1600" spc="300">
              <a:solidFill>
                <a:srgbClr val="3A3838"/>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CS;</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signal(s2); </a:t>
            </a:r>
            <a:r>
              <a:rPr lang="en-US" sz="1600" spc="300">
                <a:solidFill>
                  <a:srgbClr val="3A3838"/>
                </a:solidFill>
                <a:latin typeface="Calibri" panose="020F0502020204030204" pitchFamily="34" charset="0"/>
                <a:ea typeface="Calibri"/>
                <a:cs typeface="Calibri" panose="020F0502020204030204" pitchFamily="34" charset="0"/>
                <a:sym typeface="Calibri"/>
              </a:rPr>
              <a:t>// T2 kết thúc, thực thi T4</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p:txBody>
      </p:sp>
      <p:sp>
        <p:nvSpPr>
          <p:cNvPr id="551" name="Google Shape;551;p21"/>
          <p:cNvSpPr/>
          <p:nvPr/>
        </p:nvSpPr>
        <p:spPr>
          <a:xfrm>
            <a:off x="7709002" y="4272677"/>
            <a:ext cx="2023995"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Void T3(void)</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Wait(s1);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CS;</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   Signal(s3);</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p:txBody>
      </p:sp>
      <p:sp>
        <p:nvSpPr>
          <p:cNvPr id="552" name="Google Shape;55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23</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43"/>
                                        </p:tgtEl>
                                        <p:attrNameLst>
                                          <p:attrName>style.visibility</p:attrName>
                                        </p:attrNameLst>
                                      </p:cBhvr>
                                      <p:to>
                                        <p:strVal val="visible"/>
                                      </p:to>
                                    </p:set>
                                    <p:animEffect transition="in" filter="wipe(left)">
                                      <p:cBhvr>
                                        <p:cTn id="11" dur="250"/>
                                        <p:tgtEl>
                                          <p:spTgt spid="54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barn(outVertical)">
                                      <p:cBhvr>
                                        <p:cTn id="16" dur="250"/>
                                        <p:tgtEl>
                                          <p:spTgt spid="54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24</a:t>
            </a:fld>
            <a:endParaRPr spc="300">
              <a:latin typeface="Calibri" panose="020F0502020204030204" pitchFamily="34" charset="0"/>
              <a:cs typeface="Calibri" panose="020F0502020204030204" pitchFamily="34" charset="0"/>
            </a:endParaRPr>
          </a:p>
        </p:txBody>
      </p:sp>
      <p:pic>
        <p:nvPicPr>
          <p:cNvPr id="558" name="Google Shape;558;p22"/>
          <p:cNvPicPr preferRelativeResize="0"/>
          <p:nvPr/>
        </p:nvPicPr>
        <p:blipFill rotWithShape="1">
          <a:blip r:embed="rId3">
            <a:alphaModFix/>
          </a:blip>
          <a:srcRect/>
          <a:stretch/>
        </p:blipFill>
        <p:spPr>
          <a:xfrm>
            <a:off x="784860" y="3115538"/>
            <a:ext cx="8919396" cy="3742462"/>
          </a:xfrm>
          <a:prstGeom prst="rect">
            <a:avLst/>
          </a:prstGeom>
          <a:noFill/>
          <a:ln>
            <a:noFill/>
          </a:ln>
        </p:spPr>
      </p:pic>
      <p:sp>
        <p:nvSpPr>
          <p:cNvPr id="559" name="Google Shape;559;p22"/>
          <p:cNvSpPr txBox="1"/>
          <p:nvPr/>
        </p:nvSpPr>
        <p:spPr>
          <a:xfrm>
            <a:off x="895740" y="2493210"/>
            <a:ext cx="5958682"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Giải pháp hơn </a:t>
            </a:r>
            <a:r>
              <a:rPr lang="en-US" sz="1800" b="1" spc="300">
                <a:solidFill>
                  <a:srgbClr val="FF0000"/>
                </a:solidFill>
                <a:latin typeface="Calibri" panose="020F0502020204030204" pitchFamily="34" charset="0"/>
                <a:ea typeface="Calibri"/>
                <a:cs typeface="Calibri" panose="020F0502020204030204" pitchFamily="34" charset="0"/>
                <a:sym typeface="Calibri"/>
              </a:rPr>
              <a:t>tối ưu </a:t>
            </a:r>
            <a:r>
              <a:rPr lang="en-US" sz="1800" spc="300">
                <a:solidFill>
                  <a:schemeClr val="dk1"/>
                </a:solidFill>
                <a:latin typeface="Calibri" panose="020F0502020204030204" pitchFamily="34" charset="0"/>
                <a:ea typeface="Calibri"/>
                <a:cs typeface="Calibri" panose="020F0502020204030204" pitchFamily="34" charset="0"/>
                <a:sym typeface="Calibri"/>
              </a:rPr>
              <a:t>chỉ dùng </a:t>
            </a:r>
            <a:r>
              <a:rPr lang="en-US" sz="1800" b="1" spc="300">
                <a:solidFill>
                  <a:schemeClr val="dk1"/>
                </a:solidFill>
                <a:latin typeface="Calibri" panose="020F0502020204030204" pitchFamily="34" charset="0"/>
                <a:ea typeface="Calibri"/>
                <a:cs typeface="Calibri" panose="020F0502020204030204" pitchFamily="34" charset="0"/>
                <a:sym typeface="Calibri"/>
              </a:rPr>
              <a:t>2 semaphore</a:t>
            </a:r>
            <a:r>
              <a:rPr lang="en-US" sz="18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=&gt; khởi tạo sem1 = sem2 = 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563" name="Google Shape;563;p22"/>
          <p:cNvGrpSpPr/>
          <p:nvPr/>
        </p:nvGrpSpPr>
        <p:grpSpPr>
          <a:xfrm>
            <a:off x="0" y="0"/>
            <a:ext cx="1569720" cy="1722120"/>
            <a:chOff x="-63500" y="-109804"/>
            <a:chExt cx="1206500" cy="1333500"/>
          </a:xfrm>
        </p:grpSpPr>
        <p:sp>
          <p:nvSpPr>
            <p:cNvPr id="564" name="Google Shape;564;p2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65" name="Google Shape;565;p22"/>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566" name="Google Shape;566;p22"/>
          <p:cNvSpPr/>
          <p:nvPr/>
        </p:nvSpPr>
        <p:spPr>
          <a:xfrm>
            <a:off x="784860" y="772959"/>
            <a:ext cx="11350170" cy="1569620"/>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rgbClr val="1F3864"/>
              </a:buClr>
              <a:buSzPts val="1600"/>
              <a:buFont typeface="Calibri"/>
              <a:buNone/>
            </a:pPr>
            <a:r>
              <a:rPr lang="en-US" sz="1600" b="0" i="0" u="none" strike="noStrike" cap="none" spc="300">
                <a:solidFill>
                  <a:srgbClr val="1F3864"/>
                </a:solidFill>
                <a:latin typeface="Calibri" panose="020F0502020204030204" pitchFamily="34" charset="0"/>
                <a:ea typeface="Calibri"/>
                <a:cs typeface="Calibri" panose="020F0502020204030204" pitchFamily="34" charset="0"/>
                <a:sym typeface="Calibri"/>
              </a:rPr>
              <a:t>Hệ thống có 4 tiểu trình T1, T2, T3, T4. Quan hệ giữa các tiểu trình này được biểu diễn như sơ đồ, mũi tên từ Tx sang Ty nghĩa là Tx phải kết thúc trước khi Ty bắt đầu thực thi. Giả sử tất cả các tiểu trình đã được khởi tạo và sẵn sàng để thực thi. Dùng semaphore để đồng bộ hoạt động của các tiểu trình cho đúng với sơ đồ.</a:t>
            </a:r>
            <a:endParaRPr sz="1600" b="0" i="0" u="none" strike="noStrike" cap="none" spc="300">
              <a:solidFill>
                <a:srgbClr val="1F3864"/>
              </a:solidFill>
              <a:latin typeface="Calibri" panose="020F0502020204030204" pitchFamily="34" charset="0"/>
              <a:ea typeface="Calibri"/>
              <a:cs typeface="Calibri" panose="020F0502020204030204" pitchFamily="34" charset="0"/>
              <a:sym typeface="Calibri"/>
            </a:endParaRPr>
          </a:p>
        </p:txBody>
      </p:sp>
      <p:pic>
        <p:nvPicPr>
          <p:cNvPr id="567" name="Google Shape;567;p22" descr="Diagram&#10;&#10;Description automatically generated"/>
          <p:cNvPicPr preferRelativeResize="0"/>
          <p:nvPr/>
        </p:nvPicPr>
        <p:blipFill rotWithShape="1">
          <a:blip r:embed="rId5">
            <a:alphaModFix/>
          </a:blip>
          <a:srcRect l="8830"/>
          <a:stretch/>
        </p:blipFill>
        <p:spPr>
          <a:xfrm>
            <a:off x="9577952" y="2037317"/>
            <a:ext cx="2239997" cy="1714500"/>
          </a:xfrm>
          <a:prstGeom prst="rect">
            <a:avLst/>
          </a:prstGeom>
          <a:noFill/>
          <a:ln>
            <a:noFill/>
          </a:ln>
        </p:spPr>
      </p:pic>
      <p:sp>
        <p:nvSpPr>
          <p:cNvPr id="13" name="Google Shape;533;p21">
            <a:extLst>
              <a:ext uri="{FF2B5EF4-FFF2-40B4-BE49-F238E27FC236}">
                <a16:creationId xmlns:a16="http://schemas.microsoft.com/office/drawing/2014/main" id="{1934B0A4-D990-4EAE-A9FE-F94F404C5EE8}"/>
              </a:ext>
            </a:extLst>
          </p:cNvPr>
          <p:cNvSpPr/>
          <p:nvPr/>
        </p:nvSpPr>
        <p:spPr>
          <a:xfrm>
            <a:off x="4182997" y="0"/>
            <a:ext cx="3826006" cy="577541"/>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4" name="Google Shape;534;p21">
            <a:extLst>
              <a:ext uri="{FF2B5EF4-FFF2-40B4-BE49-F238E27FC236}">
                <a16:creationId xmlns:a16="http://schemas.microsoft.com/office/drawing/2014/main" id="{E5F60C67-919A-4170-B06C-DCD3266797DC}"/>
              </a:ext>
            </a:extLst>
          </p:cNvPr>
          <p:cNvSpPr/>
          <p:nvPr/>
        </p:nvSpPr>
        <p:spPr>
          <a:xfrm>
            <a:off x="8360872" y="10263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 name="Google Shape;535;p21">
            <a:extLst>
              <a:ext uri="{FF2B5EF4-FFF2-40B4-BE49-F238E27FC236}">
                <a16:creationId xmlns:a16="http://schemas.microsoft.com/office/drawing/2014/main" id="{AEE800D4-4D7C-4C03-9E31-4E12E93D74AD}"/>
              </a:ext>
            </a:extLst>
          </p:cNvPr>
          <p:cNvSpPr/>
          <p:nvPr/>
        </p:nvSpPr>
        <p:spPr>
          <a:xfrm>
            <a:off x="2616217" y="102629"/>
            <a:ext cx="1214911"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4" name="Google Shape;574;p23"/>
          <p:cNvGrpSpPr/>
          <p:nvPr/>
        </p:nvGrpSpPr>
        <p:grpSpPr>
          <a:xfrm>
            <a:off x="0" y="0"/>
            <a:ext cx="1569720" cy="1722120"/>
            <a:chOff x="-63500" y="-109804"/>
            <a:chExt cx="1206500" cy="1333500"/>
          </a:xfrm>
        </p:grpSpPr>
        <p:sp>
          <p:nvSpPr>
            <p:cNvPr id="575" name="Google Shape;575;p2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76" name="Google Shape;576;p2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577" name="Google Shape;577;p23"/>
          <p:cNvSpPr/>
          <p:nvPr/>
        </p:nvSpPr>
        <p:spPr>
          <a:xfrm>
            <a:off x="10426430" y="963269"/>
            <a:ext cx="1765570"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Nhận xét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78" name="Google Shape;578;p23"/>
          <p:cNvSpPr/>
          <p:nvPr/>
        </p:nvSpPr>
        <p:spPr>
          <a:xfrm>
            <a:off x="534697" y="1210375"/>
            <a:ext cx="11657303" cy="240065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S.value ≥ 0:  số process có thể thực thi = S.value</a:t>
            </a:r>
            <a:endParaRPr spc="300">
              <a:latin typeface="Calibri" panose="020F0502020204030204" pitchFamily="34" charset="0"/>
              <a:cs typeface="Calibri" panose="020F0502020204030204" pitchFamily="34" charset="0"/>
            </a:endParaRPr>
          </a:p>
          <a:p>
            <a:pPr marL="285750" marR="0" lvl="0" indent="-28575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S.value &lt; 0: số process đang đợi trên S là |S.value|</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Atomic và mutual exclusion: không được xảy ra trường hợp 2 process cùng đang ở trong thân lệnh wait(S) và signal(S) tại một thời điểm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đoạn code của lệnh wait(S) và signal(S) cũng là </a:t>
            </a:r>
            <a:r>
              <a:rPr lang="en-US" sz="2000" b="1" spc="300">
                <a:solidFill>
                  <a:srgbClr val="833C0B"/>
                </a:solidFill>
                <a:latin typeface="Calibri" panose="020F0502020204030204" pitchFamily="34" charset="0"/>
                <a:ea typeface="Calibri"/>
                <a:cs typeface="Calibri" panose="020F0502020204030204" pitchFamily="34" charset="0"/>
                <a:sym typeface="Calibri"/>
              </a:rPr>
              <a:t>vùng tranh chấp</a:t>
            </a:r>
            <a:endParaRPr sz="2000" b="1"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579" name="Google Shape;579;p23"/>
          <p:cNvGrpSpPr/>
          <p:nvPr/>
        </p:nvGrpSpPr>
        <p:grpSpPr>
          <a:xfrm>
            <a:off x="322353" y="3321424"/>
            <a:ext cx="11595187" cy="3274958"/>
            <a:chOff x="322353" y="3321424"/>
            <a:chExt cx="11595187" cy="3274958"/>
          </a:xfrm>
        </p:grpSpPr>
        <p:sp>
          <p:nvSpPr>
            <p:cNvPr id="580" name="Google Shape;580;p23"/>
            <p:cNvSpPr/>
            <p:nvPr/>
          </p:nvSpPr>
          <p:spPr>
            <a:xfrm>
              <a:off x="322353" y="3734060"/>
              <a:ext cx="11595187" cy="2862322"/>
            </a:xfrm>
            <a:prstGeom prst="rect">
              <a:avLst/>
            </a:prstGeom>
            <a:noFill/>
            <a:ln w="9525" cap="flat" cmpd="sng">
              <a:solidFill>
                <a:srgbClr val="833C0B"/>
              </a:solidFill>
              <a:prstDash val="dash"/>
              <a:round/>
              <a:headEnd type="none" w="sm" len="sm"/>
              <a:tailEnd type="none" w="sm" len="sm"/>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chemeClr val="dk1"/>
                </a:buClr>
                <a:buSzPts val="2000"/>
                <a:buFont typeface="Courier New"/>
                <a:buChar char="o"/>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Vùng tranh chấp thường rất nhỏ, chỉ khoảng 10 lệnh</a:t>
              </a:r>
              <a:endParaRPr spc="300">
                <a:latin typeface="Calibri" panose="020F0502020204030204" pitchFamily="34" charset="0"/>
                <a:cs typeface="Calibri" panose="020F0502020204030204" pitchFamily="34" charset="0"/>
              </a:endParaRPr>
            </a:p>
            <a:p>
              <a:pPr marL="800100" marR="0" lvl="1" indent="-342900" algn="l" rtl="0">
                <a:lnSpc>
                  <a:spcPct val="150000"/>
                </a:lnSpc>
                <a:spcBef>
                  <a:spcPts val="0"/>
                </a:spcBef>
                <a:spcAft>
                  <a:spcPts val="0"/>
                </a:spcAft>
                <a:buClr>
                  <a:schemeClr val="dk1"/>
                </a:buClr>
                <a:buSzPts val="2000"/>
                <a:buFont typeface="Courier New"/>
                <a:buChar char="o"/>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Giải pháp:</a:t>
              </a:r>
              <a:endParaRPr spc="300">
                <a:latin typeface="Calibri" panose="020F0502020204030204" pitchFamily="34" charset="0"/>
                <a:cs typeface="Calibri" panose="020F0502020204030204" pitchFamily="34" charset="0"/>
              </a:endParaRPr>
            </a:p>
            <a:p>
              <a:pPr marL="1257300" marR="0" lvl="2" indent="-342900" algn="l" rtl="0">
                <a:lnSpc>
                  <a:spcPct val="150000"/>
                </a:lnSpc>
                <a:spcBef>
                  <a:spcPts val="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Uniprocessor: dùng cấm ngắt </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1257300" marR="0" lvl="2" indent="-342900" algn="l" rtl="0">
                <a:lnSpc>
                  <a:spcPct val="150000"/>
                </a:lnSpc>
                <a:spcBef>
                  <a:spcPts val="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Multiprocessor: giải pháp software (giải thuật Dekker, Peterson,…) </a:t>
              </a:r>
              <a:r>
                <a:rPr lang="en-US" sz="2000" spc="300">
                  <a:solidFill>
                    <a:schemeClr val="dk1"/>
                  </a:solidFill>
                  <a:latin typeface="Calibri" panose="020F0502020204030204" pitchFamily="34" charset="0"/>
                  <a:ea typeface="Calibri"/>
                  <a:cs typeface="Calibri" panose="020F0502020204030204" pitchFamily="34" charset="0"/>
                  <a:sym typeface="Calibri"/>
                </a:rPr>
                <a:t>hoặc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giải pháp hardware (TestAndSet, Swap,…)</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800100" marR="0" lvl="1" indent="-342900" algn="l" rtl="0">
                <a:lnSpc>
                  <a:spcPct val="150000"/>
                </a:lnSpc>
                <a:spcBef>
                  <a:spcPts val="0"/>
                </a:spcBef>
                <a:spcAft>
                  <a:spcPts val="0"/>
                </a:spcAft>
                <a:buClr>
                  <a:schemeClr val="dk1"/>
                </a:buClr>
                <a:buSzPts val="2000"/>
                <a:buFont typeface="Courier New"/>
                <a:buChar char="o"/>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Vì CS rất nhỏ nên chi phí cho busy waiting sẽ rất thấp</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581" name="Google Shape;581;p23"/>
            <p:cNvCxnSpPr/>
            <p:nvPr/>
          </p:nvCxnSpPr>
          <p:spPr>
            <a:xfrm>
              <a:off x="9977718" y="3321424"/>
              <a:ext cx="1048870" cy="412636"/>
            </a:xfrm>
            <a:prstGeom prst="bentConnector3">
              <a:avLst>
                <a:gd name="adj1" fmla="val 100000"/>
              </a:avLst>
            </a:prstGeom>
            <a:noFill/>
            <a:ln w="28575" cap="flat" cmpd="sng">
              <a:solidFill>
                <a:srgbClr val="833C0B"/>
              </a:solidFill>
              <a:prstDash val="solid"/>
              <a:miter lim="800000"/>
              <a:headEnd type="none" w="sm" len="sm"/>
              <a:tailEnd type="triangle" w="med" len="med"/>
            </a:ln>
          </p:spPr>
        </p:cxnSp>
      </p:grpSp>
      <p:sp>
        <p:nvSpPr>
          <p:cNvPr id="582" name="Google Shape;58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25</a:t>
            </a:fld>
            <a:endParaRPr spc="300">
              <a:latin typeface="Calibri" panose="020F0502020204030204" pitchFamily="34" charset="0"/>
              <a:cs typeface="Calibri" panose="020F0502020204030204" pitchFamily="34" charset="0"/>
            </a:endParaRPr>
          </a:p>
        </p:txBody>
      </p:sp>
      <p:sp>
        <p:nvSpPr>
          <p:cNvPr id="13" name="Google Shape;406;p14">
            <a:extLst>
              <a:ext uri="{FF2B5EF4-FFF2-40B4-BE49-F238E27FC236}">
                <a16:creationId xmlns:a16="http://schemas.microsoft.com/office/drawing/2014/main" id="{7A1E3771-95DA-4F1B-ACE3-530509055F95}"/>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4" name="Google Shape;410;p14">
            <a:extLst>
              <a:ext uri="{FF2B5EF4-FFF2-40B4-BE49-F238E27FC236}">
                <a16:creationId xmlns:a16="http://schemas.microsoft.com/office/drawing/2014/main" id="{1FEE309A-70F7-468B-AA98-C6B246BC14FD}"/>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7"/>
                                        </p:tgtEl>
                                        <p:attrNameLst>
                                          <p:attrName>style.visibility</p:attrName>
                                        </p:attrNameLst>
                                      </p:cBhvr>
                                      <p:to>
                                        <p:strVal val="visible"/>
                                      </p:to>
                                    </p:set>
                                    <p:anim calcmode="lin" valueType="num">
                                      <p:cBhvr additive="base">
                                        <p:cTn id="7" dur="250" fill="hold"/>
                                        <p:tgtEl>
                                          <p:spTgt spid="577"/>
                                        </p:tgtEl>
                                        <p:attrNameLst>
                                          <p:attrName>ppt_x</p:attrName>
                                        </p:attrNameLst>
                                      </p:cBhvr>
                                      <p:tavLst>
                                        <p:tav tm="0">
                                          <p:val>
                                            <p:strVal val="1+#ppt_w/2"/>
                                          </p:val>
                                        </p:tav>
                                        <p:tav tm="100000">
                                          <p:val>
                                            <p:strVal val="#ppt_x"/>
                                          </p:val>
                                        </p:tav>
                                      </p:tavLst>
                                    </p:anim>
                                    <p:anim calcmode="lin" valueType="num">
                                      <p:cBhvr additive="base">
                                        <p:cTn id="8" dur="250" fill="hold"/>
                                        <p:tgtEl>
                                          <p:spTgt spid="5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79"/>
                                        </p:tgtEl>
                                        <p:attrNameLst>
                                          <p:attrName>style.visibility</p:attrName>
                                        </p:attrNameLst>
                                      </p:cBhvr>
                                      <p:to>
                                        <p:strVal val="visible"/>
                                      </p:to>
                                    </p:set>
                                    <p:animEffect transition="in" filter="wipe(up)">
                                      <p:cBhvr>
                                        <p:cTn id="17" dur="25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9" name="Google Shape;589;p24"/>
          <p:cNvGrpSpPr/>
          <p:nvPr/>
        </p:nvGrpSpPr>
        <p:grpSpPr>
          <a:xfrm>
            <a:off x="0" y="0"/>
            <a:ext cx="1569720" cy="1722120"/>
            <a:chOff x="-63500" y="-109804"/>
            <a:chExt cx="1206500" cy="1333500"/>
          </a:xfrm>
        </p:grpSpPr>
        <p:sp>
          <p:nvSpPr>
            <p:cNvPr id="590" name="Google Shape;590;p2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91" name="Google Shape;591;p2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592" name="Google Shape;592;p24"/>
          <p:cNvSpPr/>
          <p:nvPr/>
        </p:nvSpPr>
        <p:spPr>
          <a:xfrm>
            <a:off x="862900" y="1170720"/>
            <a:ext cx="1684887"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93" name="Google Shape;593;p24"/>
          <p:cNvSpPr/>
          <p:nvPr/>
        </p:nvSpPr>
        <p:spPr>
          <a:xfrm>
            <a:off x="837443" y="1864986"/>
            <a:ext cx="1684887" cy="494211"/>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Starvation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594" name="Google Shape;594;p24"/>
          <p:cNvSpPr/>
          <p:nvPr/>
        </p:nvSpPr>
        <p:spPr>
          <a:xfrm>
            <a:off x="2547787" y="1224756"/>
            <a:ext cx="776565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panose="020F0502020204030204" pitchFamily="34" charset="0"/>
                <a:ea typeface="Calibri"/>
                <a:cs typeface="Calibri" panose="020F0502020204030204" pitchFamily="34" charset="0"/>
                <a:sym typeface="Calibri"/>
              </a:rPr>
              <a:t>chờ đợi vô hạn định một sự kiện không bao giờ xảy ra</a:t>
            </a:r>
            <a:endParaRPr sz="2000" spc="300">
              <a:solidFill>
                <a:srgbClr val="C00000"/>
              </a:solidFill>
              <a:latin typeface="Calibri" panose="020F0502020204030204" pitchFamily="34" charset="0"/>
              <a:ea typeface="Calibri"/>
              <a:cs typeface="Calibri" panose="020F0502020204030204" pitchFamily="34" charset="0"/>
              <a:sym typeface="Calibri"/>
            </a:endParaRPr>
          </a:p>
        </p:txBody>
      </p:sp>
      <p:sp>
        <p:nvSpPr>
          <p:cNvPr id="595" name="Google Shape;595;p24"/>
          <p:cNvSpPr/>
          <p:nvPr/>
        </p:nvSpPr>
        <p:spPr>
          <a:xfrm>
            <a:off x="2547787" y="1912036"/>
            <a:ext cx="826174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panose="020F0502020204030204" pitchFamily="34" charset="0"/>
                <a:ea typeface="Calibri"/>
                <a:cs typeface="Calibri" panose="020F0502020204030204" pitchFamily="34" charset="0"/>
                <a:sym typeface="Calibri"/>
              </a:rPr>
              <a:t>tiến trình có thể không bao giờ được lấy ra khỏi hàng đợi</a:t>
            </a:r>
            <a:endParaRPr sz="2000" spc="300">
              <a:solidFill>
                <a:srgbClr val="C00000"/>
              </a:solidFill>
              <a:latin typeface="Calibri" panose="020F0502020204030204" pitchFamily="34" charset="0"/>
              <a:ea typeface="Calibri"/>
              <a:cs typeface="Calibri" panose="020F0502020204030204" pitchFamily="34" charset="0"/>
              <a:sym typeface="Calibri"/>
            </a:endParaRPr>
          </a:p>
        </p:txBody>
      </p:sp>
      <p:sp>
        <p:nvSpPr>
          <p:cNvPr id="596" name="Google Shape;596;p24"/>
          <p:cNvSpPr/>
          <p:nvPr/>
        </p:nvSpPr>
        <p:spPr>
          <a:xfrm>
            <a:off x="837443" y="2312146"/>
            <a:ext cx="11532646" cy="43755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 và Q là hai biến semaphore được khởi tạo = 1</a:t>
            </a:r>
            <a:endParaRPr spc="300">
              <a:latin typeface="Calibri" panose="020F0502020204030204" pitchFamily="34" charset="0"/>
              <a:cs typeface="Calibri" panose="020F0502020204030204" pitchFamily="34" charset="0"/>
            </a:endParaRPr>
          </a:p>
          <a:p>
            <a:pPr marL="0" marR="0" lvl="0" indent="0" algn="l" rtl="0">
              <a:lnSpc>
                <a:spcPct val="150000"/>
              </a:lnSpc>
              <a:spcBef>
                <a:spcPts val="20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		</a:t>
            </a:r>
            <a:r>
              <a:rPr lang="en-US" sz="2000" spc="300">
                <a:solidFill>
                  <a:schemeClr val="dk1"/>
                </a:solidFill>
                <a:latin typeface="Calibri" panose="020F0502020204030204" pitchFamily="34" charset="0"/>
                <a:ea typeface="Calibri"/>
                <a:cs typeface="Calibri" panose="020F0502020204030204" pitchFamily="34" charset="0"/>
                <a:sym typeface="Calibri"/>
              </a:rPr>
              <a:t>P0			P1</a:t>
            </a:r>
            <a:endParaRPr spc="300">
              <a:latin typeface="Calibri" panose="020F0502020204030204" pitchFamily="34" charset="0"/>
              <a:cs typeface="Calibri" panose="020F0502020204030204" pitchFamily="34" charset="0"/>
            </a:endParaRPr>
          </a:p>
          <a:p>
            <a:pPr marL="0" marR="0" lvl="0" indent="0" algn="l" rtl="0">
              <a:lnSpc>
                <a:spcPct val="150000"/>
              </a:lnSpc>
              <a:spcBef>
                <a:spcPts val="2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wait</a:t>
            </a:r>
            <a:r>
              <a:rPr lang="en-US" sz="2000" spc="300">
                <a:solidFill>
                  <a:schemeClr val="dk1"/>
                </a:solidFill>
                <a:latin typeface="Calibri" panose="020F0502020204030204" pitchFamily="34" charset="0"/>
                <a:ea typeface="Calibri"/>
                <a:cs typeface="Calibri" panose="020F0502020204030204" pitchFamily="34" charset="0"/>
                <a:sym typeface="Calibri"/>
              </a:rPr>
              <a:t>(S);		</a:t>
            </a:r>
            <a:r>
              <a:rPr lang="en-US" sz="2000" b="1" spc="300">
                <a:solidFill>
                  <a:schemeClr val="dk1"/>
                </a:solidFill>
                <a:latin typeface="Calibri" panose="020F0502020204030204" pitchFamily="34" charset="0"/>
                <a:ea typeface="Calibri"/>
                <a:cs typeface="Calibri" panose="020F0502020204030204" pitchFamily="34" charset="0"/>
                <a:sym typeface="Calibri"/>
              </a:rPr>
              <a:t>wait</a:t>
            </a:r>
            <a:r>
              <a:rPr lang="en-US" sz="2000" spc="300">
                <a:solidFill>
                  <a:schemeClr val="dk1"/>
                </a:solidFill>
                <a:latin typeface="Calibri" panose="020F0502020204030204" pitchFamily="34" charset="0"/>
                <a:ea typeface="Calibri"/>
                <a:cs typeface="Calibri" panose="020F0502020204030204" pitchFamily="34" charset="0"/>
                <a:sym typeface="Calibri"/>
              </a:rPr>
              <a:t>(Q);</a:t>
            </a:r>
            <a:endParaRPr spc="300">
              <a:latin typeface="Calibri" panose="020F0502020204030204" pitchFamily="34" charset="0"/>
              <a:cs typeface="Calibri" panose="020F0502020204030204" pitchFamily="34" charset="0"/>
            </a:endParaRPr>
          </a:p>
          <a:p>
            <a:pPr marL="0" marR="0" lvl="0" indent="0" algn="l" rtl="0">
              <a:lnSpc>
                <a:spcPct val="150000"/>
              </a:lnSpc>
              <a:spcBef>
                <a:spcPts val="2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wait</a:t>
            </a:r>
            <a:r>
              <a:rPr lang="en-US" sz="2000" spc="300">
                <a:solidFill>
                  <a:schemeClr val="dk1"/>
                </a:solidFill>
                <a:latin typeface="Calibri" panose="020F0502020204030204" pitchFamily="34" charset="0"/>
                <a:ea typeface="Calibri"/>
                <a:cs typeface="Calibri" panose="020F0502020204030204" pitchFamily="34" charset="0"/>
                <a:sym typeface="Calibri"/>
              </a:rPr>
              <a:t>(Q);		</a:t>
            </a:r>
            <a:r>
              <a:rPr lang="en-US" sz="2000" b="1" spc="300">
                <a:solidFill>
                  <a:schemeClr val="dk1"/>
                </a:solidFill>
                <a:latin typeface="Calibri" panose="020F0502020204030204" pitchFamily="34" charset="0"/>
                <a:ea typeface="Calibri"/>
                <a:cs typeface="Calibri" panose="020F0502020204030204" pitchFamily="34" charset="0"/>
                <a:sym typeface="Calibri"/>
              </a:rPr>
              <a:t>wait</a:t>
            </a:r>
            <a:r>
              <a:rPr lang="en-US" sz="2000" spc="300">
                <a:solidFill>
                  <a:schemeClr val="dk1"/>
                </a:solidFill>
                <a:latin typeface="Calibri" panose="020F0502020204030204" pitchFamily="34" charset="0"/>
                <a:ea typeface="Calibri"/>
                <a:cs typeface="Calibri" panose="020F0502020204030204" pitchFamily="34" charset="0"/>
                <a:sym typeface="Calibri"/>
              </a:rPr>
              <a:t>(S);	 </a:t>
            </a:r>
            <a:endParaRPr spc="300">
              <a:latin typeface="Calibri" panose="020F0502020204030204" pitchFamily="34" charset="0"/>
              <a:cs typeface="Calibri" panose="020F0502020204030204" pitchFamily="34" charset="0"/>
            </a:endParaRPr>
          </a:p>
          <a:p>
            <a:pPr marL="0" marR="0" lvl="0" indent="0" algn="l" rtl="0">
              <a:lnSpc>
                <a:spcPct val="150000"/>
              </a:lnSpc>
              <a:spcBef>
                <a:spcPts val="2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signal</a:t>
            </a:r>
            <a:r>
              <a:rPr lang="en-US" sz="2000" spc="300">
                <a:solidFill>
                  <a:schemeClr val="dk1"/>
                </a:solidFill>
                <a:latin typeface="Calibri" panose="020F0502020204030204" pitchFamily="34" charset="0"/>
                <a:ea typeface="Calibri"/>
                <a:cs typeface="Calibri" panose="020F0502020204030204" pitchFamily="34" charset="0"/>
                <a:sym typeface="Calibri"/>
              </a:rPr>
              <a:t>(S);		</a:t>
            </a:r>
            <a:r>
              <a:rPr lang="en-US" sz="2000" b="1" spc="300">
                <a:solidFill>
                  <a:schemeClr val="dk1"/>
                </a:solidFill>
                <a:latin typeface="Calibri" panose="020F0502020204030204" pitchFamily="34" charset="0"/>
                <a:ea typeface="Calibri"/>
                <a:cs typeface="Calibri" panose="020F0502020204030204" pitchFamily="34" charset="0"/>
                <a:sym typeface="Calibri"/>
              </a:rPr>
              <a:t>signal</a:t>
            </a:r>
            <a:r>
              <a:rPr lang="en-US" sz="2000" spc="300">
                <a:solidFill>
                  <a:schemeClr val="dk1"/>
                </a:solidFill>
                <a:latin typeface="Calibri" panose="020F0502020204030204" pitchFamily="34" charset="0"/>
                <a:ea typeface="Calibri"/>
                <a:cs typeface="Calibri" panose="020F0502020204030204" pitchFamily="34" charset="0"/>
                <a:sym typeface="Calibri"/>
              </a:rPr>
              <a:t>(Q);</a:t>
            </a:r>
            <a:endParaRPr spc="300">
              <a:latin typeface="Calibri" panose="020F0502020204030204" pitchFamily="34" charset="0"/>
              <a:cs typeface="Calibri" panose="020F0502020204030204" pitchFamily="34" charset="0"/>
            </a:endParaRPr>
          </a:p>
          <a:p>
            <a:pPr marL="0" marR="0" lvl="0" indent="0" algn="l" rtl="0">
              <a:lnSpc>
                <a:spcPct val="150000"/>
              </a:lnSpc>
              <a:spcBef>
                <a:spcPts val="2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signal</a:t>
            </a:r>
            <a:r>
              <a:rPr lang="en-US" sz="2000" spc="300">
                <a:solidFill>
                  <a:schemeClr val="dk1"/>
                </a:solidFill>
                <a:latin typeface="Calibri" panose="020F0502020204030204" pitchFamily="34" charset="0"/>
                <a:ea typeface="Calibri"/>
                <a:cs typeface="Calibri" panose="020F0502020204030204" pitchFamily="34" charset="0"/>
                <a:sym typeface="Calibri"/>
              </a:rPr>
              <a:t>(Q);		</a:t>
            </a:r>
            <a:r>
              <a:rPr lang="en-US" sz="2000" b="1" spc="300">
                <a:solidFill>
                  <a:schemeClr val="dk1"/>
                </a:solidFill>
                <a:latin typeface="Calibri" panose="020F0502020204030204" pitchFamily="34" charset="0"/>
                <a:ea typeface="Calibri"/>
                <a:cs typeface="Calibri" panose="020F0502020204030204" pitchFamily="34" charset="0"/>
                <a:sym typeface="Calibri"/>
              </a:rPr>
              <a:t>signal</a:t>
            </a:r>
            <a:r>
              <a:rPr lang="en-US" sz="2000" spc="300">
                <a:solidFill>
                  <a:schemeClr val="dk1"/>
                </a:solidFill>
                <a:latin typeface="Calibri" panose="020F0502020204030204" pitchFamily="34" charset="0"/>
                <a:ea typeface="Calibri"/>
                <a:cs typeface="Calibri" panose="020F0502020204030204" pitchFamily="34" charset="0"/>
                <a:sym typeface="Calibri"/>
              </a:rPr>
              <a:t>(S);</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P0 gọi wait(S), rồi P1 gọi wait(Q) =&gt; S.value = 1- 1 = 0, Q.value = 1 – 1 = 0</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Tiếp tục cho P0 gọi wait(Q) =&gt; bị blocked, P1 gọi wait(S) =&gt; bị blocked</a:t>
            </a:r>
            <a:endParaRPr sz="2000" spc="300">
              <a:solidFill>
                <a:srgbClr val="385623"/>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=&gt; không thể gọi được hàm signal nào </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597" name="Google Shape;59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26</a:t>
            </a:fld>
            <a:endParaRPr spc="300">
              <a:latin typeface="Calibri" panose="020F0502020204030204" pitchFamily="34" charset="0"/>
              <a:cs typeface="Calibri" panose="020F0502020204030204" pitchFamily="34" charset="0"/>
            </a:endParaRPr>
          </a:p>
        </p:txBody>
      </p:sp>
      <p:sp>
        <p:nvSpPr>
          <p:cNvPr id="13" name="Google Shape;406;p14">
            <a:extLst>
              <a:ext uri="{FF2B5EF4-FFF2-40B4-BE49-F238E27FC236}">
                <a16:creationId xmlns:a16="http://schemas.microsoft.com/office/drawing/2014/main" id="{ACC14EF6-1ECF-48B4-90E0-5EBDC9E0DBEC}"/>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4" name="Google Shape;410;p14">
            <a:extLst>
              <a:ext uri="{FF2B5EF4-FFF2-40B4-BE49-F238E27FC236}">
                <a16:creationId xmlns:a16="http://schemas.microsoft.com/office/drawing/2014/main" id="{AAA10E26-A332-43F9-8DFE-23AE1B0DC815}"/>
              </a:ext>
            </a:extLst>
          </p:cNvPr>
          <p:cNvSpPr/>
          <p:nvPr/>
        </p:nvSpPr>
        <p:spPr>
          <a:xfrm>
            <a:off x="5159827" y="730120"/>
            <a:ext cx="192024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Semaphore</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barn(outVertical)">
                                      <p:cBhvr>
                                        <p:cTn id="7" dur="250"/>
                                        <p:tgtEl>
                                          <p:spTgt spid="5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wipe(left)">
                                      <p:cBhvr>
                                        <p:cTn id="12" dur="250"/>
                                        <p:tgtEl>
                                          <p:spTgt spid="59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barn(outVertical)">
                                      <p:cBhvr>
                                        <p:cTn id="17" dur="25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wipe(left)">
                                      <p:cBhvr>
                                        <p:cTn id="22" dur="250"/>
                                        <p:tgtEl>
                                          <p:spTgt spid="59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animBg="1"/>
      <p:bldP spid="593" grpId="0" animBg="1"/>
      <p:bldP spid="594" grpId="0"/>
      <p:bldP spid="5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03" name="Google Shape;603;p25"/>
          <p:cNvGrpSpPr/>
          <p:nvPr/>
        </p:nvGrpSpPr>
        <p:grpSpPr>
          <a:xfrm>
            <a:off x="0" y="0"/>
            <a:ext cx="1569720" cy="1722120"/>
            <a:chOff x="-63500" y="-109804"/>
            <a:chExt cx="1206500" cy="1333500"/>
          </a:xfrm>
        </p:grpSpPr>
        <p:sp>
          <p:nvSpPr>
            <p:cNvPr id="604" name="Google Shape;604;p2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605" name="Google Shape;605;p2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606" name="Google Shape;606;p25"/>
          <p:cNvSpPr/>
          <p:nvPr/>
        </p:nvSpPr>
        <p:spPr>
          <a:xfrm>
            <a:off x="4551444" y="743569"/>
            <a:ext cx="3137008"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3 bài toán kinh điển</a:t>
            </a:r>
            <a:endParaRPr sz="2000" spc="300">
              <a:solidFill>
                <a:schemeClr val="dk1"/>
              </a:solidFill>
              <a:latin typeface="Calibri"/>
              <a:ea typeface="Calibri"/>
              <a:cs typeface="Calibri"/>
              <a:sym typeface="Calibri"/>
            </a:endParaRPr>
          </a:p>
        </p:txBody>
      </p:sp>
      <p:grpSp>
        <p:nvGrpSpPr>
          <p:cNvPr id="607" name="Google Shape;607;p25"/>
          <p:cNvGrpSpPr/>
          <p:nvPr/>
        </p:nvGrpSpPr>
        <p:grpSpPr>
          <a:xfrm>
            <a:off x="844929" y="1722120"/>
            <a:ext cx="2638671" cy="3199052"/>
            <a:chOff x="844931" y="1967752"/>
            <a:chExt cx="2638671" cy="3199052"/>
          </a:xfrm>
        </p:grpSpPr>
        <p:pic>
          <p:nvPicPr>
            <p:cNvPr id="608" name="Google Shape;608;p25"/>
            <p:cNvPicPr preferRelativeResize="0"/>
            <p:nvPr/>
          </p:nvPicPr>
          <p:blipFill rotWithShape="1">
            <a:blip r:embed="rId4">
              <a:alphaModFix/>
            </a:blip>
            <a:srcRect/>
            <a:stretch/>
          </p:blipFill>
          <p:spPr>
            <a:xfrm>
              <a:off x="1195368" y="1967752"/>
              <a:ext cx="1937798" cy="1937798"/>
            </a:xfrm>
            <a:prstGeom prst="rect">
              <a:avLst/>
            </a:prstGeom>
            <a:noFill/>
            <a:ln>
              <a:noFill/>
            </a:ln>
          </p:spPr>
        </p:pic>
        <p:sp>
          <p:nvSpPr>
            <p:cNvPr id="609" name="Google Shape;609;p25"/>
            <p:cNvSpPr/>
            <p:nvPr/>
          </p:nvSpPr>
          <p:spPr>
            <a:xfrm>
              <a:off x="844931" y="4151182"/>
              <a:ext cx="2638671"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rgbClr val="175D76"/>
                  </a:solidFill>
                  <a:latin typeface="Calibri"/>
                  <a:ea typeface="Calibri"/>
                  <a:cs typeface="Calibri"/>
                  <a:sym typeface="Calibri"/>
                </a:rPr>
                <a:t>Bounded Buffer Problem</a:t>
              </a:r>
              <a:endParaRPr sz="2000" spc="300">
                <a:solidFill>
                  <a:srgbClr val="175D76"/>
                </a:solidFill>
                <a:latin typeface="Calibri"/>
                <a:ea typeface="Calibri"/>
                <a:cs typeface="Calibri"/>
                <a:sym typeface="Calibri"/>
              </a:endParaRPr>
            </a:p>
          </p:txBody>
        </p:sp>
      </p:grpSp>
      <p:grpSp>
        <p:nvGrpSpPr>
          <p:cNvPr id="610" name="Google Shape;610;p25"/>
          <p:cNvGrpSpPr/>
          <p:nvPr/>
        </p:nvGrpSpPr>
        <p:grpSpPr>
          <a:xfrm>
            <a:off x="4561626" y="1722120"/>
            <a:ext cx="3184648" cy="3215116"/>
            <a:chOff x="4561626" y="1951688"/>
            <a:chExt cx="3184648" cy="3215116"/>
          </a:xfrm>
        </p:grpSpPr>
        <p:sp>
          <p:nvSpPr>
            <p:cNvPr id="611" name="Google Shape;611;p25"/>
            <p:cNvSpPr/>
            <p:nvPr/>
          </p:nvSpPr>
          <p:spPr>
            <a:xfrm>
              <a:off x="4561626" y="4151182"/>
              <a:ext cx="318464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a:ea typeface="Calibri"/>
                  <a:cs typeface="Calibri"/>
                  <a:sym typeface="Calibri"/>
                </a:rPr>
                <a:t>Dining-Philosophers Problem</a:t>
              </a:r>
              <a:endParaRPr sz="2000" spc="300">
                <a:solidFill>
                  <a:schemeClr val="dk1"/>
                </a:solidFill>
                <a:latin typeface="Calibri"/>
                <a:ea typeface="Calibri"/>
                <a:cs typeface="Calibri"/>
                <a:sym typeface="Calibri"/>
              </a:endParaRPr>
            </a:p>
          </p:txBody>
        </p:sp>
        <p:pic>
          <p:nvPicPr>
            <p:cNvPr id="612" name="Google Shape;612;p25"/>
            <p:cNvPicPr preferRelativeResize="0"/>
            <p:nvPr/>
          </p:nvPicPr>
          <p:blipFill rotWithShape="1">
            <a:blip r:embed="rId5">
              <a:alphaModFix/>
            </a:blip>
            <a:srcRect/>
            <a:stretch/>
          </p:blipFill>
          <p:spPr>
            <a:xfrm>
              <a:off x="5138312" y="1951688"/>
              <a:ext cx="1963271" cy="1969925"/>
            </a:xfrm>
            <a:prstGeom prst="rect">
              <a:avLst/>
            </a:prstGeom>
            <a:noFill/>
            <a:ln>
              <a:noFill/>
            </a:ln>
          </p:spPr>
        </p:pic>
      </p:grpSp>
      <p:grpSp>
        <p:nvGrpSpPr>
          <p:cNvPr id="613" name="Google Shape;613;p25"/>
          <p:cNvGrpSpPr/>
          <p:nvPr/>
        </p:nvGrpSpPr>
        <p:grpSpPr>
          <a:xfrm>
            <a:off x="8306676" y="1722120"/>
            <a:ext cx="3346781" cy="3173311"/>
            <a:chOff x="8298778" y="1993493"/>
            <a:chExt cx="3346781" cy="3173311"/>
          </a:xfrm>
        </p:grpSpPr>
        <p:sp>
          <p:nvSpPr>
            <p:cNvPr id="614" name="Google Shape;614;p25"/>
            <p:cNvSpPr/>
            <p:nvPr/>
          </p:nvSpPr>
          <p:spPr>
            <a:xfrm>
              <a:off x="8298778" y="4151182"/>
              <a:ext cx="3346781"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rgbClr val="AE4E32"/>
                  </a:solidFill>
                  <a:latin typeface="Calibri"/>
                  <a:ea typeface="Calibri"/>
                  <a:cs typeface="Calibri"/>
                  <a:sym typeface="Calibri"/>
                </a:rPr>
                <a:t>Readers and Writers Problem</a:t>
              </a:r>
              <a:endParaRPr spc="300"/>
            </a:p>
          </p:txBody>
        </p:sp>
        <p:pic>
          <p:nvPicPr>
            <p:cNvPr id="615" name="Google Shape;615;p25"/>
            <p:cNvPicPr preferRelativeResize="0"/>
            <p:nvPr/>
          </p:nvPicPr>
          <p:blipFill rotWithShape="1">
            <a:blip r:embed="rId6">
              <a:alphaModFix/>
            </a:blip>
            <a:srcRect/>
            <a:stretch/>
          </p:blipFill>
          <p:spPr>
            <a:xfrm>
              <a:off x="8887085" y="1993493"/>
              <a:ext cx="1928120" cy="1928120"/>
            </a:xfrm>
            <a:prstGeom prst="rect">
              <a:avLst/>
            </a:prstGeom>
            <a:noFill/>
            <a:ln>
              <a:noFill/>
            </a:ln>
          </p:spPr>
        </p:pic>
      </p:grpSp>
      <p:sp>
        <p:nvSpPr>
          <p:cNvPr id="616" name="Google Shape;616;p25"/>
          <p:cNvSpPr txBox="1"/>
          <p:nvPr/>
        </p:nvSpPr>
        <p:spPr>
          <a:xfrm>
            <a:off x="268635" y="5002743"/>
            <a:ext cx="3791257"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rgbClr val="175D76"/>
                </a:solidFill>
                <a:latin typeface="Calibri"/>
                <a:ea typeface="Calibri"/>
                <a:cs typeface="Calibri"/>
                <a:sym typeface="Calibri"/>
              </a:rPr>
              <a:t>Nhà máy sản xuất đưa hàng vào kho và người mua lấy hàng từ kho</a:t>
            </a:r>
            <a:endParaRPr sz="2000" spc="300">
              <a:solidFill>
                <a:srgbClr val="175D76"/>
              </a:solidFill>
              <a:latin typeface="Calibri"/>
              <a:ea typeface="Calibri"/>
              <a:cs typeface="Calibri"/>
              <a:sym typeface="Calibri"/>
            </a:endParaRPr>
          </a:p>
        </p:txBody>
      </p:sp>
      <p:sp>
        <p:nvSpPr>
          <p:cNvPr id="617" name="Google Shape;617;p25"/>
          <p:cNvSpPr txBox="1"/>
          <p:nvPr/>
        </p:nvSpPr>
        <p:spPr>
          <a:xfrm>
            <a:off x="4561626" y="5088377"/>
            <a:ext cx="2957104"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a:ea typeface="Calibri"/>
                <a:cs typeface="Calibri"/>
                <a:sym typeface="Calibri"/>
              </a:rPr>
              <a:t>Chia đũa cho các triết gia</a:t>
            </a:r>
            <a:endParaRPr sz="2000" spc="300">
              <a:solidFill>
                <a:schemeClr val="dk1"/>
              </a:solidFill>
              <a:latin typeface="Calibri"/>
              <a:ea typeface="Calibri"/>
              <a:cs typeface="Calibri"/>
              <a:sym typeface="Calibri"/>
            </a:endParaRPr>
          </a:p>
        </p:txBody>
      </p:sp>
      <p:sp>
        <p:nvSpPr>
          <p:cNvPr id="618" name="Google Shape;618;p25"/>
          <p:cNvSpPr txBox="1"/>
          <p:nvPr/>
        </p:nvSpPr>
        <p:spPr>
          <a:xfrm>
            <a:off x="8204857" y="4949878"/>
            <a:ext cx="3550418"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rgbClr val="C00000"/>
                </a:solidFill>
                <a:latin typeface="Calibri"/>
                <a:ea typeface="Calibri"/>
                <a:cs typeface="Calibri"/>
                <a:sym typeface="Calibri"/>
              </a:rPr>
              <a:t>Writer và Reader không được truy xuất database cùng lúc</a:t>
            </a:r>
            <a:endParaRPr sz="2000" spc="300">
              <a:solidFill>
                <a:srgbClr val="C00000"/>
              </a:solidFill>
              <a:latin typeface="Calibri"/>
              <a:ea typeface="Calibri"/>
              <a:cs typeface="Calibri"/>
              <a:sym typeface="Calibri"/>
            </a:endParaRPr>
          </a:p>
        </p:txBody>
      </p:sp>
      <p:sp>
        <p:nvSpPr>
          <p:cNvPr id="619" name="Google Shape;61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27</a:t>
            </a:fld>
            <a:endParaRPr spc="300"/>
          </a:p>
        </p:txBody>
      </p:sp>
      <p:sp>
        <p:nvSpPr>
          <p:cNvPr id="20" name="Google Shape;406;p14">
            <a:extLst>
              <a:ext uri="{FF2B5EF4-FFF2-40B4-BE49-F238E27FC236}">
                <a16:creationId xmlns:a16="http://schemas.microsoft.com/office/drawing/2014/main" id="{E714E8E6-DADB-4191-8F58-8AFCB9215E90}"/>
              </a:ext>
            </a:extLst>
          </p:cNvPr>
          <p:cNvSpPr/>
          <p:nvPr/>
        </p:nvSpPr>
        <p:spPr>
          <a:xfrm>
            <a:off x="4098075" y="0"/>
            <a:ext cx="4043748" cy="618565"/>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800" b="1"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barn(outVertical)">
                                      <p:cBhvr>
                                        <p:cTn id="7" dur="25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gtEl>
                                        <p:attrNameLst>
                                          <p:attrName>style.visibility</p:attrName>
                                        </p:attrNameLst>
                                      </p:cBhvr>
                                      <p:to>
                                        <p:strVal val="visible"/>
                                      </p:to>
                                    </p:set>
                                    <p:animEffect transition="in" filter="fade">
                                      <p:cBhvr>
                                        <p:cTn id="12" dur="500"/>
                                        <p:tgtEl>
                                          <p:spTgt spid="607"/>
                                        </p:tgtEl>
                                      </p:cBhvr>
                                    </p:animEffect>
                                  </p:childTnLst>
                                </p:cTn>
                              </p:par>
                              <p:par>
                                <p:cTn id="13" presetID="10" presetClass="entr" presetSubtype="0" fill="hold" nodeType="withEffect">
                                  <p:stCondLst>
                                    <p:cond delay="250"/>
                                  </p:stCondLst>
                                  <p:childTnLst>
                                    <p:set>
                                      <p:cBhvr>
                                        <p:cTn id="14" dur="1" fill="hold">
                                          <p:stCondLst>
                                            <p:cond delay="0"/>
                                          </p:stCondLst>
                                        </p:cTn>
                                        <p:tgtEl>
                                          <p:spTgt spid="610"/>
                                        </p:tgtEl>
                                        <p:attrNameLst>
                                          <p:attrName>style.visibility</p:attrName>
                                        </p:attrNameLst>
                                      </p:cBhvr>
                                      <p:to>
                                        <p:strVal val="visible"/>
                                      </p:to>
                                    </p:set>
                                    <p:animEffect transition="in" filter="fade">
                                      <p:cBhvr>
                                        <p:cTn id="15" dur="500"/>
                                        <p:tgtEl>
                                          <p:spTgt spid="610"/>
                                        </p:tgtEl>
                                      </p:cBhvr>
                                    </p:animEffect>
                                  </p:childTnLst>
                                </p:cTn>
                              </p:par>
                              <p:par>
                                <p:cTn id="16" presetID="10" presetClass="entr" presetSubtype="0" fill="hold" nodeType="withEffect">
                                  <p:stCondLst>
                                    <p:cond delay="500"/>
                                  </p:stCondLst>
                                  <p:childTnLst>
                                    <p:set>
                                      <p:cBhvr>
                                        <p:cTn id="17" dur="1" fill="hold">
                                          <p:stCondLst>
                                            <p:cond delay="0"/>
                                          </p:stCondLst>
                                        </p:cTn>
                                        <p:tgtEl>
                                          <p:spTgt spid="613"/>
                                        </p:tgtEl>
                                        <p:attrNameLst>
                                          <p:attrName>style.visibility</p:attrName>
                                        </p:attrNameLst>
                                      </p:cBhvr>
                                      <p:to>
                                        <p:strVal val="visible"/>
                                      </p:to>
                                    </p:set>
                                    <p:animEffect transition="in" filter="fade">
                                      <p:cBhvr>
                                        <p:cTn id="18" dur="500"/>
                                        <p:tgtEl>
                                          <p:spTgt spid="613"/>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16"/>
                                        </p:tgtEl>
                                        <p:attrNameLst>
                                          <p:attrName>style.visibility</p:attrName>
                                        </p:attrNameLst>
                                      </p:cBhvr>
                                      <p:to>
                                        <p:strVal val="visible"/>
                                      </p:to>
                                    </p:set>
                                    <p:animEffect transition="in" filter="fade">
                                      <p:cBhvr>
                                        <p:cTn id="22" dur="500"/>
                                        <p:tgtEl>
                                          <p:spTgt spid="616"/>
                                        </p:tgtEl>
                                      </p:cBhvr>
                                    </p:animEffect>
                                  </p:childTnLst>
                                </p:cTn>
                              </p:par>
                              <p:par>
                                <p:cTn id="23" presetID="10" presetClass="entr" presetSubtype="0" fill="hold" nodeType="withEffect">
                                  <p:stCondLst>
                                    <p:cond delay="250"/>
                                  </p:stCondLst>
                                  <p:childTnLst>
                                    <p:set>
                                      <p:cBhvr>
                                        <p:cTn id="24" dur="1" fill="hold">
                                          <p:stCondLst>
                                            <p:cond delay="0"/>
                                          </p:stCondLst>
                                        </p:cTn>
                                        <p:tgtEl>
                                          <p:spTgt spid="617"/>
                                        </p:tgtEl>
                                        <p:attrNameLst>
                                          <p:attrName>style.visibility</p:attrName>
                                        </p:attrNameLst>
                                      </p:cBhvr>
                                      <p:to>
                                        <p:strVal val="visible"/>
                                      </p:to>
                                    </p:set>
                                    <p:animEffect transition="in" filter="fade">
                                      <p:cBhvr>
                                        <p:cTn id="25" dur="500"/>
                                        <p:tgtEl>
                                          <p:spTgt spid="617"/>
                                        </p:tgtEl>
                                      </p:cBhvr>
                                    </p:animEffect>
                                  </p:childTnLst>
                                </p:cTn>
                              </p:par>
                              <p:par>
                                <p:cTn id="26" presetID="10" presetClass="entr" presetSubtype="0" fill="hold" nodeType="withEffect">
                                  <p:stCondLst>
                                    <p:cond delay="500"/>
                                  </p:stCondLst>
                                  <p:childTnLst>
                                    <p:set>
                                      <p:cBhvr>
                                        <p:cTn id="27" dur="1" fill="hold">
                                          <p:stCondLst>
                                            <p:cond delay="0"/>
                                          </p:stCondLst>
                                        </p:cTn>
                                        <p:tgtEl>
                                          <p:spTgt spid="618"/>
                                        </p:tgtEl>
                                        <p:attrNameLst>
                                          <p:attrName>style.visibility</p:attrName>
                                        </p:attrNameLst>
                                      </p:cBhvr>
                                      <p:to>
                                        <p:strVal val="visible"/>
                                      </p:to>
                                    </p:set>
                                    <p:animEffect transition="in" filter="fade">
                                      <p:cBhvr>
                                        <p:cTn id="28" dur="5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6"/>
          <p:cNvSpPr/>
          <p:nvPr/>
        </p:nvSpPr>
        <p:spPr>
          <a:xfrm>
            <a:off x="9386046" y="185299"/>
            <a:ext cx="2805953"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Calibri" panose="020F0502020204030204" pitchFamily="34" charset="0"/>
                <a:ea typeface="Calibri"/>
                <a:cs typeface="Calibri" panose="020F0502020204030204" pitchFamily="34" charset="0"/>
                <a:sym typeface="Calibri"/>
              </a:rPr>
              <a:t>3 bài toán kinh điển</a:t>
            </a:r>
            <a:endParaRPr sz="18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625" name="Google Shape;625;p26"/>
          <p:cNvGrpSpPr/>
          <p:nvPr/>
        </p:nvGrpSpPr>
        <p:grpSpPr>
          <a:xfrm>
            <a:off x="0" y="0"/>
            <a:ext cx="1569720" cy="1722120"/>
            <a:chOff x="-63500" y="-109804"/>
            <a:chExt cx="1206500" cy="1333500"/>
          </a:xfrm>
        </p:grpSpPr>
        <p:sp>
          <p:nvSpPr>
            <p:cNvPr id="626" name="Google Shape;626;p2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627" name="Google Shape;627;p26"/>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628" name="Google Shape;628;p26"/>
          <p:cNvSpPr/>
          <p:nvPr/>
        </p:nvSpPr>
        <p:spPr>
          <a:xfrm>
            <a:off x="4454809" y="283480"/>
            <a:ext cx="3817283"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panose="020F0502020204030204" pitchFamily="34" charset="0"/>
                <a:ea typeface="Calibri"/>
                <a:cs typeface="Calibri" panose="020F0502020204030204" pitchFamily="34" charset="0"/>
                <a:sym typeface="Calibri"/>
              </a:rPr>
              <a:t>Bounded Buffer Problem</a:t>
            </a:r>
            <a:endParaRPr>
              <a:latin typeface="Calibri" panose="020F0502020204030204" pitchFamily="34" charset="0"/>
              <a:cs typeface="Calibri" panose="020F0502020204030204" pitchFamily="34" charset="0"/>
            </a:endParaRPr>
          </a:p>
        </p:txBody>
      </p:sp>
      <p:grpSp>
        <p:nvGrpSpPr>
          <p:cNvPr id="629" name="Google Shape;629;p26"/>
          <p:cNvGrpSpPr/>
          <p:nvPr/>
        </p:nvGrpSpPr>
        <p:grpSpPr>
          <a:xfrm>
            <a:off x="2972001" y="847042"/>
            <a:ext cx="8366578" cy="4079293"/>
            <a:chOff x="213153" y="1425985"/>
            <a:chExt cx="8366578" cy="4322756"/>
          </a:xfrm>
        </p:grpSpPr>
        <p:sp>
          <p:nvSpPr>
            <p:cNvPr id="630" name="Google Shape;630;p26"/>
            <p:cNvSpPr/>
            <p:nvPr/>
          </p:nvSpPr>
          <p:spPr>
            <a:xfrm>
              <a:off x="4043458" y="2339150"/>
              <a:ext cx="4536273" cy="331363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do { </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wait(</a:t>
              </a:r>
              <a:r>
                <a:rPr lang="en-US" sz="1800" b="1">
                  <a:solidFill>
                    <a:srgbClr val="0000FF"/>
                  </a:solidFill>
                  <a:latin typeface="Calibri" panose="020F0502020204030204" pitchFamily="34" charset="0"/>
                  <a:ea typeface="Calibri"/>
                  <a:cs typeface="Calibri" panose="020F0502020204030204" pitchFamily="34" charset="0"/>
                  <a:sym typeface="Calibri"/>
                </a:rPr>
                <a:t>full</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wait(</a:t>
              </a:r>
              <a:r>
                <a:rPr lang="en-US" sz="1800" b="1">
                  <a:solidFill>
                    <a:srgbClr val="FF0000"/>
                  </a:solidFill>
                  <a:latin typeface="Calibri" panose="020F0502020204030204" pitchFamily="34" charset="0"/>
                  <a:ea typeface="Calibri"/>
                  <a:cs typeface="Calibri" panose="020F0502020204030204" pitchFamily="34" charset="0"/>
                  <a:sym typeface="Calibri"/>
                </a:rPr>
                <a:t>mutex</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nextc</a:t>
              </a:r>
              <a:r>
                <a:rPr lang="en-US" sz="1800" b="1">
                  <a:solidFill>
                    <a:schemeClr val="dk1"/>
                  </a:solidFill>
                  <a:latin typeface="Calibri" panose="020F0502020204030204" pitchFamily="34" charset="0"/>
                  <a:ea typeface="Calibri"/>
                  <a:cs typeface="Calibri" panose="020F0502020204030204" pitchFamily="34" charset="0"/>
                  <a:sym typeface="Calibri"/>
                </a:rPr>
                <a:t> = </a:t>
              </a:r>
              <a:r>
                <a:rPr lang="en-US" sz="1800">
                  <a:solidFill>
                    <a:schemeClr val="dk1"/>
                  </a:solidFill>
                  <a:latin typeface="Calibri" panose="020F0502020204030204" pitchFamily="34" charset="0"/>
                  <a:ea typeface="Calibri"/>
                  <a:cs typeface="Calibri" panose="020F0502020204030204" pitchFamily="34" charset="0"/>
                  <a:sym typeface="Calibri"/>
                </a:rPr>
                <a:t>get_buffer_item(out);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signal(</a:t>
              </a:r>
              <a:r>
                <a:rPr lang="en-US" sz="1800" b="1">
                  <a:solidFill>
                    <a:srgbClr val="FF0000"/>
                  </a:solidFill>
                  <a:latin typeface="Calibri" panose="020F0502020204030204" pitchFamily="34" charset="0"/>
                  <a:ea typeface="Calibri"/>
                  <a:cs typeface="Calibri" panose="020F0502020204030204" pitchFamily="34" charset="0"/>
                  <a:sym typeface="Calibri"/>
                </a:rPr>
                <a:t>mutex</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signal(</a:t>
              </a:r>
              <a:r>
                <a:rPr lang="en-US" sz="1800" b="1">
                  <a:solidFill>
                    <a:srgbClr val="00FF00"/>
                  </a:solidFill>
                  <a:latin typeface="Calibri" panose="020F0502020204030204" pitchFamily="34" charset="0"/>
                  <a:ea typeface="Calibri"/>
                  <a:cs typeface="Calibri" panose="020F0502020204030204" pitchFamily="34" charset="0"/>
                  <a:sym typeface="Calibri"/>
                </a:rPr>
                <a:t>empty</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consume_item(nextc);</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90000"/>
                </a:lnSpc>
                <a:spcBef>
                  <a:spcPts val="30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}while (1);</a:t>
              </a: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631" name="Google Shape;631;p26"/>
            <p:cNvSpPr/>
            <p:nvPr/>
          </p:nvSpPr>
          <p:spPr>
            <a:xfrm>
              <a:off x="213153" y="2339151"/>
              <a:ext cx="3816350" cy="331363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do { </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90000"/>
                </a:lnSpc>
                <a:spcBef>
                  <a:spcPts val="30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   nextp</a:t>
              </a: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 new_item();</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wait(</a:t>
              </a:r>
              <a:r>
                <a:rPr lang="en-US" sz="1800" b="1">
                  <a:solidFill>
                    <a:srgbClr val="00FF00"/>
                  </a:solidFill>
                  <a:latin typeface="Calibri" panose="020F0502020204030204" pitchFamily="34" charset="0"/>
                  <a:ea typeface="Calibri"/>
                  <a:cs typeface="Calibri" panose="020F0502020204030204" pitchFamily="34" charset="0"/>
                  <a:sym typeface="Calibri"/>
                </a:rPr>
                <a:t>empty</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wait(</a:t>
              </a:r>
              <a:r>
                <a:rPr lang="en-US" sz="1800" b="1">
                  <a:solidFill>
                    <a:srgbClr val="FF0000"/>
                  </a:solidFill>
                  <a:latin typeface="Calibri" panose="020F0502020204030204" pitchFamily="34" charset="0"/>
                  <a:ea typeface="Calibri"/>
                  <a:cs typeface="Calibri" panose="020F0502020204030204" pitchFamily="34" charset="0"/>
                  <a:sym typeface="Calibri"/>
                </a:rPr>
                <a:t>mutex</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   insert_to_buffer(nextp);</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a:t>
              </a:r>
              <a:r>
                <a:rPr lang="en-US" sz="1800">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signal(</a:t>
              </a:r>
              <a:r>
                <a:rPr lang="en-US" sz="1800" b="1">
                  <a:solidFill>
                    <a:srgbClr val="FF0000"/>
                  </a:solidFill>
                  <a:latin typeface="Calibri" panose="020F0502020204030204" pitchFamily="34" charset="0"/>
                  <a:ea typeface="Calibri"/>
                  <a:cs typeface="Calibri" panose="020F0502020204030204" pitchFamily="34" charset="0"/>
                  <a:sym typeface="Calibri"/>
                </a:rPr>
                <a:t>mutex</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b="1">
                  <a:solidFill>
                    <a:schemeClr val="dk1"/>
                  </a:solidFill>
                  <a:latin typeface="Calibri" panose="020F0502020204030204" pitchFamily="34" charset="0"/>
                  <a:ea typeface="Calibri"/>
                  <a:cs typeface="Calibri" panose="020F0502020204030204" pitchFamily="34" charset="0"/>
                  <a:sym typeface="Calibri"/>
                </a:rPr>
                <a:t>   signal(</a:t>
              </a:r>
              <a:r>
                <a:rPr lang="en-US" sz="1800" b="1">
                  <a:solidFill>
                    <a:srgbClr val="3333CC"/>
                  </a:solidFill>
                  <a:latin typeface="Calibri" panose="020F0502020204030204" pitchFamily="34" charset="0"/>
                  <a:ea typeface="Calibri"/>
                  <a:cs typeface="Calibri" panose="020F0502020204030204" pitchFamily="34" charset="0"/>
                  <a:sym typeface="Calibri"/>
                </a:rPr>
                <a:t>full</a:t>
              </a:r>
              <a:r>
                <a:rPr lang="en-US" sz="1800" b="1">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 while (1);</a:t>
              </a: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632" name="Google Shape;632;p26"/>
            <p:cNvSpPr/>
            <p:nvPr/>
          </p:nvSpPr>
          <p:spPr>
            <a:xfrm>
              <a:off x="920467" y="1581803"/>
              <a:ext cx="1550988" cy="293531"/>
            </a:xfrm>
            <a:prstGeom prst="rect">
              <a:avLst/>
            </a:prstGeom>
            <a:solidFill>
              <a:srgbClr val="FEE599"/>
            </a:solidFill>
            <a:ln>
              <a:noFill/>
            </a:ln>
          </p:spPr>
          <p:txBody>
            <a:bodyPr spcFirstLastPara="1" wrap="square" lIns="0" tIns="0" rIns="0" bIns="0" anchor="t" anchorCtr="0">
              <a:sp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Nhà máy</a:t>
              </a: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633" name="Google Shape;633;p26"/>
            <p:cNvSpPr/>
            <p:nvPr/>
          </p:nvSpPr>
          <p:spPr>
            <a:xfrm>
              <a:off x="4425315" y="1589603"/>
              <a:ext cx="1733550" cy="293531"/>
            </a:xfrm>
            <a:prstGeom prst="rect">
              <a:avLst/>
            </a:prstGeom>
            <a:solidFill>
              <a:srgbClr val="FEE599"/>
            </a:solidFill>
            <a:ln>
              <a:noFill/>
            </a:ln>
          </p:spPr>
          <p:txBody>
            <a:bodyPr spcFirstLastPara="1" wrap="square" lIns="0" tIns="0" rIns="0" bIns="0" anchor="t" anchorCtr="0">
              <a:sp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ea typeface="Calibri"/>
                  <a:cs typeface="Calibri" panose="020F0502020204030204" pitchFamily="34" charset="0"/>
                  <a:sym typeface="Calibri"/>
                </a:rPr>
                <a:t>Khách hàng</a:t>
              </a:r>
              <a:endParaRPr sz="18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634" name="Google Shape;634;p26"/>
            <p:cNvCxnSpPr/>
            <p:nvPr/>
          </p:nvCxnSpPr>
          <p:spPr>
            <a:xfrm>
              <a:off x="3795845" y="1425985"/>
              <a:ext cx="0" cy="4322756"/>
            </a:xfrm>
            <a:prstGeom prst="straightConnector1">
              <a:avLst/>
            </a:prstGeom>
            <a:noFill/>
            <a:ln w="38100" cap="flat" cmpd="sng">
              <a:solidFill>
                <a:schemeClr val="dk1"/>
              </a:solidFill>
              <a:prstDash val="solid"/>
              <a:miter lim="800000"/>
              <a:headEnd type="none" w="sm" len="sm"/>
              <a:tailEnd type="none" w="sm" len="sm"/>
            </a:ln>
          </p:spPr>
        </p:cxnSp>
      </p:grpSp>
      <p:sp>
        <p:nvSpPr>
          <p:cNvPr id="635" name="Google Shape;635;p26"/>
          <p:cNvSpPr/>
          <p:nvPr/>
        </p:nvSpPr>
        <p:spPr>
          <a:xfrm>
            <a:off x="4119484" y="5098396"/>
            <a:ext cx="4870417" cy="156966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600" b="0" i="0" u="none" strike="noStrike" cap="none">
                <a:solidFill>
                  <a:schemeClr val="dk1"/>
                </a:solidFill>
                <a:latin typeface="Calibri" panose="020F0502020204030204" pitchFamily="34" charset="0"/>
                <a:ea typeface="Calibri"/>
                <a:cs typeface="Calibri" panose="020F0502020204030204" pitchFamily="34" charset="0"/>
                <a:sym typeface="Calibri"/>
              </a:rPr>
              <a:t>Semaphore full, empty, mutex;</a:t>
            </a:r>
            <a:endParaRPr sz="1600" b="0" i="0" u="none" strike="noStrike" cap="none">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600">
                <a:solidFill>
                  <a:srgbClr val="3A3838"/>
                </a:solidFill>
                <a:latin typeface="Calibri" panose="020F0502020204030204" pitchFamily="34" charset="0"/>
                <a:ea typeface="Calibri"/>
                <a:cs typeface="Calibri" panose="020F0502020204030204" pitchFamily="34" charset="0"/>
                <a:sym typeface="Calibri"/>
              </a:rPr>
              <a:t>Khởi tạo:</a:t>
            </a:r>
            <a:endParaRPr sz="1600">
              <a:solidFill>
                <a:srgbClr val="3A3838"/>
              </a:solidFill>
              <a:latin typeface="Calibri" panose="020F0502020204030204" pitchFamily="34" charset="0"/>
              <a:ea typeface="Calibri"/>
              <a:cs typeface="Calibri" panose="020F0502020204030204" pitchFamily="34" charset="0"/>
              <a:sym typeface="Calibri"/>
            </a:endParaRPr>
          </a:p>
          <a:p>
            <a:pPr marL="457200" marR="0" lvl="1" indent="0" algn="l" rtl="0">
              <a:spcBef>
                <a:spcPts val="0"/>
              </a:spcBef>
              <a:spcAft>
                <a:spcPts val="0"/>
              </a:spcAft>
              <a:buNone/>
            </a:pPr>
            <a:r>
              <a:rPr lang="en-US" sz="1600" b="0" i="0" u="none" strike="noStrike" cap="none">
                <a:solidFill>
                  <a:schemeClr val="dk1"/>
                </a:solidFill>
                <a:latin typeface="Calibri" panose="020F0502020204030204" pitchFamily="34" charset="0"/>
                <a:ea typeface="Calibri"/>
                <a:cs typeface="Calibri" panose="020F0502020204030204" pitchFamily="34" charset="0"/>
                <a:sym typeface="Calibri"/>
              </a:rPr>
              <a:t>full     = 0;  </a:t>
            </a:r>
            <a:r>
              <a:rPr lang="en-US" sz="1600" b="0" i="0" u="none" strike="noStrike" cap="none">
                <a:solidFill>
                  <a:srgbClr val="757070"/>
                </a:solidFill>
                <a:latin typeface="Calibri" panose="020F0502020204030204" pitchFamily="34" charset="0"/>
                <a:ea typeface="Calibri"/>
                <a:cs typeface="Calibri" panose="020F0502020204030204" pitchFamily="34" charset="0"/>
                <a:sym typeface="Calibri"/>
              </a:rPr>
              <a:t>//số buffers đầy </a:t>
            </a:r>
            <a:endParaRPr>
              <a:latin typeface="Calibri" panose="020F0502020204030204" pitchFamily="34" charset="0"/>
              <a:cs typeface="Calibri" panose="020F0502020204030204" pitchFamily="34" charset="0"/>
            </a:endParaRPr>
          </a:p>
          <a:p>
            <a:pPr marL="457200" marR="0" lvl="1" indent="0" algn="l" rtl="0">
              <a:spcBef>
                <a:spcPts val="0"/>
              </a:spcBef>
              <a:spcAft>
                <a:spcPts val="0"/>
              </a:spcAft>
              <a:buNone/>
            </a:pPr>
            <a:r>
              <a:rPr lang="en-US" sz="1600" b="0" i="0" u="none" strike="noStrike" cap="none">
                <a:solidFill>
                  <a:schemeClr val="dk1"/>
                </a:solidFill>
                <a:latin typeface="Calibri" panose="020F0502020204030204" pitchFamily="34" charset="0"/>
                <a:ea typeface="Calibri"/>
                <a:cs typeface="Calibri" panose="020F0502020204030204" pitchFamily="34" charset="0"/>
                <a:sym typeface="Calibri"/>
              </a:rPr>
              <a:t>empty = n; </a:t>
            </a:r>
            <a:r>
              <a:rPr lang="en-US" sz="1600" b="0" i="0" u="none" strike="noStrike" cap="none">
                <a:solidFill>
                  <a:srgbClr val="757070"/>
                </a:solidFill>
                <a:latin typeface="Calibri" panose="020F0502020204030204" pitchFamily="34" charset="0"/>
                <a:ea typeface="Calibri"/>
                <a:cs typeface="Calibri" panose="020F0502020204030204" pitchFamily="34" charset="0"/>
                <a:sym typeface="Calibri"/>
              </a:rPr>
              <a:t>// số buffers trống</a:t>
            </a:r>
            <a:endParaRPr sz="1600" b="0" i="0" u="none" strike="noStrike" cap="none">
              <a:solidFill>
                <a:srgbClr val="757070"/>
              </a:solidFill>
              <a:latin typeface="Calibri" panose="020F0502020204030204" pitchFamily="34" charset="0"/>
              <a:ea typeface="Calibri"/>
              <a:cs typeface="Calibri" panose="020F0502020204030204" pitchFamily="34" charset="0"/>
              <a:sym typeface="Calibri"/>
            </a:endParaRPr>
          </a:p>
          <a:p>
            <a:pPr marL="457200" marR="0" lvl="1" indent="0" algn="l" rtl="0">
              <a:spcBef>
                <a:spcPts val="0"/>
              </a:spcBef>
              <a:spcAft>
                <a:spcPts val="0"/>
              </a:spcAft>
              <a:buNone/>
            </a:pPr>
            <a:r>
              <a:rPr lang="en-US" sz="1600" b="0" i="0" u="none" strike="noStrike" cap="none">
                <a:solidFill>
                  <a:schemeClr val="dk1"/>
                </a:solidFill>
                <a:latin typeface="Calibri" panose="020F0502020204030204" pitchFamily="34" charset="0"/>
                <a:ea typeface="Calibri"/>
                <a:cs typeface="Calibri" panose="020F0502020204030204" pitchFamily="34" charset="0"/>
                <a:sym typeface="Calibri"/>
              </a:rPr>
              <a:t>mutex = 1; </a:t>
            </a:r>
            <a:r>
              <a:rPr lang="en-US" sz="1600" b="0" i="0" u="none" strike="noStrike" cap="none">
                <a:solidFill>
                  <a:srgbClr val="757070"/>
                </a:solidFill>
                <a:latin typeface="Calibri" panose="020F0502020204030204" pitchFamily="34" charset="0"/>
                <a:ea typeface="Calibri"/>
                <a:cs typeface="Calibri" panose="020F0502020204030204" pitchFamily="34" charset="0"/>
                <a:sym typeface="Calibri"/>
              </a:rPr>
              <a:t>//1 thời điểm chỉ có 1 bên được can thiệp kho</a:t>
            </a:r>
            <a:endParaRPr sz="1600" b="0" i="0" u="none" strike="noStrike" cap="none">
              <a:solidFill>
                <a:srgbClr val="757070"/>
              </a:solidFill>
              <a:latin typeface="Calibri" panose="020F0502020204030204" pitchFamily="34" charset="0"/>
              <a:ea typeface="Calibri"/>
              <a:cs typeface="Calibri" panose="020F0502020204030204" pitchFamily="34" charset="0"/>
              <a:sym typeface="Calibri"/>
            </a:endParaRPr>
          </a:p>
        </p:txBody>
      </p:sp>
      <p:grpSp>
        <p:nvGrpSpPr>
          <p:cNvPr id="636" name="Google Shape;636;p26"/>
          <p:cNvGrpSpPr/>
          <p:nvPr/>
        </p:nvGrpSpPr>
        <p:grpSpPr>
          <a:xfrm>
            <a:off x="2010078" y="944044"/>
            <a:ext cx="1316987" cy="1197273"/>
            <a:chOff x="2010078" y="944044"/>
            <a:chExt cx="1316987" cy="1197273"/>
          </a:xfrm>
        </p:grpSpPr>
        <p:sp>
          <p:nvSpPr>
            <p:cNvPr id="637" name="Google Shape;637;p26"/>
            <p:cNvSpPr/>
            <p:nvPr/>
          </p:nvSpPr>
          <p:spPr>
            <a:xfrm>
              <a:off x="2010078" y="944044"/>
              <a:ext cx="1316987"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1F3864"/>
                  </a:solidFill>
                  <a:latin typeface="Calibri" panose="020F0502020204030204" pitchFamily="34" charset="0"/>
                  <a:ea typeface="Calibri"/>
                  <a:cs typeface="Calibri" panose="020F0502020204030204" pitchFamily="34" charset="0"/>
                  <a:sym typeface="Calibri"/>
                </a:rPr>
                <a:t>Tạo 1 item</a:t>
              </a:r>
              <a:endParaRPr>
                <a:latin typeface="Calibri" panose="020F0502020204030204" pitchFamily="34" charset="0"/>
                <a:cs typeface="Calibri" panose="020F0502020204030204" pitchFamily="34" charset="0"/>
              </a:endParaRPr>
            </a:p>
          </p:txBody>
        </p:sp>
        <p:cxnSp>
          <p:nvCxnSpPr>
            <p:cNvPr id="638" name="Google Shape;638;p26"/>
            <p:cNvCxnSpPr>
              <a:cxnSpLocks/>
              <a:endCxn id="637" idx="2"/>
            </p:cNvCxnSpPr>
            <p:nvPr/>
          </p:nvCxnSpPr>
          <p:spPr>
            <a:xfrm rot="16200000" flipV="1">
              <a:off x="2459729" y="1522178"/>
              <a:ext cx="827982" cy="410295"/>
            </a:xfrm>
            <a:prstGeom prst="bentConnector3">
              <a:avLst>
                <a:gd name="adj1" fmla="val -1892"/>
              </a:avLst>
            </a:prstGeom>
            <a:noFill/>
            <a:ln w="28575" cap="flat" cmpd="sng">
              <a:solidFill>
                <a:srgbClr val="1F3864"/>
              </a:solidFill>
              <a:prstDash val="solid"/>
              <a:miter lim="800000"/>
              <a:headEnd type="none" w="sm" len="sm"/>
              <a:tailEnd type="triangle" w="med" len="med"/>
            </a:ln>
          </p:spPr>
        </p:cxnSp>
      </p:grpSp>
      <p:grpSp>
        <p:nvGrpSpPr>
          <p:cNvPr id="639" name="Google Shape;639;p26"/>
          <p:cNvGrpSpPr/>
          <p:nvPr/>
        </p:nvGrpSpPr>
        <p:grpSpPr>
          <a:xfrm>
            <a:off x="98702" y="1466860"/>
            <a:ext cx="3104478" cy="2062103"/>
            <a:chOff x="98702" y="1466860"/>
            <a:chExt cx="3104478" cy="2062103"/>
          </a:xfrm>
        </p:grpSpPr>
        <p:sp>
          <p:nvSpPr>
            <p:cNvPr id="640" name="Google Shape;640;p26"/>
            <p:cNvSpPr/>
            <p:nvPr/>
          </p:nvSpPr>
          <p:spPr>
            <a:xfrm>
              <a:off x="98702" y="1466860"/>
              <a:ext cx="2484678" cy="206210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rgbClr val="385623"/>
                  </a:solidFill>
                  <a:latin typeface="Calibri" panose="020F0502020204030204" pitchFamily="34" charset="0"/>
                  <a:ea typeface="Calibri"/>
                  <a:cs typeface="Calibri" panose="020F0502020204030204" pitchFamily="34" charset="0"/>
                  <a:sym typeface="Calibri"/>
                </a:rPr>
                <a:t>kiểm</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tra</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số</a:t>
              </a:r>
              <a:r>
                <a:rPr lang="en-US" sz="1600">
                  <a:solidFill>
                    <a:srgbClr val="385623"/>
                  </a:solidFill>
                  <a:latin typeface="Calibri" panose="020F0502020204030204" pitchFamily="34" charset="0"/>
                  <a:ea typeface="Calibri"/>
                  <a:cs typeface="Calibri" panose="020F0502020204030204" pitchFamily="34" charset="0"/>
                  <a:sym typeface="Calibri"/>
                </a:rPr>
                <a:t> buffer empty, </a:t>
              </a:r>
              <a:r>
                <a:rPr lang="en-US" sz="1600" err="1">
                  <a:solidFill>
                    <a:srgbClr val="385623"/>
                  </a:solidFill>
                  <a:latin typeface="Calibri" panose="020F0502020204030204" pitchFamily="34" charset="0"/>
                  <a:ea typeface="Calibri"/>
                  <a:cs typeface="Calibri" panose="020F0502020204030204" pitchFamily="34" charset="0"/>
                  <a:sym typeface="Calibri"/>
                </a:rPr>
                <a:t>nếu</a:t>
              </a:r>
              <a:r>
                <a:rPr lang="en-US" sz="1600">
                  <a:solidFill>
                    <a:srgbClr val="385623"/>
                  </a:solidFill>
                  <a:latin typeface="Calibri" panose="020F0502020204030204" pitchFamily="34" charset="0"/>
                  <a:ea typeface="Calibri"/>
                  <a:cs typeface="Calibri" panose="020F0502020204030204" pitchFamily="34" charset="0"/>
                  <a:sym typeface="Calibri"/>
                </a:rPr>
                <a:t> &lt; 0 </a:t>
              </a:r>
              <a:r>
                <a:rPr lang="en-US" sz="1600" err="1">
                  <a:solidFill>
                    <a:srgbClr val="385623"/>
                  </a:solidFill>
                  <a:latin typeface="Calibri" panose="020F0502020204030204" pitchFamily="34" charset="0"/>
                  <a:ea typeface="Calibri"/>
                  <a:cs typeface="Calibri" panose="020F0502020204030204" pitchFamily="34" charset="0"/>
                  <a:sym typeface="Calibri"/>
                </a:rPr>
                <a:t>thì</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bị</a:t>
              </a:r>
              <a:r>
                <a:rPr lang="en-US" sz="1600">
                  <a:solidFill>
                    <a:srgbClr val="385623"/>
                  </a:solidFill>
                  <a:latin typeface="Calibri" panose="020F0502020204030204" pitchFamily="34" charset="0"/>
                  <a:ea typeface="Calibri"/>
                  <a:cs typeface="Calibri" panose="020F0502020204030204" pitchFamily="34" charset="0"/>
                  <a:sym typeface="Calibri"/>
                </a:rPr>
                <a:t> item </a:t>
              </a:r>
              <a:r>
                <a:rPr lang="en-US" sz="1600" err="1">
                  <a:solidFill>
                    <a:srgbClr val="385623"/>
                  </a:solidFill>
                  <a:latin typeface="Calibri" panose="020F0502020204030204" pitchFamily="34" charset="0"/>
                  <a:ea typeface="Calibri"/>
                  <a:cs typeface="Calibri" panose="020F0502020204030204" pitchFamily="34" charset="0"/>
                  <a:sym typeface="Calibri"/>
                </a:rPr>
                <a:t>đó</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bị</a:t>
              </a:r>
              <a:r>
                <a:rPr lang="en-US" sz="1600">
                  <a:solidFill>
                    <a:srgbClr val="385623"/>
                  </a:solidFill>
                  <a:latin typeface="Calibri" panose="020F0502020204030204" pitchFamily="34" charset="0"/>
                  <a:ea typeface="Calibri"/>
                  <a:cs typeface="Calibri" panose="020F0502020204030204" pitchFamily="34" charset="0"/>
                  <a:sym typeface="Calibri"/>
                </a:rPr>
                <a:t> block (</a:t>
              </a:r>
              <a:r>
                <a:rPr lang="en-US" sz="1600" err="1">
                  <a:solidFill>
                    <a:srgbClr val="385623"/>
                  </a:solidFill>
                  <a:latin typeface="Calibri" panose="020F0502020204030204" pitchFamily="34" charset="0"/>
                  <a:ea typeface="Calibri"/>
                  <a:cs typeface="Calibri" panose="020F0502020204030204" pitchFamily="34" charset="0"/>
                  <a:sym typeface="Calibri"/>
                </a:rPr>
                <a:t>không</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còn</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chỗ</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trống</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để</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đưa</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hàng</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vào</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nếu</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số</a:t>
              </a:r>
              <a:r>
                <a:rPr lang="en-US" sz="1600">
                  <a:solidFill>
                    <a:srgbClr val="385623"/>
                  </a:solidFill>
                  <a:latin typeface="Calibri" panose="020F0502020204030204" pitchFamily="34" charset="0"/>
                  <a:ea typeface="Calibri"/>
                  <a:cs typeface="Calibri" panose="020F0502020204030204" pitchFamily="34" charset="0"/>
                  <a:sym typeface="Calibri"/>
                </a:rPr>
                <a:t> buffer </a:t>
              </a:r>
              <a:r>
                <a:rPr lang="en-US" sz="1600" err="1">
                  <a:solidFill>
                    <a:srgbClr val="385623"/>
                  </a:solidFill>
                  <a:latin typeface="Calibri" panose="020F0502020204030204" pitchFamily="34" charset="0"/>
                  <a:ea typeface="Calibri"/>
                  <a:cs typeface="Calibri" panose="020F0502020204030204" pitchFamily="34" charset="0"/>
                  <a:sym typeface="Calibri"/>
                </a:rPr>
                <a:t>còn</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trống</a:t>
              </a:r>
              <a:r>
                <a:rPr lang="en-US" sz="1600">
                  <a:solidFill>
                    <a:srgbClr val="385623"/>
                  </a:solidFill>
                  <a:latin typeface="Calibri" panose="020F0502020204030204" pitchFamily="34" charset="0"/>
                  <a:ea typeface="Calibri"/>
                  <a:cs typeface="Calibri" panose="020F0502020204030204" pitchFamily="34" charset="0"/>
                  <a:sym typeface="Calibri"/>
                </a:rPr>
                <a:t> &gt; 0 </a:t>
              </a:r>
              <a:r>
                <a:rPr lang="en-US" sz="1600" err="1">
                  <a:solidFill>
                    <a:srgbClr val="385623"/>
                  </a:solidFill>
                  <a:latin typeface="Calibri" panose="020F0502020204030204" pitchFamily="34" charset="0"/>
                  <a:ea typeface="Calibri"/>
                  <a:cs typeface="Calibri" panose="020F0502020204030204" pitchFamily="34" charset="0"/>
                  <a:sym typeface="Calibri"/>
                </a:rPr>
                <a:t>thì</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gọi</a:t>
              </a:r>
              <a:r>
                <a:rPr lang="en-US" sz="1600">
                  <a:solidFill>
                    <a:srgbClr val="385623"/>
                  </a:solidFill>
                  <a:latin typeface="Calibri" panose="020F0502020204030204" pitchFamily="34" charset="0"/>
                  <a:ea typeface="Calibri"/>
                  <a:cs typeface="Calibri" panose="020F0502020204030204" pitchFamily="34" charset="0"/>
                  <a:sym typeface="Calibri"/>
                </a:rPr>
                <a:t> wait(mutex) </a:t>
              </a:r>
              <a:r>
                <a:rPr lang="en-US" sz="1600" err="1">
                  <a:solidFill>
                    <a:srgbClr val="385623"/>
                  </a:solidFill>
                  <a:latin typeface="Calibri" panose="020F0502020204030204" pitchFamily="34" charset="0"/>
                  <a:ea typeface="Calibri"/>
                  <a:cs typeface="Calibri" panose="020F0502020204030204" pitchFamily="34" charset="0"/>
                  <a:sym typeface="Calibri"/>
                </a:rPr>
                <a:t>để</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kiểm</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tra</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có</a:t>
              </a:r>
              <a:r>
                <a:rPr lang="en-US" sz="1600">
                  <a:solidFill>
                    <a:srgbClr val="385623"/>
                  </a:solidFill>
                  <a:latin typeface="Calibri" panose="020F0502020204030204" pitchFamily="34" charset="0"/>
                  <a:ea typeface="Calibri"/>
                  <a:cs typeface="Calibri" panose="020F0502020204030204" pitchFamily="34" charset="0"/>
                  <a:sym typeface="Calibri"/>
                </a:rPr>
                <a:t> ai </a:t>
              </a:r>
              <a:r>
                <a:rPr lang="en-US" sz="1600" err="1">
                  <a:solidFill>
                    <a:srgbClr val="385623"/>
                  </a:solidFill>
                  <a:latin typeface="Calibri" panose="020F0502020204030204" pitchFamily="34" charset="0"/>
                  <a:ea typeface="Calibri"/>
                  <a:cs typeface="Calibri" panose="020F0502020204030204" pitchFamily="34" charset="0"/>
                  <a:sym typeface="Calibri"/>
                </a:rPr>
                <a:t>đang</a:t>
              </a:r>
              <a:r>
                <a:rPr lang="en-US" sz="1600">
                  <a:solidFill>
                    <a:srgbClr val="385623"/>
                  </a:solidFill>
                  <a:latin typeface="Calibri" panose="020F0502020204030204" pitchFamily="34" charset="0"/>
                  <a:ea typeface="Calibri"/>
                  <a:cs typeface="Calibri" panose="020F0502020204030204" pitchFamily="34" charset="0"/>
                  <a:sym typeface="Calibri"/>
                </a:rPr>
                <a:t> can </a:t>
              </a:r>
              <a:r>
                <a:rPr lang="en-US" sz="1600" err="1">
                  <a:solidFill>
                    <a:srgbClr val="385623"/>
                  </a:solidFill>
                  <a:latin typeface="Calibri" panose="020F0502020204030204" pitchFamily="34" charset="0"/>
                  <a:ea typeface="Calibri"/>
                  <a:cs typeface="Calibri" panose="020F0502020204030204" pitchFamily="34" charset="0"/>
                  <a:sym typeface="Calibri"/>
                </a:rPr>
                <a:t>thiệp</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kho</a:t>
              </a:r>
              <a:r>
                <a:rPr lang="en-US" sz="1600">
                  <a:solidFill>
                    <a:srgbClr val="385623"/>
                  </a:solidFill>
                  <a:latin typeface="Calibri" panose="020F0502020204030204" pitchFamily="34" charset="0"/>
                  <a:ea typeface="Calibri"/>
                  <a:cs typeface="Calibri" panose="020F0502020204030204" pitchFamily="34" charset="0"/>
                  <a:sym typeface="Calibri"/>
                </a:rPr>
                <a:t> </a:t>
              </a:r>
              <a:r>
                <a:rPr lang="en-US" sz="1600" err="1">
                  <a:solidFill>
                    <a:srgbClr val="385623"/>
                  </a:solidFill>
                  <a:latin typeface="Calibri" panose="020F0502020204030204" pitchFamily="34" charset="0"/>
                  <a:ea typeface="Calibri"/>
                  <a:cs typeface="Calibri" panose="020F0502020204030204" pitchFamily="34" charset="0"/>
                  <a:sym typeface="Calibri"/>
                </a:rPr>
                <a:t>không</a:t>
              </a:r>
              <a:endParaRPr sz="16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641" name="Google Shape;641;p26"/>
            <p:cNvCxnSpPr>
              <a:endCxn id="640" idx="3"/>
            </p:cNvCxnSpPr>
            <p:nvPr/>
          </p:nvCxnSpPr>
          <p:spPr>
            <a:xfrm rot="10800000">
              <a:off x="2583380" y="2497911"/>
              <a:ext cx="619800" cy="175800"/>
            </a:xfrm>
            <a:prstGeom prst="straightConnector1">
              <a:avLst/>
            </a:prstGeom>
            <a:noFill/>
            <a:ln w="28575" cap="flat" cmpd="sng">
              <a:solidFill>
                <a:srgbClr val="385623"/>
              </a:solidFill>
              <a:prstDash val="solid"/>
              <a:miter lim="800000"/>
              <a:headEnd type="none" w="sm" len="sm"/>
              <a:tailEnd type="triangle" w="med" len="med"/>
            </a:ln>
          </p:spPr>
        </p:cxnSp>
      </p:grpSp>
      <p:grpSp>
        <p:nvGrpSpPr>
          <p:cNvPr id="642" name="Google Shape;642;p26"/>
          <p:cNvGrpSpPr/>
          <p:nvPr/>
        </p:nvGrpSpPr>
        <p:grpSpPr>
          <a:xfrm>
            <a:off x="78486" y="2997842"/>
            <a:ext cx="3110593" cy="2830171"/>
            <a:chOff x="78486" y="2997842"/>
            <a:chExt cx="3110593" cy="2830171"/>
          </a:xfrm>
        </p:grpSpPr>
        <p:sp>
          <p:nvSpPr>
            <p:cNvPr id="643" name="Google Shape;643;p26"/>
            <p:cNvSpPr/>
            <p:nvPr/>
          </p:nvSpPr>
          <p:spPr>
            <a:xfrm>
              <a:off x="78486" y="3519689"/>
              <a:ext cx="2525109"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C00000"/>
                  </a:solidFill>
                  <a:latin typeface="Calibri" panose="020F0502020204030204" pitchFamily="34" charset="0"/>
                  <a:ea typeface="Calibri"/>
                  <a:cs typeface="Calibri" panose="020F0502020204030204" pitchFamily="34" charset="0"/>
                  <a:sym typeface="Calibri"/>
                </a:rPr>
                <a:t>nếu mutex.value &lt; 0 thì có người can thiệp kho, chờ đến khi người đó làm xong và gọi signal(mutex) thì nhà máy sẽ được wake-up và vào CS. Thực hiện xong thì nhà máy gọi signal(mutex) để tăng mutex value cho người khác vào.</a:t>
              </a:r>
              <a:endParaRPr sz="1600">
                <a:solidFill>
                  <a:srgbClr val="C00000"/>
                </a:solidFill>
                <a:latin typeface="Calibri" panose="020F0502020204030204" pitchFamily="34" charset="0"/>
                <a:ea typeface="Calibri"/>
                <a:cs typeface="Calibri" panose="020F0502020204030204" pitchFamily="34" charset="0"/>
                <a:sym typeface="Calibri"/>
              </a:endParaRPr>
            </a:p>
          </p:txBody>
        </p:sp>
        <p:cxnSp>
          <p:nvCxnSpPr>
            <p:cNvPr id="644" name="Google Shape;644;p26"/>
            <p:cNvCxnSpPr>
              <a:cxnSpLocks/>
            </p:cNvCxnSpPr>
            <p:nvPr/>
          </p:nvCxnSpPr>
          <p:spPr>
            <a:xfrm rot="5400000">
              <a:off x="2419955" y="3161266"/>
              <a:ext cx="822336" cy="495488"/>
            </a:xfrm>
            <a:prstGeom prst="bentConnector3">
              <a:avLst>
                <a:gd name="adj1" fmla="val 50000"/>
              </a:avLst>
            </a:prstGeom>
            <a:noFill/>
            <a:ln w="28575" cap="flat" cmpd="sng">
              <a:solidFill>
                <a:srgbClr val="FF0000"/>
              </a:solidFill>
              <a:prstDash val="solid"/>
              <a:miter lim="800000"/>
              <a:headEnd type="none" w="sm" len="sm"/>
              <a:tailEnd type="triangle" w="med" len="med"/>
            </a:ln>
          </p:spPr>
        </p:cxnSp>
        <p:cxnSp>
          <p:nvCxnSpPr>
            <p:cNvPr id="645" name="Google Shape;645;p26"/>
            <p:cNvCxnSpPr/>
            <p:nvPr/>
          </p:nvCxnSpPr>
          <p:spPr>
            <a:xfrm rot="10800000">
              <a:off x="2690323" y="4119237"/>
              <a:ext cx="498756" cy="0"/>
            </a:xfrm>
            <a:prstGeom prst="straightConnector1">
              <a:avLst/>
            </a:prstGeom>
            <a:noFill/>
            <a:ln w="28575" cap="flat" cmpd="sng">
              <a:solidFill>
                <a:srgbClr val="FF0000"/>
              </a:solidFill>
              <a:prstDash val="solid"/>
              <a:miter lim="800000"/>
              <a:headEnd type="none" w="sm" len="sm"/>
              <a:tailEnd type="triangle" w="med" len="med"/>
            </a:ln>
          </p:spPr>
        </p:cxnSp>
      </p:grpSp>
      <p:sp>
        <p:nvSpPr>
          <p:cNvPr id="646" name="Google Shape;646;p26">
            <a:hlinkClick r:id="rId4" action="ppaction://hlinksldjump"/>
          </p:cNvPr>
          <p:cNvSpPr/>
          <p:nvPr/>
        </p:nvSpPr>
        <p:spPr>
          <a:xfrm>
            <a:off x="9287593" y="5798908"/>
            <a:ext cx="2684586" cy="577159"/>
          </a:xfrm>
          <a:prstGeom prst="rect">
            <a:avLst/>
          </a:prstGeom>
          <a:noFill/>
          <a:ln w="12700" cap="flat" cmpd="sng">
            <a:solidFill>
              <a:srgbClr val="75707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757070"/>
                </a:solidFill>
                <a:latin typeface="Calibri" panose="020F0502020204030204" pitchFamily="34" charset="0"/>
                <a:ea typeface="Calibri"/>
                <a:cs typeface="Calibri" panose="020F0502020204030204" pitchFamily="34" charset="0"/>
                <a:sym typeface="Calibri"/>
              </a:rPr>
              <a:t>Xem lại wait&amp;signal slide 17</a:t>
            </a:r>
            <a:endParaRPr sz="1600">
              <a:solidFill>
                <a:srgbClr val="757070"/>
              </a:solidFill>
              <a:latin typeface="Calibri" panose="020F0502020204030204" pitchFamily="34" charset="0"/>
              <a:ea typeface="Calibri"/>
              <a:cs typeface="Calibri" panose="020F0502020204030204" pitchFamily="34" charset="0"/>
              <a:sym typeface="Calibri"/>
            </a:endParaRPr>
          </a:p>
        </p:txBody>
      </p:sp>
      <p:grpSp>
        <p:nvGrpSpPr>
          <p:cNvPr id="647" name="Google Shape;647;p26"/>
          <p:cNvGrpSpPr/>
          <p:nvPr/>
        </p:nvGrpSpPr>
        <p:grpSpPr>
          <a:xfrm>
            <a:off x="632012" y="4407437"/>
            <a:ext cx="3189780" cy="2246309"/>
            <a:chOff x="632012" y="4407437"/>
            <a:chExt cx="3189780" cy="2246309"/>
          </a:xfrm>
        </p:grpSpPr>
        <p:sp>
          <p:nvSpPr>
            <p:cNvPr id="648" name="Google Shape;648;p26"/>
            <p:cNvSpPr/>
            <p:nvPr/>
          </p:nvSpPr>
          <p:spPr>
            <a:xfrm>
              <a:off x="632012" y="5822749"/>
              <a:ext cx="318978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2F5496"/>
                  </a:solidFill>
                  <a:latin typeface="Calibri" panose="020F0502020204030204" pitchFamily="34" charset="0"/>
                  <a:ea typeface="Calibri"/>
                  <a:cs typeface="Calibri" panose="020F0502020204030204" pitchFamily="34" charset="0"/>
                  <a:sym typeface="Calibri"/>
                </a:rPr>
                <a:t>gọi signal(full) -&gt; tăng giá trị của full, nếu full &lt;= 0 -&gt; wake-up cho 1 item khác vào kho</a:t>
              </a:r>
              <a:endParaRPr>
                <a:latin typeface="Calibri" panose="020F0502020204030204" pitchFamily="34" charset="0"/>
                <a:cs typeface="Calibri" panose="020F0502020204030204" pitchFamily="34" charset="0"/>
              </a:endParaRPr>
            </a:p>
          </p:txBody>
        </p:sp>
        <p:cxnSp>
          <p:nvCxnSpPr>
            <p:cNvPr id="649" name="Google Shape;649;p26"/>
            <p:cNvCxnSpPr/>
            <p:nvPr/>
          </p:nvCxnSpPr>
          <p:spPr>
            <a:xfrm rot="5400000">
              <a:off x="2221317" y="4876444"/>
              <a:ext cx="1436769" cy="498756"/>
            </a:xfrm>
            <a:prstGeom prst="bentConnector3">
              <a:avLst>
                <a:gd name="adj1" fmla="val -1476"/>
              </a:avLst>
            </a:prstGeom>
            <a:noFill/>
            <a:ln w="28575" cap="flat" cmpd="sng">
              <a:solidFill>
                <a:srgbClr val="2F5496"/>
              </a:solidFill>
              <a:prstDash val="solid"/>
              <a:miter lim="800000"/>
              <a:headEnd type="none" w="sm" len="sm"/>
              <a:tailEnd type="triangle" w="med" len="med"/>
            </a:ln>
          </p:spPr>
        </p:cxnSp>
      </p:grpSp>
      <p:grpSp>
        <p:nvGrpSpPr>
          <p:cNvPr id="650" name="Google Shape;650;p26"/>
          <p:cNvGrpSpPr/>
          <p:nvPr/>
        </p:nvGrpSpPr>
        <p:grpSpPr>
          <a:xfrm>
            <a:off x="8188142" y="877779"/>
            <a:ext cx="3969827" cy="1179599"/>
            <a:chOff x="8188142" y="877779"/>
            <a:chExt cx="3969827" cy="1179599"/>
          </a:xfrm>
        </p:grpSpPr>
        <p:sp>
          <p:nvSpPr>
            <p:cNvPr id="651" name="Google Shape;651;p26"/>
            <p:cNvSpPr/>
            <p:nvPr/>
          </p:nvSpPr>
          <p:spPr>
            <a:xfrm>
              <a:off x="9211442" y="877779"/>
              <a:ext cx="2946527"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1F3864"/>
                  </a:solidFill>
                  <a:latin typeface="Calibri" panose="020F0502020204030204" pitchFamily="34" charset="0"/>
                  <a:ea typeface="Calibri"/>
                  <a:cs typeface="Calibri" panose="020F0502020204030204" pitchFamily="34" charset="0"/>
                  <a:sym typeface="Calibri"/>
                </a:rPr>
                <a:t>giảm value của full, nếu value full &lt; 0 thì bị block (người không được mua hàng)</a:t>
              </a:r>
              <a:endParaRPr>
                <a:latin typeface="Calibri" panose="020F0502020204030204" pitchFamily="34" charset="0"/>
                <a:cs typeface="Calibri" panose="020F0502020204030204" pitchFamily="34" charset="0"/>
              </a:endParaRPr>
            </a:p>
          </p:txBody>
        </p:sp>
        <p:cxnSp>
          <p:nvCxnSpPr>
            <p:cNvPr id="652" name="Google Shape;652;p26"/>
            <p:cNvCxnSpPr>
              <a:endCxn id="651" idx="1"/>
            </p:cNvCxnSpPr>
            <p:nvPr/>
          </p:nvCxnSpPr>
          <p:spPr>
            <a:xfrm rot="10800000" flipH="1">
              <a:off x="8188142" y="1293278"/>
              <a:ext cx="1023300" cy="764100"/>
            </a:xfrm>
            <a:prstGeom prst="straightConnector1">
              <a:avLst/>
            </a:prstGeom>
            <a:noFill/>
            <a:ln w="28575" cap="flat" cmpd="sng">
              <a:solidFill>
                <a:srgbClr val="2F5496"/>
              </a:solidFill>
              <a:prstDash val="solid"/>
              <a:miter lim="800000"/>
              <a:headEnd type="none" w="sm" len="sm"/>
              <a:tailEnd type="triangle" w="med" len="med"/>
            </a:ln>
          </p:spPr>
        </p:cxnSp>
      </p:grpSp>
      <p:grpSp>
        <p:nvGrpSpPr>
          <p:cNvPr id="653" name="Google Shape;653;p26"/>
          <p:cNvGrpSpPr/>
          <p:nvPr/>
        </p:nvGrpSpPr>
        <p:grpSpPr>
          <a:xfrm>
            <a:off x="8699654" y="1933759"/>
            <a:ext cx="3467765" cy="830997"/>
            <a:chOff x="8699654" y="1933759"/>
            <a:chExt cx="3467765" cy="830997"/>
          </a:xfrm>
        </p:grpSpPr>
        <p:sp>
          <p:nvSpPr>
            <p:cNvPr id="654" name="Google Shape;654;p26"/>
            <p:cNvSpPr txBox="1"/>
            <p:nvPr/>
          </p:nvSpPr>
          <p:spPr>
            <a:xfrm>
              <a:off x="9092354" y="1933759"/>
              <a:ext cx="3075065"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C00000"/>
                  </a:solidFill>
                  <a:latin typeface="Calibri" panose="020F0502020204030204" pitchFamily="34" charset="0"/>
                  <a:ea typeface="Calibri"/>
                  <a:cs typeface="Calibri" panose="020F0502020204030204" pitchFamily="34" charset="0"/>
                  <a:sym typeface="Calibri"/>
                </a:rPr>
                <a:t>Nếu mutex&lt;0 thì nhà máy đang can thiệp kho, chờ đến khi nhà máy xong thì mới được mua hàng</a:t>
              </a:r>
              <a:endParaRPr sz="1600">
                <a:solidFill>
                  <a:srgbClr val="C00000"/>
                </a:solidFill>
                <a:latin typeface="Calibri" panose="020F0502020204030204" pitchFamily="34" charset="0"/>
                <a:ea typeface="Calibri"/>
                <a:cs typeface="Calibri" panose="020F0502020204030204" pitchFamily="34" charset="0"/>
                <a:sym typeface="Calibri"/>
              </a:endParaRPr>
            </a:p>
          </p:txBody>
        </p:sp>
        <p:cxnSp>
          <p:nvCxnSpPr>
            <p:cNvPr id="655" name="Google Shape;655;p26"/>
            <p:cNvCxnSpPr>
              <a:endCxn id="654" idx="1"/>
            </p:cNvCxnSpPr>
            <p:nvPr/>
          </p:nvCxnSpPr>
          <p:spPr>
            <a:xfrm>
              <a:off x="8699654" y="2349257"/>
              <a:ext cx="392700" cy="0"/>
            </a:xfrm>
            <a:prstGeom prst="straightConnector1">
              <a:avLst/>
            </a:prstGeom>
            <a:noFill/>
            <a:ln w="28575" cap="flat" cmpd="sng">
              <a:solidFill>
                <a:srgbClr val="FF0000"/>
              </a:solidFill>
              <a:prstDash val="solid"/>
              <a:miter lim="800000"/>
              <a:headEnd type="none" w="sm" len="sm"/>
              <a:tailEnd type="triangle" w="med" len="med"/>
            </a:ln>
          </p:spPr>
        </p:cxnSp>
      </p:grpSp>
      <p:grpSp>
        <p:nvGrpSpPr>
          <p:cNvPr id="656" name="Google Shape;656;p26"/>
          <p:cNvGrpSpPr/>
          <p:nvPr/>
        </p:nvGrpSpPr>
        <p:grpSpPr>
          <a:xfrm>
            <a:off x="8896039" y="3235401"/>
            <a:ext cx="3453307" cy="584775"/>
            <a:chOff x="8896039" y="3235401"/>
            <a:chExt cx="3453307" cy="584775"/>
          </a:xfrm>
        </p:grpSpPr>
        <p:sp>
          <p:nvSpPr>
            <p:cNvPr id="657" name="Google Shape;657;p26"/>
            <p:cNvSpPr/>
            <p:nvPr/>
          </p:nvSpPr>
          <p:spPr>
            <a:xfrm>
              <a:off x="9547308" y="3235401"/>
              <a:ext cx="280203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C00000"/>
                  </a:solidFill>
                  <a:latin typeface="Calibri" panose="020F0502020204030204" pitchFamily="34" charset="0"/>
                  <a:ea typeface="Calibri"/>
                  <a:cs typeface="Calibri" panose="020F0502020204030204" pitchFamily="34" charset="0"/>
                  <a:sym typeface="Calibri"/>
                </a:rPr>
                <a:t>Tăng mutex để cho người khác vào</a:t>
              </a:r>
              <a:endParaRPr>
                <a:latin typeface="Calibri" panose="020F0502020204030204" pitchFamily="34" charset="0"/>
                <a:cs typeface="Calibri" panose="020F0502020204030204" pitchFamily="34" charset="0"/>
              </a:endParaRPr>
            </a:p>
          </p:txBody>
        </p:sp>
        <p:cxnSp>
          <p:nvCxnSpPr>
            <p:cNvPr id="658" name="Google Shape;658;p26"/>
            <p:cNvCxnSpPr/>
            <p:nvPr/>
          </p:nvCxnSpPr>
          <p:spPr>
            <a:xfrm rot="10800000" flipH="1">
              <a:off x="8896039" y="3519690"/>
              <a:ext cx="651269" cy="38876"/>
            </a:xfrm>
            <a:prstGeom prst="straightConnector1">
              <a:avLst/>
            </a:prstGeom>
            <a:noFill/>
            <a:ln w="28575" cap="flat" cmpd="sng">
              <a:solidFill>
                <a:srgbClr val="FF0000"/>
              </a:solidFill>
              <a:prstDash val="solid"/>
              <a:miter lim="800000"/>
              <a:headEnd type="none" w="sm" len="sm"/>
              <a:tailEnd type="triangle" w="med" len="med"/>
            </a:ln>
          </p:spPr>
        </p:cxnSp>
      </p:grpSp>
      <p:grpSp>
        <p:nvGrpSpPr>
          <p:cNvPr id="659" name="Google Shape;659;p26"/>
          <p:cNvGrpSpPr/>
          <p:nvPr/>
        </p:nvGrpSpPr>
        <p:grpSpPr>
          <a:xfrm>
            <a:off x="8917713" y="3935188"/>
            <a:ext cx="3184464" cy="1618000"/>
            <a:chOff x="8896039" y="4019005"/>
            <a:chExt cx="3184464" cy="1618000"/>
          </a:xfrm>
        </p:grpSpPr>
        <p:sp>
          <p:nvSpPr>
            <p:cNvPr id="660" name="Google Shape;660;p26"/>
            <p:cNvSpPr/>
            <p:nvPr/>
          </p:nvSpPr>
          <p:spPr>
            <a:xfrm>
              <a:off x="9767234" y="4559787"/>
              <a:ext cx="2313269"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rgbClr val="385623"/>
                  </a:solidFill>
                  <a:latin typeface="Calibri" panose="020F0502020204030204" pitchFamily="34" charset="0"/>
                  <a:ea typeface="Calibri"/>
                  <a:cs typeface="Calibri" panose="020F0502020204030204" pitchFamily="34" charset="0"/>
                  <a:sym typeface="Calibri"/>
                </a:rPr>
                <a:t>Tăng empty, nếu empty &lt;=0 thì đánh thức 1 item khác (cho phép thêm hàng vào kho)</a:t>
              </a:r>
              <a:endParaRPr sz="16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661" name="Google Shape;661;p26"/>
            <p:cNvCxnSpPr/>
            <p:nvPr/>
          </p:nvCxnSpPr>
          <p:spPr>
            <a:xfrm>
              <a:off x="8896039" y="4019005"/>
              <a:ext cx="2027829" cy="536161"/>
            </a:xfrm>
            <a:prstGeom prst="bentConnector3">
              <a:avLst>
                <a:gd name="adj1" fmla="val 98278"/>
              </a:avLst>
            </a:prstGeom>
            <a:noFill/>
            <a:ln w="28575" cap="flat" cmpd="sng">
              <a:solidFill>
                <a:srgbClr val="385623"/>
              </a:solidFill>
              <a:prstDash val="solid"/>
              <a:miter lim="800000"/>
              <a:headEnd type="none" w="sm" len="sm"/>
              <a:tailEnd type="triangle" w="med" len="med"/>
            </a:ln>
          </p:spPr>
        </p:cxnSp>
      </p:grpSp>
      <p:sp>
        <p:nvSpPr>
          <p:cNvPr id="662" name="Google Shape;66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28</a:t>
            </a:fld>
            <a:endParaRPr>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childTnLst>
                                </p:cTn>
                              </p:par>
                              <p:par>
                                <p:cTn id="7" presetID="16" presetClass="entr" presetSubtype="37" fill="hold" nodeType="withEffect">
                                  <p:stCondLst>
                                    <p:cond delay="0"/>
                                  </p:stCondLst>
                                  <p:childTnLst>
                                    <p:set>
                                      <p:cBhvr>
                                        <p:cTn id="8" dur="1" fill="hold">
                                          <p:stCondLst>
                                            <p:cond delay="0"/>
                                          </p:stCondLst>
                                        </p:cTn>
                                        <p:tgtEl>
                                          <p:spTgt spid="629"/>
                                        </p:tgtEl>
                                        <p:attrNameLst>
                                          <p:attrName>style.visibility</p:attrName>
                                        </p:attrNameLst>
                                      </p:cBhvr>
                                      <p:to>
                                        <p:strVal val="visible"/>
                                      </p:to>
                                    </p:set>
                                    <p:animEffect transition="in" filter="barn(outVertical)">
                                      <p:cBhvr>
                                        <p:cTn id="9" dur="250"/>
                                        <p:tgtEl>
                                          <p:spTgt spid="629"/>
                                        </p:tgtEl>
                                      </p:cBhvr>
                                    </p:animEffect>
                                  </p:childTnLst>
                                </p:cTn>
                              </p:par>
                            </p:childTnLst>
                          </p:cTn>
                        </p:par>
                        <p:par>
                          <p:cTn id="10" fill="hold">
                            <p:stCondLst>
                              <p:cond delay="250"/>
                            </p:stCondLst>
                            <p:childTnLst>
                              <p:par>
                                <p:cTn id="11" presetID="1" presetClass="entr" presetSubtype="0" fill="hold" nodeType="afterEffect">
                                  <p:stCondLst>
                                    <p:cond delay="0"/>
                                  </p:stCondLst>
                                  <p:childTnLst>
                                    <p:set>
                                      <p:cBhvr>
                                        <p:cTn id="12" dur="1" fill="hold">
                                          <p:stCondLst>
                                            <p:cond delay="0"/>
                                          </p:stCondLst>
                                        </p:cTn>
                                        <p:tgtEl>
                                          <p:spTgt spid="6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27"/>
          <p:cNvSpPr/>
          <p:nvPr/>
        </p:nvSpPr>
        <p:spPr>
          <a:xfrm>
            <a:off x="7736115" y="856223"/>
            <a:ext cx="4455885" cy="1338828"/>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5 triết gia ngồi ăn </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r"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Mỗi người cần 2 chiếc đũa để ăn</a:t>
            </a:r>
            <a:endParaRPr spc="300">
              <a:latin typeface="Calibri" panose="020F0502020204030204" pitchFamily="34" charset="0"/>
              <a:cs typeface="Calibri" panose="020F0502020204030204" pitchFamily="34" charset="0"/>
            </a:endParaRPr>
          </a:p>
          <a:p>
            <a:pPr marL="0" marR="0" lvl="0" indent="0" algn="r"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Trên bàn chỉ có 5 đũa</a:t>
            </a:r>
            <a:endParaRPr spc="300">
              <a:latin typeface="Calibri" panose="020F0502020204030204" pitchFamily="34" charset="0"/>
              <a:cs typeface="Calibri" panose="020F0502020204030204" pitchFamily="34" charset="0"/>
            </a:endParaRPr>
          </a:p>
        </p:txBody>
      </p:sp>
      <p:sp>
        <p:nvSpPr>
          <p:cNvPr id="668" name="Google Shape;668;p27"/>
          <p:cNvSpPr/>
          <p:nvPr/>
        </p:nvSpPr>
        <p:spPr>
          <a:xfrm>
            <a:off x="9386046" y="185299"/>
            <a:ext cx="2805953"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3 bài toán kinh điển</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669" name="Google Shape;669;p27"/>
          <p:cNvGrpSpPr/>
          <p:nvPr/>
        </p:nvGrpSpPr>
        <p:grpSpPr>
          <a:xfrm>
            <a:off x="0" y="0"/>
            <a:ext cx="1569720" cy="1722120"/>
            <a:chOff x="-63500" y="-109804"/>
            <a:chExt cx="1206500" cy="1333500"/>
          </a:xfrm>
        </p:grpSpPr>
        <p:sp>
          <p:nvSpPr>
            <p:cNvPr id="670" name="Google Shape;670;p2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671" name="Google Shape;671;p2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672" name="Google Shape;672;p27"/>
          <p:cNvSpPr/>
          <p:nvPr/>
        </p:nvSpPr>
        <p:spPr>
          <a:xfrm>
            <a:off x="4303471" y="240244"/>
            <a:ext cx="3817283" cy="338554"/>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spc="300">
                <a:solidFill>
                  <a:schemeClr val="dk1"/>
                </a:solidFill>
                <a:latin typeface="Calibri" panose="020F0502020204030204" pitchFamily="34" charset="0"/>
                <a:ea typeface="Calibri"/>
                <a:cs typeface="Calibri" panose="020F0502020204030204" pitchFamily="34" charset="0"/>
                <a:sym typeface="Calibri"/>
              </a:rPr>
              <a:t>Dining-Philosophers Problem</a:t>
            </a:r>
            <a:endParaRPr spc="300">
              <a:latin typeface="Calibri" panose="020F0502020204030204" pitchFamily="34" charset="0"/>
              <a:cs typeface="Calibri" panose="020F0502020204030204" pitchFamily="34" charset="0"/>
            </a:endParaRPr>
          </a:p>
        </p:txBody>
      </p:sp>
      <p:sp>
        <p:nvSpPr>
          <p:cNvPr id="673" name="Google Shape;673;p27"/>
          <p:cNvSpPr/>
          <p:nvPr/>
        </p:nvSpPr>
        <p:spPr>
          <a:xfrm>
            <a:off x="6415313" y="2247787"/>
            <a:ext cx="5685310"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C00000"/>
              </a:buClr>
              <a:buSzPts val="1800"/>
              <a:buFont typeface="Courier New"/>
              <a:buChar char="o"/>
            </a:pPr>
            <a:r>
              <a:rPr lang="en-US" sz="1800" spc="300">
                <a:solidFill>
                  <a:srgbClr val="C00000"/>
                </a:solidFill>
                <a:latin typeface="Calibri" panose="020F0502020204030204" pitchFamily="34" charset="0"/>
                <a:ea typeface="Calibri"/>
                <a:cs typeface="Calibri" panose="020F0502020204030204" pitchFamily="34" charset="0"/>
                <a:sym typeface="Calibri"/>
              </a:rPr>
              <a:t>Khởi tạo value của từng đũa là 1</a:t>
            </a:r>
            <a:endParaRPr spc="300">
              <a:latin typeface="Calibri" panose="020F0502020204030204" pitchFamily="34" charset="0"/>
              <a:cs typeface="Calibri" panose="020F0502020204030204" pitchFamily="34" charset="0"/>
            </a:endParaRPr>
          </a:p>
          <a:p>
            <a:pPr marL="285750" marR="0" lvl="0" indent="-285750" algn="just" rtl="0">
              <a:spcBef>
                <a:spcPts val="0"/>
              </a:spcBef>
              <a:spcAft>
                <a:spcPts val="0"/>
              </a:spcAft>
              <a:buClr>
                <a:srgbClr val="C00000"/>
              </a:buClr>
              <a:buSzPts val="1800"/>
              <a:buFont typeface="Courier New"/>
              <a:buChar char="o"/>
            </a:pPr>
            <a:r>
              <a:rPr lang="en-US" sz="1800" spc="300">
                <a:solidFill>
                  <a:srgbClr val="C00000"/>
                </a:solidFill>
                <a:latin typeface="Calibri" panose="020F0502020204030204" pitchFamily="34" charset="0"/>
                <a:ea typeface="Calibri"/>
                <a:cs typeface="Calibri" panose="020F0502020204030204" pitchFamily="34" charset="0"/>
                <a:sym typeface="Calibri"/>
              </a:rPr>
              <a:t>Triết gia thứ i ăn được khi cây đũa thứ i và thứ i+1 chưa được ai dùng</a:t>
            </a:r>
            <a:endParaRPr sz="1800" spc="300">
              <a:solidFill>
                <a:srgbClr val="C00000"/>
              </a:solidFill>
              <a:latin typeface="Calibri" panose="020F0502020204030204" pitchFamily="34" charset="0"/>
              <a:ea typeface="Calibri"/>
              <a:cs typeface="Calibri" panose="020F0502020204030204" pitchFamily="34" charset="0"/>
              <a:sym typeface="Calibri"/>
            </a:endParaRPr>
          </a:p>
        </p:txBody>
      </p:sp>
      <p:grpSp>
        <p:nvGrpSpPr>
          <p:cNvPr id="674" name="Google Shape;674;p27"/>
          <p:cNvGrpSpPr/>
          <p:nvPr/>
        </p:nvGrpSpPr>
        <p:grpSpPr>
          <a:xfrm>
            <a:off x="3977320" y="2319794"/>
            <a:ext cx="7924392" cy="1524935"/>
            <a:chOff x="3977320" y="2319794"/>
            <a:chExt cx="7924392" cy="1524935"/>
          </a:xfrm>
        </p:grpSpPr>
        <p:sp>
          <p:nvSpPr>
            <p:cNvPr id="675" name="Google Shape;675;p27"/>
            <p:cNvSpPr/>
            <p:nvPr/>
          </p:nvSpPr>
          <p:spPr>
            <a:xfrm>
              <a:off x="6212113" y="3136883"/>
              <a:ext cx="5689599"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Nếu cây đũa thứ i có value &lt; 0 thì triết gia bị block</a:t>
              </a:r>
              <a:endParaRPr sz="1600" spc="300">
                <a:latin typeface="Calibri" panose="020F0502020204030204" pitchFamily="34" charset="0"/>
                <a:cs typeface="Calibri" panose="020F0502020204030204" pitchFamily="34" charset="0"/>
              </a:endParaRPr>
            </a:p>
          </p:txBody>
        </p:sp>
        <p:cxnSp>
          <p:nvCxnSpPr>
            <p:cNvPr id="676" name="Google Shape;676;p27"/>
            <p:cNvCxnSpPr/>
            <p:nvPr/>
          </p:nvCxnSpPr>
          <p:spPr>
            <a:xfrm>
              <a:off x="3977320" y="2319794"/>
              <a:ext cx="2234794" cy="1159754"/>
            </a:xfrm>
            <a:prstGeom prst="bentConnector3">
              <a:avLst>
                <a:gd name="adj1" fmla="val 87670"/>
              </a:avLst>
            </a:prstGeom>
            <a:noFill/>
            <a:ln w="28575" cap="flat" cmpd="sng">
              <a:solidFill>
                <a:srgbClr val="1F3864"/>
              </a:solidFill>
              <a:prstDash val="solid"/>
              <a:miter lim="800000"/>
              <a:headEnd type="none" w="sm" len="sm"/>
              <a:tailEnd type="triangle" w="med" len="med"/>
            </a:ln>
          </p:spPr>
        </p:cxnSp>
      </p:grpSp>
      <p:grpSp>
        <p:nvGrpSpPr>
          <p:cNvPr id="677" name="Google Shape;677;p27"/>
          <p:cNvGrpSpPr/>
          <p:nvPr/>
        </p:nvGrpSpPr>
        <p:grpSpPr>
          <a:xfrm>
            <a:off x="5350394" y="3008697"/>
            <a:ext cx="6186089" cy="1184404"/>
            <a:chOff x="5350394" y="3008697"/>
            <a:chExt cx="6186089" cy="1184404"/>
          </a:xfrm>
        </p:grpSpPr>
        <p:sp>
          <p:nvSpPr>
            <p:cNvPr id="678" name="Google Shape;678;p27"/>
            <p:cNvSpPr/>
            <p:nvPr/>
          </p:nvSpPr>
          <p:spPr>
            <a:xfrm>
              <a:off x="6177192" y="3793032"/>
              <a:ext cx="535929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Kiểm tra thêm cây đũa thứ i+1</a:t>
              </a:r>
              <a:endParaRPr sz="1600" spc="300">
                <a:latin typeface="Calibri" panose="020F0502020204030204" pitchFamily="34" charset="0"/>
                <a:cs typeface="Calibri" panose="020F0502020204030204" pitchFamily="34" charset="0"/>
              </a:endParaRPr>
            </a:p>
          </p:txBody>
        </p:sp>
        <p:cxnSp>
          <p:nvCxnSpPr>
            <p:cNvPr id="679" name="Google Shape;679;p27"/>
            <p:cNvCxnSpPr>
              <a:cxnSpLocks/>
              <a:endCxn id="678" idx="1"/>
            </p:cNvCxnSpPr>
            <p:nvPr/>
          </p:nvCxnSpPr>
          <p:spPr>
            <a:xfrm rot="16200000" flipH="1">
              <a:off x="5271608" y="3087483"/>
              <a:ext cx="984370" cy="826798"/>
            </a:xfrm>
            <a:prstGeom prst="bentConnector2">
              <a:avLst/>
            </a:prstGeom>
            <a:noFill/>
            <a:ln w="28575" cap="flat" cmpd="sng">
              <a:solidFill>
                <a:srgbClr val="1F3864"/>
              </a:solidFill>
              <a:prstDash val="solid"/>
              <a:miter lim="800000"/>
              <a:headEnd type="none" w="sm" len="sm"/>
              <a:tailEnd type="triangle" w="med" len="med"/>
            </a:ln>
          </p:spPr>
        </p:cxnSp>
      </p:grpSp>
      <p:grpSp>
        <p:nvGrpSpPr>
          <p:cNvPr id="680" name="Google Shape;680;p27"/>
          <p:cNvGrpSpPr/>
          <p:nvPr/>
        </p:nvGrpSpPr>
        <p:grpSpPr>
          <a:xfrm>
            <a:off x="2070868" y="3955714"/>
            <a:ext cx="10025058" cy="960380"/>
            <a:chOff x="2070868" y="3955714"/>
            <a:chExt cx="10025058" cy="960380"/>
          </a:xfrm>
        </p:grpSpPr>
        <p:sp>
          <p:nvSpPr>
            <p:cNvPr id="681" name="Google Shape;681;p27"/>
            <p:cNvSpPr/>
            <p:nvPr/>
          </p:nvSpPr>
          <p:spPr>
            <a:xfrm>
              <a:off x="6163468" y="4208248"/>
              <a:ext cx="5932458" cy="70784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Nếu cả i và i+1 đều chưa có người dùng thì cho triết gia dùng cả đôi để ăn</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682" name="Google Shape;682;p27"/>
            <p:cNvCxnSpPr>
              <a:endCxn id="681" idx="1"/>
            </p:cNvCxnSpPr>
            <p:nvPr/>
          </p:nvCxnSpPr>
          <p:spPr>
            <a:xfrm>
              <a:off x="2070868" y="3955714"/>
              <a:ext cx="4092600" cy="606457"/>
            </a:xfrm>
            <a:prstGeom prst="bentConnector3">
              <a:avLst>
                <a:gd name="adj1" fmla="val 50000"/>
              </a:avLst>
            </a:prstGeom>
            <a:noFill/>
            <a:ln w="28575" cap="flat" cmpd="sng">
              <a:solidFill>
                <a:srgbClr val="385623"/>
              </a:solidFill>
              <a:prstDash val="solid"/>
              <a:miter lim="800000"/>
              <a:headEnd type="none" w="sm" len="sm"/>
              <a:tailEnd type="triangle" w="med" len="med"/>
            </a:ln>
          </p:spPr>
        </p:cxnSp>
      </p:grpSp>
      <p:grpSp>
        <p:nvGrpSpPr>
          <p:cNvPr id="683" name="Google Shape;683;p27"/>
          <p:cNvGrpSpPr/>
          <p:nvPr/>
        </p:nvGrpSpPr>
        <p:grpSpPr>
          <a:xfrm>
            <a:off x="4303364" y="4885394"/>
            <a:ext cx="7598349" cy="1015622"/>
            <a:chOff x="4303364" y="4885394"/>
            <a:chExt cx="7598349" cy="1015622"/>
          </a:xfrm>
        </p:grpSpPr>
        <p:sp>
          <p:nvSpPr>
            <p:cNvPr id="684" name="Google Shape;684;p27"/>
            <p:cNvSpPr txBox="1"/>
            <p:nvPr/>
          </p:nvSpPr>
          <p:spPr>
            <a:xfrm>
              <a:off x="6168164" y="4885394"/>
              <a:ext cx="5733549" cy="10156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spc="300">
                  <a:solidFill>
                    <a:srgbClr val="C00000"/>
                  </a:solidFill>
                  <a:latin typeface="Calibri" panose="020F0502020204030204" pitchFamily="34" charset="0"/>
                  <a:ea typeface="Calibri"/>
                  <a:cs typeface="Calibri" panose="020F0502020204030204" pitchFamily="34" charset="0"/>
                  <a:sym typeface="Calibri"/>
                </a:rPr>
                <a:t>Ăn xong thì tăng value i và i+1 lên 1, báo hiệu đã sẵn sàng cho người khác sử dụng. </a:t>
              </a:r>
              <a:endParaRPr sz="1600" spc="300">
                <a:latin typeface="Calibri" panose="020F0502020204030204" pitchFamily="34" charset="0"/>
                <a:cs typeface="Calibri" panose="020F0502020204030204" pitchFamily="34" charset="0"/>
              </a:endParaRPr>
            </a:p>
          </p:txBody>
        </p:sp>
        <p:cxnSp>
          <p:nvCxnSpPr>
            <p:cNvPr id="685" name="Google Shape;685;p27"/>
            <p:cNvCxnSpPr>
              <a:endCxn id="684" idx="1"/>
            </p:cNvCxnSpPr>
            <p:nvPr/>
          </p:nvCxnSpPr>
          <p:spPr>
            <a:xfrm>
              <a:off x="4303364" y="4885460"/>
              <a:ext cx="1864800" cy="507745"/>
            </a:xfrm>
            <a:prstGeom prst="bentConnector3">
              <a:avLst>
                <a:gd name="adj1" fmla="val 75895"/>
              </a:avLst>
            </a:prstGeom>
            <a:noFill/>
            <a:ln w="28575" cap="flat" cmpd="sng">
              <a:solidFill>
                <a:srgbClr val="C00000"/>
              </a:solidFill>
              <a:prstDash val="solid"/>
              <a:miter lim="800000"/>
              <a:headEnd type="none" w="sm" len="sm"/>
              <a:tailEnd type="triangle" w="med" len="med"/>
            </a:ln>
          </p:spPr>
        </p:cxnSp>
      </p:grpSp>
      <p:sp>
        <p:nvSpPr>
          <p:cNvPr id="686" name="Google Shape;686;p27"/>
          <p:cNvSpPr/>
          <p:nvPr/>
        </p:nvSpPr>
        <p:spPr>
          <a:xfrm>
            <a:off x="655516" y="1031016"/>
            <a:ext cx="5179228" cy="51244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folHlink"/>
              </a:buClr>
              <a:buSzPts val="20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Triết gia thứ i</a:t>
            </a:r>
            <a:r>
              <a:rPr lang="en-US" sz="2000" i="1"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do {</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wait(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wait(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 + 1) % 5]</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eat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signal(</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300"/>
              </a:spcBef>
              <a:spcAft>
                <a:spcPts val="0"/>
              </a:spcAft>
              <a:buClr>
                <a:schemeClr val="folHlink"/>
              </a:buClr>
              <a:buSzPts val="1800"/>
              <a:buFont typeface="Arial"/>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  signal(</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 + 1) % 5]</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300"/>
              </a:spcBef>
              <a:spcAft>
                <a:spcPts val="0"/>
              </a:spcAft>
              <a:buClr>
                <a:schemeClr val="folHlink"/>
              </a:buClr>
              <a:buSzPts val="1800"/>
              <a:buFont typeface="Arial"/>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while (1);</a:t>
            </a:r>
            <a:endParaRPr spc="300">
              <a:latin typeface="Calibri" panose="020F0502020204030204" pitchFamily="34" charset="0"/>
              <a:cs typeface="Calibri" panose="020F0502020204030204" pitchFamily="34" charset="0"/>
            </a:endParaRPr>
          </a:p>
        </p:txBody>
      </p:sp>
      <p:sp>
        <p:nvSpPr>
          <p:cNvPr id="687" name="Google Shape;6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29</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barn(outVertical)">
                                      <p:cBhvr>
                                        <p:cTn id="7" dur="250"/>
                                        <p:tgtEl>
                                          <p:spTgt spid="6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67"/>
                                        </p:tgtEl>
                                        <p:attrNameLst>
                                          <p:attrName>style.visibility</p:attrName>
                                        </p:attrNameLst>
                                      </p:cBhvr>
                                      <p:to>
                                        <p:strVal val="visible"/>
                                      </p:to>
                                    </p:set>
                                    <p:anim calcmode="lin" valueType="num">
                                      <p:cBhvr additive="base">
                                        <p:cTn id="12" dur="250" fill="hold"/>
                                        <p:tgtEl>
                                          <p:spTgt spid="667"/>
                                        </p:tgtEl>
                                        <p:attrNameLst>
                                          <p:attrName>ppt_x</p:attrName>
                                        </p:attrNameLst>
                                      </p:cBhvr>
                                      <p:tavLst>
                                        <p:tav tm="0">
                                          <p:val>
                                            <p:strVal val="1+#ppt_w/2"/>
                                          </p:val>
                                        </p:tav>
                                        <p:tav tm="100000">
                                          <p:val>
                                            <p:strVal val="#ppt_x"/>
                                          </p:val>
                                        </p:tav>
                                      </p:tavLst>
                                    </p:anim>
                                    <p:anim calcmode="lin" valueType="num">
                                      <p:cBhvr additive="base">
                                        <p:cTn id="13" dur="250" fill="hold"/>
                                        <p:tgtEl>
                                          <p:spTgt spid="66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8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7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7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8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animBg="1"/>
      <p:bldP spid="6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pic>
        <p:nvPicPr>
          <p:cNvPr id="170" name="Google Shape;170;p3"/>
          <p:cNvPicPr preferRelativeResize="0"/>
          <p:nvPr/>
        </p:nvPicPr>
        <p:blipFill rotWithShape="1">
          <a:blip r:embed="rId3">
            <a:alphaModFix/>
          </a:blip>
          <a:srcRect/>
          <a:stretch/>
        </p:blipFill>
        <p:spPr>
          <a:xfrm>
            <a:off x="2400300" y="210576"/>
            <a:ext cx="6834386" cy="7003024"/>
          </a:xfrm>
          <a:prstGeom prst="rect">
            <a:avLst/>
          </a:prstGeom>
          <a:noFill/>
          <a:ln>
            <a:noFill/>
          </a:ln>
        </p:spPr>
      </p:pic>
      <p:sp>
        <p:nvSpPr>
          <p:cNvPr id="171" name="Google Shape;171;p3"/>
          <p:cNvSpPr/>
          <p:nvPr/>
        </p:nvSpPr>
        <p:spPr>
          <a:xfrm>
            <a:off x="3749832" y="2215680"/>
            <a:ext cx="1568448"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spc="300">
                <a:solidFill>
                  <a:srgbClr val="C00000"/>
                </a:solidFill>
                <a:latin typeface="Calibri"/>
                <a:ea typeface="Calibri"/>
                <a:cs typeface="Calibri"/>
                <a:sym typeface="Calibri"/>
              </a:rPr>
              <a:t>C5</a:t>
            </a:r>
            <a:endParaRPr sz="9600" spc="300">
              <a:solidFill>
                <a:srgbClr val="C00000"/>
              </a:solidFill>
              <a:latin typeface="Calibri"/>
              <a:ea typeface="Calibri"/>
              <a:cs typeface="Calibri"/>
              <a:sym typeface="Calibri"/>
            </a:endParaRPr>
          </a:p>
        </p:txBody>
      </p:sp>
      <p:pic>
        <p:nvPicPr>
          <p:cNvPr id="172" name="Google Shape;172;p3"/>
          <p:cNvPicPr preferRelativeResize="0"/>
          <p:nvPr/>
        </p:nvPicPr>
        <p:blipFill rotWithShape="1">
          <a:blip r:embed="rId4">
            <a:alphaModFix/>
          </a:blip>
          <a:srcRect/>
          <a:stretch/>
        </p:blipFill>
        <p:spPr>
          <a:xfrm>
            <a:off x="6973516" y="2540423"/>
            <a:ext cx="1351973" cy="1371089"/>
          </a:xfrm>
          <a:prstGeom prst="rect">
            <a:avLst/>
          </a:prstGeom>
          <a:noFill/>
          <a:ln>
            <a:noFill/>
          </a:ln>
        </p:spPr>
      </p:pic>
      <p:sp>
        <p:nvSpPr>
          <p:cNvPr id="173" name="Google Shape;17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3</a:t>
            </a:fld>
            <a:endParaRPr spc="300"/>
          </a:p>
        </p:txBody>
      </p:sp>
      <p:sp>
        <p:nvSpPr>
          <p:cNvPr id="174" name="Google Shape;174;p3"/>
          <p:cNvSpPr txBox="1"/>
          <p:nvPr/>
        </p:nvSpPr>
        <p:spPr>
          <a:xfrm>
            <a:off x="1096873" y="5248354"/>
            <a:ext cx="3901069"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spc="300">
                <a:solidFill>
                  <a:schemeClr val="accent5">
                    <a:lumMod val="75000"/>
                  </a:schemeClr>
                </a:solidFill>
                <a:latin typeface="Calibri"/>
                <a:ea typeface="Calibri"/>
                <a:cs typeface="Calibri"/>
                <a:sym typeface="Calibri"/>
              </a:rPr>
              <a:t>ĐỒNG BỘ</a:t>
            </a:r>
            <a:endParaRPr sz="6600" spc="300">
              <a:solidFill>
                <a:schemeClr val="accent5">
                  <a:lumMod val="75000"/>
                </a:schemeClr>
              </a:solidFill>
              <a:latin typeface="Calibri"/>
              <a:ea typeface="Calibri"/>
              <a:cs typeface="Calibri"/>
              <a:sym typeface="Calibri"/>
            </a:endParaRPr>
          </a:p>
        </p:txBody>
      </p:sp>
      <p:grpSp>
        <p:nvGrpSpPr>
          <p:cNvPr id="175" name="Google Shape;175;p3"/>
          <p:cNvGrpSpPr/>
          <p:nvPr/>
        </p:nvGrpSpPr>
        <p:grpSpPr>
          <a:xfrm>
            <a:off x="9092630" y="4314161"/>
            <a:ext cx="4991100" cy="804629"/>
            <a:chOff x="9785887" y="3455764"/>
            <a:chExt cx="4991100" cy="804629"/>
          </a:xfrm>
          <a:solidFill>
            <a:schemeClr val="accent5">
              <a:lumMod val="20000"/>
              <a:lumOff val="80000"/>
            </a:schemeClr>
          </a:solidFill>
        </p:grpSpPr>
        <p:sp>
          <p:nvSpPr>
            <p:cNvPr id="176" name="Google Shape;176;p3"/>
            <p:cNvSpPr/>
            <p:nvPr/>
          </p:nvSpPr>
          <p:spPr>
            <a:xfrm>
              <a:off x="9785887" y="3455764"/>
              <a:ext cx="4991100" cy="804629"/>
            </a:xfrm>
            <a:prstGeom prst="flowChartTerminator">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77" name="Google Shape;177;p3"/>
            <p:cNvSpPr txBox="1"/>
            <p:nvPr/>
          </p:nvSpPr>
          <p:spPr>
            <a:xfrm>
              <a:off x="10069998" y="3614971"/>
              <a:ext cx="2789660" cy="461665"/>
            </a:xfrm>
            <a:prstGeom prst="rect">
              <a:avLst/>
            </a:prstGeom>
            <a:grp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Busy waiting</a:t>
              </a:r>
              <a:endParaRPr spc="300"/>
            </a:p>
          </p:txBody>
        </p:sp>
      </p:grpSp>
      <p:grpSp>
        <p:nvGrpSpPr>
          <p:cNvPr id="178" name="Google Shape;178;p3"/>
          <p:cNvGrpSpPr/>
          <p:nvPr/>
        </p:nvGrpSpPr>
        <p:grpSpPr>
          <a:xfrm>
            <a:off x="9092630" y="5244040"/>
            <a:ext cx="4991100" cy="804629"/>
            <a:chOff x="9785887" y="3455764"/>
            <a:chExt cx="4991100" cy="804629"/>
          </a:xfrm>
        </p:grpSpPr>
        <p:sp>
          <p:nvSpPr>
            <p:cNvPr id="179" name="Google Shape;179;p3"/>
            <p:cNvSpPr/>
            <p:nvPr/>
          </p:nvSpPr>
          <p:spPr>
            <a:xfrm>
              <a:off x="9785887" y="3455764"/>
              <a:ext cx="4991100" cy="804629"/>
            </a:xfrm>
            <a:prstGeom prst="flowChartTerminator">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80" name="Google Shape;180;p3"/>
            <p:cNvSpPr txBox="1"/>
            <p:nvPr/>
          </p:nvSpPr>
          <p:spPr>
            <a:xfrm>
              <a:off x="10069998" y="3614971"/>
              <a:ext cx="2856295"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Sleep &amp; wake-up</a:t>
              </a:r>
              <a:endParaRPr spc="300"/>
            </a:p>
          </p:txBody>
        </p:sp>
      </p:grpSp>
      <p:grpSp>
        <p:nvGrpSpPr>
          <p:cNvPr id="181" name="Google Shape;181;p3"/>
          <p:cNvGrpSpPr/>
          <p:nvPr/>
        </p:nvGrpSpPr>
        <p:grpSpPr>
          <a:xfrm>
            <a:off x="9092630" y="3278366"/>
            <a:ext cx="4991100" cy="804629"/>
            <a:chOff x="9785887" y="3455764"/>
            <a:chExt cx="4991100" cy="804629"/>
          </a:xfrm>
        </p:grpSpPr>
        <p:sp>
          <p:nvSpPr>
            <p:cNvPr id="182" name="Google Shape;182;p3"/>
            <p:cNvSpPr/>
            <p:nvPr/>
          </p:nvSpPr>
          <p:spPr>
            <a:xfrm>
              <a:off x="9785887" y="3455764"/>
              <a:ext cx="4991100" cy="804629"/>
            </a:xfrm>
            <a:prstGeom prst="flowChartTerminator">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83" name="Google Shape;183;p3"/>
            <p:cNvSpPr txBox="1"/>
            <p:nvPr/>
          </p:nvSpPr>
          <p:spPr>
            <a:xfrm>
              <a:off x="10826137" y="3627245"/>
              <a:ext cx="1937069" cy="461665"/>
            </a:xfrm>
            <a:prstGeom prst="rect">
              <a:avLst/>
            </a:prstGeom>
            <a:solidFill>
              <a:srgbClr val="FEE599"/>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3 tính chất</a:t>
              </a:r>
              <a:endParaRPr spc="300"/>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250"/>
                                  </p:stCondLst>
                                  <p:childTnLst>
                                    <p:set>
                                      <p:cBhvr>
                                        <p:cTn id="9" dur="1" fill="hold">
                                          <p:stCondLst>
                                            <p:cond delay="0"/>
                                          </p:stCondLst>
                                        </p:cTn>
                                        <p:tgtEl>
                                          <p:spTgt spid="175"/>
                                        </p:tgtEl>
                                        <p:attrNameLst>
                                          <p:attrName>style.visibility</p:attrName>
                                        </p:attrNameLst>
                                      </p:cBhvr>
                                      <p:to>
                                        <p:strVal val="visible"/>
                                      </p:to>
                                    </p:set>
                                    <p:anim calcmode="lin" valueType="num">
                                      <p:cBhvr additive="base">
                                        <p:cTn id="10" dur="500"/>
                                        <p:tgtEl>
                                          <p:spTgt spid="17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178"/>
                                        </p:tgtEl>
                                        <p:attrNameLst>
                                          <p:attrName>style.visibility</p:attrName>
                                        </p:attrNameLst>
                                      </p:cBhvr>
                                      <p:to>
                                        <p:strVal val="visible"/>
                                      </p:to>
                                    </p:set>
                                    <p:anim calcmode="lin" valueType="num">
                                      <p:cBhvr additive="base">
                                        <p:cTn id="13" dur="500"/>
                                        <p:tgtEl>
                                          <p:spTgt spid="1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28"/>
          <p:cNvSpPr/>
          <p:nvPr/>
        </p:nvSpPr>
        <p:spPr>
          <a:xfrm>
            <a:off x="9386046" y="185299"/>
            <a:ext cx="2805953"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3 bài toán kinh điển</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693" name="Google Shape;693;p28"/>
          <p:cNvGrpSpPr/>
          <p:nvPr/>
        </p:nvGrpSpPr>
        <p:grpSpPr>
          <a:xfrm>
            <a:off x="0" y="0"/>
            <a:ext cx="1569720" cy="1722120"/>
            <a:chOff x="-63500" y="-109804"/>
            <a:chExt cx="1206500" cy="1333500"/>
          </a:xfrm>
        </p:grpSpPr>
        <p:sp>
          <p:nvSpPr>
            <p:cNvPr id="694" name="Google Shape;694;p2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695" name="Google Shape;695;p2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696" name="Google Shape;696;p28"/>
          <p:cNvSpPr/>
          <p:nvPr/>
        </p:nvSpPr>
        <p:spPr>
          <a:xfrm>
            <a:off x="3562503" y="272861"/>
            <a:ext cx="5066993" cy="400110"/>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Dining-Philosophers Problem</a:t>
            </a:r>
            <a:endParaRPr spc="300">
              <a:latin typeface="Calibri" panose="020F0502020204030204" pitchFamily="34" charset="0"/>
              <a:cs typeface="Calibri" panose="020F0502020204030204" pitchFamily="34" charset="0"/>
            </a:endParaRPr>
          </a:p>
        </p:txBody>
      </p:sp>
      <p:sp>
        <p:nvSpPr>
          <p:cNvPr id="697" name="Google Shape;697;p28"/>
          <p:cNvSpPr/>
          <p:nvPr/>
        </p:nvSpPr>
        <p:spPr>
          <a:xfrm>
            <a:off x="298655" y="1568045"/>
            <a:ext cx="4839402" cy="457830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folHlink"/>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Triết gia thứ i</a:t>
            </a:r>
            <a:r>
              <a:rPr lang="en-US" sz="1800" i="1"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do {</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wait(</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wait(</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 + 1) % 5]</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eat</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signal(</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270"/>
              </a:spcBef>
              <a:spcAft>
                <a:spcPts val="0"/>
              </a:spcAft>
              <a:buClr>
                <a:schemeClr val="folHlink"/>
              </a:buClr>
              <a:buSzPts val="1620"/>
              <a:buFont typeface="Arial"/>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signal(</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chopstick [(i + 1) % 5]</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270"/>
              </a:spcBef>
              <a:spcAft>
                <a:spcPts val="0"/>
              </a:spcAft>
              <a:buClr>
                <a:schemeClr val="folHlink"/>
              </a:buClr>
              <a:buSzPts val="1620"/>
              <a:buFont typeface="Arial"/>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 while (1);</a:t>
            </a:r>
            <a:endParaRPr spc="300">
              <a:latin typeface="Calibri" panose="020F0502020204030204" pitchFamily="34" charset="0"/>
              <a:cs typeface="Calibri" panose="020F0502020204030204" pitchFamily="34" charset="0"/>
            </a:endParaRPr>
          </a:p>
        </p:txBody>
      </p:sp>
      <p:grpSp>
        <p:nvGrpSpPr>
          <p:cNvPr id="698" name="Google Shape;698;p28"/>
          <p:cNvGrpSpPr/>
          <p:nvPr/>
        </p:nvGrpSpPr>
        <p:grpSpPr>
          <a:xfrm>
            <a:off x="4949370" y="2891280"/>
            <a:ext cx="7242629" cy="3506412"/>
            <a:chOff x="4949370" y="3007395"/>
            <a:chExt cx="7242629" cy="3506412"/>
          </a:xfrm>
        </p:grpSpPr>
        <p:sp>
          <p:nvSpPr>
            <p:cNvPr id="699" name="Google Shape;699;p28"/>
            <p:cNvSpPr/>
            <p:nvPr/>
          </p:nvSpPr>
          <p:spPr>
            <a:xfrm>
              <a:off x="4949370" y="3474554"/>
              <a:ext cx="7242629" cy="3039253"/>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1800" b="1" i="0" u="sng" strike="noStrike" cap="none" spc="300">
                  <a:solidFill>
                    <a:schemeClr val="dk1"/>
                  </a:solidFill>
                  <a:latin typeface="Calibri" panose="020F0502020204030204" pitchFamily="34" charset="0"/>
                  <a:ea typeface="Calibri"/>
                  <a:cs typeface="Calibri" panose="020F0502020204030204" pitchFamily="34" charset="0"/>
                  <a:sym typeface="Calibri"/>
                </a:rPr>
                <a:t>Cách 1:</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Tối đa 4 người ngồi =&gt; Mỗi người cầm 1 chiếc =&gt; vẫn dư 1 chiếc để 1 người ăn xong trước</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just" rtl="0">
                <a:lnSpc>
                  <a:spcPct val="150000"/>
                </a:lnSpc>
                <a:spcBef>
                  <a:spcPts val="300"/>
                </a:spcBef>
                <a:spcAft>
                  <a:spcPts val="0"/>
                </a:spcAft>
                <a:buNone/>
              </a:pPr>
              <a:r>
                <a:rPr lang="en-US" sz="1800" b="1" i="0" u="sng" strike="noStrike" cap="none" spc="300">
                  <a:solidFill>
                    <a:schemeClr val="dk1"/>
                  </a:solidFill>
                  <a:latin typeface="Calibri" panose="020F0502020204030204" pitchFamily="34" charset="0"/>
                  <a:ea typeface="Calibri"/>
                  <a:cs typeface="Calibri" panose="020F0502020204030204" pitchFamily="34" charset="0"/>
                  <a:sym typeface="Calibri"/>
                </a:rPr>
                <a:t>Cách 2:</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 Triết gia ngồi ở vị trí lẻ cầm đũa bên trái trước, rồi mới đến đũa bên phải, triết gia ở vị trí chẵn cầm đũa bên phải trước, rồí mới đến đũa bên trái =&gt; triết gia lẻ cầm chiếc đũa của triết gia chẵn thì triết gia chẵn phải đợi</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00" name="Google Shape;700;p28"/>
            <p:cNvSpPr/>
            <p:nvPr/>
          </p:nvSpPr>
          <p:spPr>
            <a:xfrm>
              <a:off x="5486399" y="3007395"/>
              <a:ext cx="2330296" cy="400110"/>
            </a:xfrm>
            <a:prstGeom prst="rect">
              <a:avLst/>
            </a:prstGeom>
            <a:solidFill>
              <a:srgbClr val="FEE599"/>
            </a:solid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Giải quyết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701" name="Google Shape;701;p28"/>
          <p:cNvGrpSpPr/>
          <p:nvPr/>
        </p:nvGrpSpPr>
        <p:grpSpPr>
          <a:xfrm>
            <a:off x="5384799" y="1031016"/>
            <a:ext cx="6730372" cy="1694380"/>
            <a:chOff x="5384799" y="1031016"/>
            <a:chExt cx="6730372" cy="1694380"/>
          </a:xfrm>
        </p:grpSpPr>
        <p:sp>
          <p:nvSpPr>
            <p:cNvPr id="702" name="Google Shape;702;p28"/>
            <p:cNvSpPr/>
            <p:nvPr/>
          </p:nvSpPr>
          <p:spPr>
            <a:xfrm>
              <a:off x="5436713" y="1386608"/>
              <a:ext cx="6678458" cy="133878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khi tất cả đồng thời cầm lên chiếc đũa bên tay trái ⇒ mỗi người giữ 1 cây =&gt; không ai ăn được để signal </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03" name="Google Shape;703;p28"/>
            <p:cNvSpPr/>
            <p:nvPr/>
          </p:nvSpPr>
          <p:spPr>
            <a:xfrm>
              <a:off x="5384799" y="1031016"/>
              <a:ext cx="2533496"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Deadlock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704" name="Google Shape;70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30</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9"/>
          <p:cNvSpPr/>
          <p:nvPr/>
        </p:nvSpPr>
        <p:spPr>
          <a:xfrm>
            <a:off x="1398333" y="785342"/>
            <a:ext cx="10158361" cy="684803"/>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Writer không được cập nhật dữ liệu khi có một Reader đang truy xuất CSDL</a:t>
            </a:r>
            <a:endParaRPr spc="300">
              <a:latin typeface="Calibri" panose="020F0502020204030204" pitchFamily="34" charset="0"/>
              <a:cs typeface="Calibri" panose="020F0502020204030204" pitchFamily="34" charset="0"/>
            </a:endParaRPr>
          </a:p>
          <a:p>
            <a:pPr marL="0" marR="0" lvl="0" indent="0" algn="ctr" rtl="0">
              <a:spcBef>
                <a:spcPts val="30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1 thời điểm -&gt; chỉ cho phép 1 Writer sửa đổi CSDL</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10" name="Google Shape;710;p29"/>
          <p:cNvSpPr/>
          <p:nvPr/>
        </p:nvSpPr>
        <p:spPr>
          <a:xfrm>
            <a:off x="9386046" y="185299"/>
            <a:ext cx="2805953"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3 bài toán kinh điển</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711" name="Google Shape;711;p29"/>
          <p:cNvGrpSpPr/>
          <p:nvPr/>
        </p:nvGrpSpPr>
        <p:grpSpPr>
          <a:xfrm>
            <a:off x="0" y="0"/>
            <a:ext cx="1569720" cy="1722120"/>
            <a:chOff x="-63500" y="-109804"/>
            <a:chExt cx="1206500" cy="1333500"/>
          </a:xfrm>
        </p:grpSpPr>
        <p:sp>
          <p:nvSpPr>
            <p:cNvPr id="712" name="Google Shape;712;p2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713" name="Google Shape;713;p29"/>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714" name="Google Shape;714;p29"/>
          <p:cNvSpPr/>
          <p:nvPr/>
        </p:nvSpPr>
        <p:spPr>
          <a:xfrm>
            <a:off x="3736111" y="185299"/>
            <a:ext cx="5066993" cy="400110"/>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Reader Writer Problem</a:t>
            </a:r>
            <a:endParaRPr spc="300">
              <a:latin typeface="Calibri" panose="020F0502020204030204" pitchFamily="34" charset="0"/>
              <a:cs typeface="Calibri" panose="020F0502020204030204" pitchFamily="34" charset="0"/>
            </a:endParaRPr>
          </a:p>
        </p:txBody>
      </p:sp>
      <p:grpSp>
        <p:nvGrpSpPr>
          <p:cNvPr id="715" name="Google Shape;715;p29"/>
          <p:cNvGrpSpPr/>
          <p:nvPr/>
        </p:nvGrpSpPr>
        <p:grpSpPr>
          <a:xfrm>
            <a:off x="784860" y="1855377"/>
            <a:ext cx="7414471" cy="5002623"/>
            <a:chOff x="784860" y="1855377"/>
            <a:chExt cx="7414471" cy="5002623"/>
          </a:xfrm>
        </p:grpSpPr>
        <p:sp>
          <p:nvSpPr>
            <p:cNvPr id="716" name="Google Shape;716;p29"/>
            <p:cNvSpPr txBox="1"/>
            <p:nvPr/>
          </p:nvSpPr>
          <p:spPr>
            <a:xfrm>
              <a:off x="3736111" y="2414863"/>
              <a:ext cx="4463220" cy="44431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wait</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00CC99"/>
                  </a:solidFill>
                  <a:latin typeface="Calibri" panose="020F0502020204030204" pitchFamily="34" charset="0"/>
                  <a:ea typeface="Calibri"/>
                  <a:cs typeface="Calibri" panose="020F0502020204030204" pitchFamily="34" charset="0"/>
                  <a:sym typeface="Calibri"/>
                </a:rPr>
                <a:t>mutex</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readcount++;	</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if (readcount == 1)</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wait</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FF0000"/>
                  </a:solidFill>
                  <a:latin typeface="Calibri" panose="020F0502020204030204" pitchFamily="34" charset="0"/>
                  <a:ea typeface="Calibri"/>
                  <a:cs typeface="Calibri" panose="020F0502020204030204" pitchFamily="34" charset="0"/>
                  <a:sym typeface="Calibri"/>
                </a:rPr>
                <a:t>wrt</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signal</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00CC99"/>
                  </a:solidFill>
                  <a:latin typeface="Calibri" panose="020F0502020204030204" pitchFamily="34" charset="0"/>
                  <a:ea typeface="Calibri"/>
                  <a:cs typeface="Calibri" panose="020F0502020204030204" pitchFamily="34" charset="0"/>
                  <a:sym typeface="Calibri"/>
                </a:rPr>
                <a:t>mutex</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reading is performed</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wait</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00CC99"/>
                  </a:solidFill>
                  <a:latin typeface="Calibri" panose="020F0502020204030204" pitchFamily="34" charset="0"/>
                  <a:ea typeface="Calibri"/>
                  <a:cs typeface="Calibri" panose="020F0502020204030204" pitchFamily="34" charset="0"/>
                  <a:sym typeface="Calibri"/>
                </a:rPr>
                <a:t>mutex</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readcount--;</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	if (readcount == 0)</a:t>
              </a:r>
              <a:endParaRPr spc="300">
                <a:latin typeface="Calibri" panose="020F0502020204030204" pitchFamily="34" charset="0"/>
                <a:cs typeface="Calibri" panose="020F0502020204030204" pitchFamily="34" charset="0"/>
              </a:endParaRPr>
            </a:p>
            <a:p>
              <a:pPr marL="0" marR="0" lvl="0" indent="0" algn="l" rtl="0">
                <a:lnSpc>
                  <a:spcPct val="90000"/>
                </a:lnSpc>
                <a:spcBef>
                  <a:spcPts val="30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signal</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FF0000"/>
                  </a:solidFill>
                  <a:latin typeface="Calibri" panose="020F0502020204030204" pitchFamily="34" charset="0"/>
                  <a:ea typeface="Calibri"/>
                  <a:cs typeface="Calibri" panose="020F0502020204030204" pitchFamily="34" charset="0"/>
                  <a:sym typeface="Calibri"/>
                </a:rPr>
                <a:t>wrt</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90000"/>
                </a:lnSpc>
                <a:spcBef>
                  <a:spcPts val="500"/>
                </a:spcBef>
                <a:spcAft>
                  <a:spcPts val="0"/>
                </a:spcAft>
                <a:buClr>
                  <a:srgbClr val="993300"/>
                </a:buClr>
                <a:buSzPts val="1800"/>
                <a:buFont typeface="Arial"/>
                <a:buNone/>
              </a:pPr>
              <a:r>
                <a:rPr lang="en-US" sz="2000" b="1" spc="300">
                  <a:solidFill>
                    <a:schemeClr val="dk1"/>
                  </a:solidFill>
                  <a:latin typeface="Calibri" panose="020F0502020204030204" pitchFamily="34" charset="0"/>
                  <a:ea typeface="Calibri"/>
                  <a:cs typeface="Calibri" panose="020F0502020204030204" pitchFamily="34" charset="0"/>
                  <a:sym typeface="Calibri"/>
                </a:rPr>
                <a:t>	signal</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00CC99"/>
                  </a:solidFill>
                  <a:latin typeface="Calibri" panose="020F0502020204030204" pitchFamily="34" charset="0"/>
                  <a:ea typeface="Calibri"/>
                  <a:cs typeface="Calibri" panose="020F0502020204030204" pitchFamily="34" charset="0"/>
                  <a:sym typeface="Calibri"/>
                </a:rPr>
                <a:t>mutex</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17" name="Google Shape;717;p29"/>
            <p:cNvSpPr/>
            <p:nvPr/>
          </p:nvSpPr>
          <p:spPr>
            <a:xfrm>
              <a:off x="784860" y="4267337"/>
              <a:ext cx="377749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wait</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FF0000"/>
                  </a:solidFill>
                  <a:latin typeface="Calibri" panose="020F0502020204030204" pitchFamily="34" charset="0"/>
                  <a:ea typeface="Calibri"/>
                  <a:cs typeface="Calibri" panose="020F0502020204030204" pitchFamily="34" charset="0"/>
                  <a:sym typeface="Calibri"/>
                </a:rPr>
                <a:t>wrt</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writing is performed</a:t>
              </a:r>
              <a:endParaRPr spc="30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signal</a:t>
              </a:r>
              <a:r>
                <a:rPr lang="en-US" sz="2000" spc="300">
                  <a:solidFill>
                    <a:schemeClr val="dk1"/>
                  </a:solidFill>
                  <a:latin typeface="Calibri" panose="020F0502020204030204" pitchFamily="34" charset="0"/>
                  <a:ea typeface="Calibri"/>
                  <a:cs typeface="Calibri" panose="020F0502020204030204" pitchFamily="34" charset="0"/>
                  <a:sym typeface="Calibri"/>
                </a:rPr>
                <a:t>(</a:t>
              </a:r>
              <a:r>
                <a:rPr lang="en-US" sz="2000" spc="300">
                  <a:solidFill>
                    <a:srgbClr val="FF0000"/>
                  </a:solidFill>
                  <a:latin typeface="Calibri" panose="020F0502020204030204" pitchFamily="34" charset="0"/>
                  <a:ea typeface="Calibri"/>
                  <a:cs typeface="Calibri" panose="020F0502020204030204" pitchFamily="34" charset="0"/>
                  <a:sym typeface="Calibri"/>
                </a:rPr>
                <a:t>wrt</a:t>
              </a:r>
              <a:r>
                <a:rPr lang="en-US" sz="2000" spc="300">
                  <a:solidFill>
                    <a:schemeClr val="dk1"/>
                  </a:solidFill>
                  <a:latin typeface="Calibri" panose="020F0502020204030204" pitchFamily="34" charset="0"/>
                  <a:ea typeface="Calibri"/>
                  <a:cs typeface="Calibri" panose="020F0502020204030204" pitchFamily="34" charset="0"/>
                  <a:sym typeface="Calibri"/>
                </a:rPr>
                <a: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18" name="Google Shape;718;p29"/>
            <p:cNvSpPr/>
            <p:nvPr/>
          </p:nvSpPr>
          <p:spPr>
            <a:xfrm>
              <a:off x="1398333" y="3892005"/>
              <a:ext cx="1182696"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Writer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19" name="Google Shape;719;p29"/>
            <p:cNvSpPr/>
            <p:nvPr/>
          </p:nvSpPr>
          <p:spPr>
            <a:xfrm>
              <a:off x="4647910" y="1855377"/>
              <a:ext cx="2314480"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Reader process</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720" name="Google Shape;720;p29"/>
          <p:cNvSpPr/>
          <p:nvPr/>
        </p:nvSpPr>
        <p:spPr>
          <a:xfrm>
            <a:off x="534697" y="1811155"/>
            <a:ext cx="3639362" cy="17542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u="sng" spc="300">
                <a:solidFill>
                  <a:schemeClr val="dk1"/>
                </a:solidFill>
                <a:latin typeface="Calibri" panose="020F0502020204030204" pitchFamily="34" charset="0"/>
                <a:ea typeface="Calibri"/>
                <a:cs typeface="Calibri" panose="020F0502020204030204" pitchFamily="34" charset="0"/>
                <a:sym typeface="Calibri"/>
              </a:rPr>
              <a:t>Khai báo:</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semaphore mutex = 1;</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semaphore wrt = 1;</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int readcount = 0;</a:t>
            </a:r>
            <a:endParaRPr spc="300">
              <a:latin typeface="Calibri" panose="020F0502020204030204" pitchFamily="34" charset="0"/>
              <a:cs typeface="Calibri" panose="020F0502020204030204" pitchFamily="34" charset="0"/>
            </a:endParaRPr>
          </a:p>
        </p:txBody>
      </p:sp>
      <p:grpSp>
        <p:nvGrpSpPr>
          <p:cNvPr id="721" name="Google Shape;721;p29"/>
          <p:cNvGrpSpPr/>
          <p:nvPr/>
        </p:nvGrpSpPr>
        <p:grpSpPr>
          <a:xfrm>
            <a:off x="6545830" y="2212864"/>
            <a:ext cx="5522572" cy="646290"/>
            <a:chOff x="6545830" y="2212864"/>
            <a:chExt cx="5522572" cy="646290"/>
          </a:xfrm>
        </p:grpSpPr>
        <p:sp>
          <p:nvSpPr>
            <p:cNvPr id="722" name="Google Shape;722;p29"/>
            <p:cNvSpPr txBox="1"/>
            <p:nvPr/>
          </p:nvSpPr>
          <p:spPr>
            <a:xfrm>
              <a:off x="8043130" y="2212864"/>
              <a:ext cx="402527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Block nếu có người đang truy xuất CSDL</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723" name="Google Shape;723;p29"/>
            <p:cNvCxnSpPr>
              <a:endCxn id="722" idx="1"/>
            </p:cNvCxnSpPr>
            <p:nvPr/>
          </p:nvCxnSpPr>
          <p:spPr>
            <a:xfrm flipV="1">
              <a:off x="6545830" y="2536009"/>
              <a:ext cx="1497300" cy="104721"/>
            </a:xfrm>
            <a:prstGeom prst="straightConnector1">
              <a:avLst/>
            </a:prstGeom>
            <a:noFill/>
            <a:ln w="28575" cap="flat" cmpd="sng">
              <a:solidFill>
                <a:schemeClr val="accent1"/>
              </a:solidFill>
              <a:prstDash val="solid"/>
              <a:miter lim="800000"/>
              <a:headEnd type="none" w="sm" len="sm"/>
              <a:tailEnd type="triangle" w="med" len="med"/>
            </a:ln>
          </p:spPr>
        </p:cxnSp>
      </p:grpSp>
      <p:grpSp>
        <p:nvGrpSpPr>
          <p:cNvPr id="724" name="Google Shape;724;p29"/>
          <p:cNvGrpSpPr/>
          <p:nvPr/>
        </p:nvGrpSpPr>
        <p:grpSpPr>
          <a:xfrm>
            <a:off x="7125342" y="3337855"/>
            <a:ext cx="5161547" cy="369332"/>
            <a:chOff x="7125342" y="3337855"/>
            <a:chExt cx="5161547" cy="369332"/>
          </a:xfrm>
        </p:grpSpPr>
        <p:sp>
          <p:nvSpPr>
            <p:cNvPr id="725" name="Google Shape;725;p29"/>
            <p:cNvSpPr txBox="1"/>
            <p:nvPr/>
          </p:nvSpPr>
          <p:spPr>
            <a:xfrm>
              <a:off x="7824642" y="3337855"/>
              <a:ext cx="4462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Bị block nếu có  writer đang viết</a:t>
              </a:r>
              <a:endParaRPr sz="1800" spc="300">
                <a:solidFill>
                  <a:srgbClr val="C00000"/>
                </a:solidFill>
                <a:latin typeface="Calibri" panose="020F0502020204030204" pitchFamily="34" charset="0"/>
                <a:ea typeface="Calibri"/>
                <a:cs typeface="Calibri" panose="020F0502020204030204" pitchFamily="34" charset="0"/>
                <a:sym typeface="Calibri"/>
              </a:endParaRPr>
            </a:p>
          </p:txBody>
        </p:sp>
        <p:cxnSp>
          <p:nvCxnSpPr>
            <p:cNvPr id="726" name="Google Shape;726;p29"/>
            <p:cNvCxnSpPr>
              <a:endCxn id="725" idx="1"/>
            </p:cNvCxnSpPr>
            <p:nvPr/>
          </p:nvCxnSpPr>
          <p:spPr>
            <a:xfrm rot="10800000" flipH="1">
              <a:off x="7125342" y="3522521"/>
              <a:ext cx="699300" cy="63000"/>
            </a:xfrm>
            <a:prstGeom prst="straightConnector1">
              <a:avLst/>
            </a:prstGeom>
            <a:noFill/>
            <a:ln w="28575" cap="flat" cmpd="sng">
              <a:solidFill>
                <a:srgbClr val="C00000"/>
              </a:solidFill>
              <a:prstDash val="solid"/>
              <a:miter lim="800000"/>
              <a:headEnd type="none" w="sm" len="sm"/>
              <a:tailEnd type="triangle" w="med" len="med"/>
            </a:ln>
          </p:spPr>
        </p:cxnSp>
      </p:grpSp>
      <p:grpSp>
        <p:nvGrpSpPr>
          <p:cNvPr id="727" name="Google Shape;727;p29"/>
          <p:cNvGrpSpPr/>
          <p:nvPr/>
        </p:nvGrpSpPr>
        <p:grpSpPr>
          <a:xfrm>
            <a:off x="7125430" y="5559998"/>
            <a:ext cx="4942972" cy="646331"/>
            <a:chOff x="7125430" y="2212864"/>
            <a:chExt cx="4942972" cy="646331"/>
          </a:xfrm>
        </p:grpSpPr>
        <p:sp>
          <p:nvSpPr>
            <p:cNvPr id="728" name="Google Shape;728;p29"/>
            <p:cNvSpPr txBox="1"/>
            <p:nvPr/>
          </p:nvSpPr>
          <p:spPr>
            <a:xfrm>
              <a:off x="8043130" y="2212864"/>
              <a:ext cx="40252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Ngừng đọc thì cộng wrt lên 1, cho phép writer</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729" name="Google Shape;729;p29"/>
            <p:cNvCxnSpPr>
              <a:endCxn id="728" idx="1"/>
            </p:cNvCxnSpPr>
            <p:nvPr/>
          </p:nvCxnSpPr>
          <p:spPr>
            <a:xfrm rot="10800000" flipH="1">
              <a:off x="7125430" y="2536030"/>
              <a:ext cx="917700" cy="169200"/>
            </a:xfrm>
            <a:prstGeom prst="straightConnector1">
              <a:avLst/>
            </a:prstGeom>
            <a:noFill/>
            <a:ln w="28575" cap="flat" cmpd="sng">
              <a:solidFill>
                <a:schemeClr val="accent1"/>
              </a:solidFill>
              <a:prstDash val="solid"/>
              <a:miter lim="800000"/>
              <a:headEnd type="none" w="sm" len="sm"/>
              <a:tailEnd type="triangle" w="med" len="med"/>
            </a:ln>
          </p:spPr>
        </p:cxnSp>
      </p:grpSp>
      <p:grpSp>
        <p:nvGrpSpPr>
          <p:cNvPr id="730" name="Google Shape;730;p29"/>
          <p:cNvGrpSpPr/>
          <p:nvPr/>
        </p:nvGrpSpPr>
        <p:grpSpPr>
          <a:xfrm>
            <a:off x="6962527" y="3803913"/>
            <a:ext cx="5229472" cy="646331"/>
            <a:chOff x="6838930" y="2212864"/>
            <a:chExt cx="5229472" cy="646331"/>
          </a:xfrm>
        </p:grpSpPr>
        <p:sp>
          <p:nvSpPr>
            <p:cNvPr id="731" name="Google Shape;731;p29"/>
            <p:cNvSpPr txBox="1"/>
            <p:nvPr/>
          </p:nvSpPr>
          <p:spPr>
            <a:xfrm>
              <a:off x="8043130" y="2212864"/>
              <a:ext cx="40252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Tăng mutex để không cho người khác Read</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732" name="Google Shape;732;p29"/>
            <p:cNvCxnSpPr>
              <a:endCxn id="731" idx="1"/>
            </p:cNvCxnSpPr>
            <p:nvPr/>
          </p:nvCxnSpPr>
          <p:spPr>
            <a:xfrm>
              <a:off x="6838930" y="2332330"/>
              <a:ext cx="1204200" cy="203700"/>
            </a:xfrm>
            <a:prstGeom prst="straightConnector1">
              <a:avLst/>
            </a:prstGeom>
            <a:noFill/>
            <a:ln w="28575" cap="flat" cmpd="sng">
              <a:solidFill>
                <a:schemeClr val="accent1"/>
              </a:solidFill>
              <a:prstDash val="solid"/>
              <a:miter lim="800000"/>
              <a:headEnd type="none" w="sm" len="sm"/>
              <a:tailEnd type="triangle" w="med" len="med"/>
            </a:ln>
          </p:spPr>
        </p:cxnSp>
      </p:grpSp>
      <p:grpSp>
        <p:nvGrpSpPr>
          <p:cNvPr id="733" name="Google Shape;733;p29"/>
          <p:cNvGrpSpPr/>
          <p:nvPr/>
        </p:nvGrpSpPr>
        <p:grpSpPr>
          <a:xfrm>
            <a:off x="6545827" y="4569209"/>
            <a:ext cx="5646172" cy="923289"/>
            <a:chOff x="6422230" y="2212864"/>
            <a:chExt cx="5646172" cy="923289"/>
          </a:xfrm>
        </p:grpSpPr>
        <p:sp>
          <p:nvSpPr>
            <p:cNvPr id="734" name="Google Shape;734;p29"/>
            <p:cNvSpPr txBox="1"/>
            <p:nvPr/>
          </p:nvSpPr>
          <p:spPr>
            <a:xfrm>
              <a:off x="8043130" y="2212864"/>
              <a:ext cx="402527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7F6000"/>
                  </a:solidFill>
                  <a:latin typeface="Calibri" panose="020F0502020204030204" pitchFamily="34" charset="0"/>
                  <a:ea typeface="Calibri"/>
                  <a:cs typeface="Calibri" panose="020F0502020204030204" pitchFamily="34" charset="0"/>
                  <a:sym typeface="Calibri"/>
                </a:rPr>
                <a:t>Giảm mutex. Mutex = 0 thì người khác trong hang đợi được phép read</a:t>
              </a:r>
              <a:endParaRPr sz="1800" spc="300">
                <a:solidFill>
                  <a:srgbClr val="7F6000"/>
                </a:solidFill>
                <a:latin typeface="Calibri" panose="020F0502020204030204" pitchFamily="34" charset="0"/>
                <a:ea typeface="Calibri"/>
                <a:cs typeface="Calibri" panose="020F0502020204030204" pitchFamily="34" charset="0"/>
                <a:sym typeface="Calibri"/>
              </a:endParaRPr>
            </a:p>
          </p:txBody>
        </p:sp>
        <p:cxnSp>
          <p:nvCxnSpPr>
            <p:cNvPr id="735" name="Google Shape;735;p29"/>
            <p:cNvCxnSpPr>
              <a:endCxn id="734" idx="1"/>
            </p:cNvCxnSpPr>
            <p:nvPr/>
          </p:nvCxnSpPr>
          <p:spPr>
            <a:xfrm flipV="1">
              <a:off x="6422230" y="2674509"/>
              <a:ext cx="1620900" cy="109220"/>
            </a:xfrm>
            <a:prstGeom prst="straightConnector1">
              <a:avLst/>
            </a:prstGeom>
            <a:noFill/>
            <a:ln w="28575" cap="flat" cmpd="sng">
              <a:solidFill>
                <a:srgbClr val="7F6000"/>
              </a:solidFill>
              <a:prstDash val="solid"/>
              <a:miter lim="800000"/>
              <a:headEnd type="none" w="sm" len="sm"/>
              <a:tailEnd type="triangle" w="med" len="med"/>
            </a:ln>
          </p:spPr>
        </p:cxnSp>
      </p:grpSp>
      <p:sp>
        <p:nvSpPr>
          <p:cNvPr id="736" name="Google Shape;73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31</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250"/>
                                        <p:tgtEl>
                                          <p:spTgt spid="70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20"/>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7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741" name="Google Shape;741;p30"/>
          <p:cNvGrpSpPr/>
          <p:nvPr/>
        </p:nvGrpSpPr>
        <p:grpSpPr>
          <a:xfrm>
            <a:off x="0" y="0"/>
            <a:ext cx="1569720" cy="1722120"/>
            <a:chOff x="-63500" y="-109804"/>
            <a:chExt cx="1206500" cy="1333500"/>
          </a:xfrm>
        </p:grpSpPr>
        <p:sp>
          <p:nvSpPr>
            <p:cNvPr id="742" name="Google Shape;742;p3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743" name="Google Shape;743;p30"/>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744" name="Google Shape;744;p30"/>
          <p:cNvSpPr/>
          <p:nvPr/>
        </p:nvSpPr>
        <p:spPr>
          <a:xfrm>
            <a:off x="4493623" y="0"/>
            <a:ext cx="3252651" cy="577541"/>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1" spc="300">
                <a:solidFill>
                  <a:schemeClr val="dk1"/>
                </a:solidFill>
                <a:latin typeface="Calibri" panose="020F0502020204030204" pitchFamily="34" charset="0"/>
                <a:ea typeface="Calibri"/>
                <a:cs typeface="Calibri" panose="020F0502020204030204" pitchFamily="34" charset="0"/>
                <a:sym typeface="Calibri"/>
              </a:rPr>
              <a:t>Sleep &amp; wake-up</a:t>
            </a:r>
            <a:endParaRPr sz="24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45" name="Google Shape;745;p30"/>
          <p:cNvSpPr/>
          <p:nvPr/>
        </p:nvSpPr>
        <p:spPr>
          <a:xfrm>
            <a:off x="4551444" y="743569"/>
            <a:ext cx="3137008"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Monitor</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746" name="Google Shape;746;p30"/>
          <p:cNvGrpSpPr/>
          <p:nvPr/>
        </p:nvGrpSpPr>
        <p:grpSpPr>
          <a:xfrm>
            <a:off x="20229" y="1541332"/>
            <a:ext cx="11854718" cy="1477287"/>
            <a:chOff x="20229" y="1541332"/>
            <a:chExt cx="11854718" cy="1477287"/>
          </a:xfrm>
        </p:grpSpPr>
        <p:sp>
          <p:nvSpPr>
            <p:cNvPr id="747" name="Google Shape;747;p30"/>
            <p:cNvSpPr/>
            <p:nvPr/>
          </p:nvSpPr>
          <p:spPr>
            <a:xfrm>
              <a:off x="1729461" y="1541332"/>
              <a:ext cx="10145486" cy="1477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Là một cấu trúc ngôn ngữ cấp cao, có chức năng như semaphore nhưng dễ điều khiển hơn</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Có thể hiện thực bằng semaphore</a:t>
              </a:r>
              <a:endParaRPr spc="300">
                <a:latin typeface="Calibri" panose="020F0502020204030204" pitchFamily="34" charset="0"/>
                <a:cs typeface="Calibri" panose="020F0502020204030204" pitchFamily="34" charset="0"/>
              </a:endParaRPr>
            </a:p>
          </p:txBody>
        </p:sp>
        <p:sp>
          <p:nvSpPr>
            <p:cNvPr id="748" name="Google Shape;748;p30"/>
            <p:cNvSpPr txBox="1"/>
            <p:nvPr/>
          </p:nvSpPr>
          <p:spPr>
            <a:xfrm>
              <a:off x="20229" y="1894400"/>
              <a:ext cx="1566454" cy="553998"/>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Khái niệm</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749" name="Google Shape;749;p30"/>
          <p:cNvGrpSpPr/>
          <p:nvPr/>
        </p:nvGrpSpPr>
        <p:grpSpPr>
          <a:xfrm>
            <a:off x="1" y="3033643"/>
            <a:ext cx="11311052" cy="1452911"/>
            <a:chOff x="1" y="3033643"/>
            <a:chExt cx="11311052" cy="1452911"/>
          </a:xfrm>
        </p:grpSpPr>
        <p:sp>
          <p:nvSpPr>
            <p:cNvPr id="750" name="Google Shape;750;p30"/>
            <p:cNvSpPr txBox="1"/>
            <p:nvPr/>
          </p:nvSpPr>
          <p:spPr>
            <a:xfrm>
              <a:off x="1" y="3354700"/>
              <a:ext cx="1586682" cy="553998"/>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Gồm</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751" name="Google Shape;751;p30"/>
            <p:cNvGrpSpPr/>
            <p:nvPr/>
          </p:nvGrpSpPr>
          <p:grpSpPr>
            <a:xfrm>
              <a:off x="1586683" y="3033643"/>
              <a:ext cx="9724370" cy="1452911"/>
              <a:chOff x="1586683" y="3009785"/>
              <a:chExt cx="9724370" cy="1452911"/>
            </a:xfrm>
          </p:grpSpPr>
          <p:sp>
            <p:nvSpPr>
              <p:cNvPr id="752" name="Google Shape;752;p30"/>
              <p:cNvSpPr/>
              <p:nvPr/>
            </p:nvSpPr>
            <p:spPr>
              <a:xfrm>
                <a:off x="1852456" y="3908698"/>
                <a:ext cx="9458597"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Các biến dữ liệu cục bộ (local data variable)</a:t>
                </a:r>
                <a:endParaRPr spc="300">
                  <a:latin typeface="Calibri" panose="020F0502020204030204" pitchFamily="34" charset="0"/>
                  <a:cs typeface="Calibri" panose="020F0502020204030204" pitchFamily="34" charset="0"/>
                </a:endParaRPr>
              </a:p>
            </p:txBody>
          </p:sp>
          <p:sp>
            <p:nvSpPr>
              <p:cNvPr id="753" name="Google Shape;753;p30"/>
              <p:cNvSpPr/>
              <p:nvPr/>
            </p:nvSpPr>
            <p:spPr>
              <a:xfrm>
                <a:off x="2192202" y="3009785"/>
                <a:ext cx="6721629" cy="553998"/>
              </a:xfrm>
              <a:prstGeom prst="rect">
                <a:avLst/>
              </a:prstGeom>
              <a:noFill/>
              <a:ln>
                <a:noFill/>
              </a:ln>
            </p:spPr>
            <p:txBody>
              <a:bodyPr spcFirstLastPara="1" wrap="square" lIns="91425" tIns="45700" rIns="91425" bIns="45700" anchor="t" anchorCtr="0">
                <a:spAutoFit/>
              </a:bodyPr>
              <a:lstStyle/>
              <a:p>
                <a:pPr marL="457200" marR="0" lvl="1"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M</a:t>
                </a:r>
                <a:r>
                  <a:rPr kumimoji="0" lang="en-US"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ộ</a:t>
                </a: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t ho</a:t>
                </a:r>
                <a:r>
                  <a:rPr kumimoji="0" lang="en-US"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ặ</a:t>
                </a: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c nhi</a:t>
                </a:r>
                <a:r>
                  <a:rPr kumimoji="0" lang="en-US"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ề</a:t>
                </a: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u th</a:t>
                </a:r>
                <a:r>
                  <a:rPr lang="en-US" sz="2000" spc="300">
                    <a:latin typeface="Calibri" panose="020F0502020204030204" pitchFamily="34" charset="0"/>
                    <a:ea typeface="Calibri"/>
                    <a:cs typeface="Calibri" panose="020F0502020204030204" pitchFamily="34" charset="0"/>
                    <a:sym typeface="Calibri"/>
                  </a:rPr>
                  <a:t>ủ</a:t>
                </a: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 t</a:t>
                </a:r>
                <a:r>
                  <a:rPr lang="en-US" sz="2000" spc="300">
                    <a:latin typeface="Calibri" panose="020F0502020204030204" pitchFamily="34" charset="0"/>
                    <a:ea typeface="Calibri"/>
                    <a:cs typeface="Calibri" panose="020F0502020204030204" pitchFamily="34" charset="0"/>
                    <a:sym typeface="Calibri"/>
                  </a:rPr>
                  <a:t>ụ</a:t>
                </a: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c (procedure)</a:t>
                </a:r>
                <a:endParaRPr kumimoji="0" lang="vi-VN" sz="1400" b="0" i="0" u="none" strike="noStrike" kern="0" cap="none" spc="30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754" name="Google Shape;754;p30"/>
              <p:cNvSpPr/>
              <p:nvPr/>
            </p:nvSpPr>
            <p:spPr>
              <a:xfrm>
                <a:off x="1852457" y="3427076"/>
                <a:ext cx="6901633"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Một đoạn code khởi tạo (initialization code)</a:t>
                </a:r>
                <a:endParaRPr spc="300">
                  <a:latin typeface="Calibri" panose="020F0502020204030204" pitchFamily="34" charset="0"/>
                  <a:cs typeface="Calibri" panose="020F0502020204030204" pitchFamily="34" charset="0"/>
                </a:endParaRPr>
              </a:p>
            </p:txBody>
          </p:sp>
          <p:cxnSp>
            <p:nvCxnSpPr>
              <p:cNvPr id="755" name="Google Shape;755;p30"/>
              <p:cNvCxnSpPr>
                <a:stCxn id="750" idx="3"/>
              </p:cNvCxnSpPr>
              <p:nvPr/>
            </p:nvCxnSpPr>
            <p:spPr>
              <a:xfrm rot="10800000" flipH="1">
                <a:off x="1586683" y="3298241"/>
                <a:ext cx="1127400" cy="309600"/>
              </a:xfrm>
              <a:prstGeom prst="bentConnector3">
                <a:avLst>
                  <a:gd name="adj1" fmla="val 29403"/>
                </a:avLst>
              </a:prstGeom>
              <a:noFill/>
              <a:ln w="28575" cap="flat" cmpd="sng">
                <a:solidFill>
                  <a:srgbClr val="385623"/>
                </a:solidFill>
                <a:prstDash val="solid"/>
                <a:miter lim="800000"/>
                <a:headEnd type="none" w="sm" len="sm"/>
                <a:tailEnd type="triangle" w="med" len="med"/>
              </a:ln>
            </p:spPr>
          </p:cxnSp>
          <p:cxnSp>
            <p:nvCxnSpPr>
              <p:cNvPr id="756" name="Google Shape;756;p30"/>
              <p:cNvCxnSpPr>
                <a:stCxn id="750" idx="3"/>
              </p:cNvCxnSpPr>
              <p:nvPr/>
            </p:nvCxnSpPr>
            <p:spPr>
              <a:xfrm>
                <a:off x="1586683" y="3607841"/>
                <a:ext cx="741000" cy="109200"/>
              </a:xfrm>
              <a:prstGeom prst="bentConnector3">
                <a:avLst>
                  <a:gd name="adj1" fmla="val 44123"/>
                </a:avLst>
              </a:prstGeom>
              <a:noFill/>
              <a:ln w="28575" cap="flat" cmpd="sng">
                <a:solidFill>
                  <a:srgbClr val="385623"/>
                </a:solidFill>
                <a:prstDash val="solid"/>
                <a:miter lim="800000"/>
                <a:headEnd type="none" w="sm" len="sm"/>
                <a:tailEnd type="triangle" w="med" len="med"/>
              </a:ln>
            </p:spPr>
          </p:cxnSp>
          <p:cxnSp>
            <p:nvCxnSpPr>
              <p:cNvPr id="757" name="Google Shape;757;p30"/>
              <p:cNvCxnSpPr>
                <a:stCxn id="750" idx="3"/>
              </p:cNvCxnSpPr>
              <p:nvPr/>
            </p:nvCxnSpPr>
            <p:spPr>
              <a:xfrm>
                <a:off x="1586683" y="3607841"/>
                <a:ext cx="670200" cy="570600"/>
              </a:xfrm>
              <a:prstGeom prst="bentConnector3">
                <a:avLst>
                  <a:gd name="adj1" fmla="val 50000"/>
                </a:avLst>
              </a:prstGeom>
              <a:noFill/>
              <a:ln w="28575" cap="flat" cmpd="sng">
                <a:solidFill>
                  <a:srgbClr val="385623"/>
                </a:solidFill>
                <a:prstDash val="solid"/>
                <a:miter lim="800000"/>
                <a:headEnd type="none" w="sm" len="sm"/>
                <a:tailEnd type="triangle" w="med" len="med"/>
              </a:ln>
            </p:spPr>
          </p:cxnSp>
        </p:grpSp>
      </p:grpSp>
      <p:grpSp>
        <p:nvGrpSpPr>
          <p:cNvPr id="758" name="Google Shape;758;p30"/>
          <p:cNvGrpSpPr/>
          <p:nvPr/>
        </p:nvGrpSpPr>
        <p:grpSpPr>
          <a:xfrm>
            <a:off x="20229" y="4639716"/>
            <a:ext cx="12034158" cy="1550387"/>
            <a:chOff x="20229" y="4639716"/>
            <a:chExt cx="12034158" cy="1550387"/>
          </a:xfrm>
        </p:grpSpPr>
        <p:sp>
          <p:nvSpPr>
            <p:cNvPr id="759" name="Google Shape;759;p30"/>
            <p:cNvSpPr/>
            <p:nvPr/>
          </p:nvSpPr>
          <p:spPr>
            <a:xfrm>
              <a:off x="20229" y="5053968"/>
              <a:ext cx="1470914" cy="553998"/>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Đặc tính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760" name="Google Shape;760;p30"/>
            <p:cNvGrpSpPr/>
            <p:nvPr/>
          </p:nvGrpSpPr>
          <p:grpSpPr>
            <a:xfrm>
              <a:off x="1491143" y="4639716"/>
              <a:ext cx="10563244" cy="1550387"/>
              <a:chOff x="1491143" y="4639716"/>
              <a:chExt cx="10563244" cy="1550387"/>
            </a:xfrm>
          </p:grpSpPr>
          <p:sp>
            <p:nvSpPr>
              <p:cNvPr id="761" name="Google Shape;761;p30"/>
              <p:cNvSpPr/>
              <p:nvPr/>
            </p:nvSpPr>
            <p:spPr>
              <a:xfrm>
                <a:off x="2054887" y="5636105"/>
                <a:ext cx="8902630"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Chỉ có một process có thể vào monitor tại một thời điểm</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62" name="Google Shape;762;p30"/>
              <p:cNvSpPr/>
              <p:nvPr/>
            </p:nvSpPr>
            <p:spPr>
              <a:xfrm>
                <a:off x="2192202" y="4639716"/>
                <a:ext cx="8090805"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Dùng các thủ tục của monitor để truy xuất biến local</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63" name="Google Shape;763;p30"/>
              <p:cNvSpPr/>
              <p:nvPr/>
            </p:nvSpPr>
            <p:spPr>
              <a:xfrm>
                <a:off x="1957161" y="5112749"/>
                <a:ext cx="10097226"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Process “vào monitor” bằng cách gọi một trong các thủ tục đó</a:t>
                </a:r>
                <a:endParaRPr spc="300">
                  <a:latin typeface="Calibri" panose="020F0502020204030204" pitchFamily="34" charset="0"/>
                  <a:cs typeface="Calibri" panose="020F0502020204030204" pitchFamily="34" charset="0"/>
                </a:endParaRPr>
              </a:p>
            </p:txBody>
          </p:sp>
          <p:grpSp>
            <p:nvGrpSpPr>
              <p:cNvPr id="764" name="Google Shape;764;p30"/>
              <p:cNvGrpSpPr/>
              <p:nvPr/>
            </p:nvGrpSpPr>
            <p:grpSpPr>
              <a:xfrm>
                <a:off x="1491143" y="4993226"/>
                <a:ext cx="1127488" cy="909354"/>
                <a:chOff x="1739083" y="3405275"/>
                <a:chExt cx="1127488" cy="909354"/>
              </a:xfrm>
            </p:grpSpPr>
            <p:cxnSp>
              <p:nvCxnSpPr>
                <p:cNvPr id="765" name="Google Shape;765;p30"/>
                <p:cNvCxnSpPr/>
                <p:nvPr/>
              </p:nvCxnSpPr>
              <p:spPr>
                <a:xfrm rot="10800000" flipH="1">
                  <a:off x="1739083" y="3405275"/>
                  <a:ext cx="1127488" cy="309487"/>
                </a:xfrm>
                <a:prstGeom prst="bentConnector3">
                  <a:avLst>
                    <a:gd name="adj1" fmla="val 51393"/>
                  </a:avLst>
                </a:prstGeom>
                <a:noFill/>
                <a:ln w="28575" cap="flat" cmpd="sng">
                  <a:solidFill>
                    <a:srgbClr val="385623"/>
                  </a:solidFill>
                  <a:prstDash val="solid"/>
                  <a:miter lim="800000"/>
                  <a:headEnd type="none" w="sm" len="sm"/>
                  <a:tailEnd type="triangle" w="med" len="med"/>
                </a:ln>
              </p:spPr>
            </p:cxnSp>
            <p:cxnSp>
              <p:nvCxnSpPr>
                <p:cNvPr id="766" name="Google Shape;766;p30"/>
                <p:cNvCxnSpPr/>
                <p:nvPr/>
              </p:nvCxnSpPr>
              <p:spPr>
                <a:xfrm>
                  <a:off x="1739083" y="3714762"/>
                  <a:ext cx="947257" cy="126949"/>
                </a:xfrm>
                <a:prstGeom prst="bentConnector3">
                  <a:avLst>
                    <a:gd name="adj1" fmla="val 62385"/>
                  </a:avLst>
                </a:prstGeom>
                <a:noFill/>
                <a:ln w="28575" cap="flat" cmpd="sng">
                  <a:solidFill>
                    <a:srgbClr val="385623"/>
                  </a:solidFill>
                  <a:prstDash val="solid"/>
                  <a:miter lim="800000"/>
                  <a:headEnd type="none" w="sm" len="sm"/>
                  <a:tailEnd type="triangle" w="med" len="med"/>
                </a:ln>
              </p:spPr>
            </p:cxnSp>
            <p:cxnSp>
              <p:nvCxnSpPr>
                <p:cNvPr id="767" name="Google Shape;767;p30"/>
                <p:cNvCxnSpPr/>
                <p:nvPr/>
              </p:nvCxnSpPr>
              <p:spPr>
                <a:xfrm>
                  <a:off x="1739083" y="3714762"/>
                  <a:ext cx="1044983" cy="599867"/>
                </a:xfrm>
                <a:prstGeom prst="bentConnector3">
                  <a:avLst>
                    <a:gd name="adj1" fmla="val 57060"/>
                  </a:avLst>
                </a:prstGeom>
                <a:noFill/>
                <a:ln w="28575" cap="flat" cmpd="sng">
                  <a:solidFill>
                    <a:srgbClr val="385623"/>
                  </a:solidFill>
                  <a:prstDash val="solid"/>
                  <a:miter lim="800000"/>
                  <a:headEnd type="none" w="sm" len="sm"/>
                  <a:tailEnd type="triangle" w="med" len="med"/>
                </a:ln>
              </p:spPr>
            </p:cxnSp>
          </p:grpSp>
        </p:grpSp>
      </p:grpSp>
      <p:sp>
        <p:nvSpPr>
          <p:cNvPr id="768" name="Google Shape;76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32</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barn(outVertical)">
                                      <p:cBhvr>
                                        <p:cTn id="7" dur="250"/>
                                        <p:tgtEl>
                                          <p:spTgt spid="7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6"/>
                                        </p:tgtEl>
                                        <p:attrNameLst>
                                          <p:attrName>style.visibility</p:attrName>
                                        </p:attrNameLst>
                                      </p:cBhvr>
                                      <p:to>
                                        <p:strVal val="visible"/>
                                      </p:to>
                                    </p:set>
                                    <p:animEffect transition="in" filter="wipe(left)">
                                      <p:cBhvr>
                                        <p:cTn id="12" dur="250"/>
                                        <p:tgtEl>
                                          <p:spTgt spid="7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9"/>
                                        </p:tgtEl>
                                        <p:attrNameLst>
                                          <p:attrName>style.visibility</p:attrName>
                                        </p:attrNameLst>
                                      </p:cBhvr>
                                      <p:to>
                                        <p:strVal val="visible"/>
                                      </p:to>
                                    </p:set>
                                    <p:animEffect transition="in" filter="wipe(left)">
                                      <p:cBhvr>
                                        <p:cTn id="17" dur="250"/>
                                        <p:tgtEl>
                                          <p:spTgt spid="7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8"/>
                                        </p:tgtEl>
                                        <p:attrNameLst>
                                          <p:attrName>style.visibility</p:attrName>
                                        </p:attrNameLst>
                                      </p:cBhvr>
                                      <p:to>
                                        <p:strVal val="visible"/>
                                      </p:to>
                                    </p:set>
                                    <p:animEffect transition="in" filter="wipe(left)">
                                      <p:cBhvr>
                                        <p:cTn id="22" dur="25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72"/>
        <p:cNvGrpSpPr/>
        <p:nvPr/>
      </p:nvGrpSpPr>
      <p:grpSpPr>
        <a:xfrm>
          <a:off x="0" y="0"/>
          <a:ext cx="0" cy="0"/>
          <a:chOff x="0" y="0"/>
          <a:chExt cx="0" cy="0"/>
        </a:xfrm>
      </p:grpSpPr>
      <p:sp>
        <p:nvSpPr>
          <p:cNvPr id="773" name="Google Shape;773;p31"/>
          <p:cNvSpPr txBox="1"/>
          <p:nvPr/>
        </p:nvSpPr>
        <p:spPr>
          <a:xfrm>
            <a:off x="5152572" y="2302355"/>
            <a:ext cx="563821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rgbClr val="548135"/>
                </a:solidFill>
                <a:latin typeface="Calibri"/>
                <a:ea typeface="Calibri"/>
                <a:cs typeface="Calibri"/>
                <a:sym typeface="Calibri"/>
              </a:rPr>
              <a:t> DEADLOCKS</a:t>
            </a:r>
            <a:endParaRPr sz="7200">
              <a:solidFill>
                <a:srgbClr val="548135"/>
              </a:solidFill>
              <a:latin typeface="Calibri"/>
              <a:ea typeface="Calibri"/>
              <a:cs typeface="Calibri"/>
              <a:sym typeface="Calibri"/>
            </a:endParaRPr>
          </a:p>
        </p:txBody>
      </p:sp>
      <p:sp>
        <p:nvSpPr>
          <p:cNvPr id="774" name="Google Shape;774;p31"/>
          <p:cNvSpPr/>
          <p:nvPr/>
        </p:nvSpPr>
        <p:spPr>
          <a:xfrm>
            <a:off x="5483373" y="1948412"/>
            <a:ext cx="283603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3F3F3F"/>
                </a:solidFill>
                <a:latin typeface="Calibri"/>
                <a:ea typeface="Calibri"/>
                <a:cs typeface="Calibri"/>
                <a:sym typeface="Calibri"/>
              </a:rPr>
              <a:t>Chương 6</a:t>
            </a:r>
            <a:endParaRPr sz="4000">
              <a:solidFill>
                <a:srgbClr val="3F3F3F"/>
              </a:solidFill>
              <a:latin typeface="Calibri"/>
              <a:ea typeface="Calibri"/>
              <a:cs typeface="Calibri"/>
              <a:sym typeface="Calibri"/>
            </a:endParaRPr>
          </a:p>
        </p:txBody>
      </p:sp>
      <p:cxnSp>
        <p:nvCxnSpPr>
          <p:cNvPr id="775" name="Google Shape;775;p31"/>
          <p:cNvCxnSpPr/>
          <p:nvPr/>
        </p:nvCxnSpPr>
        <p:spPr>
          <a:xfrm>
            <a:off x="5152572" y="2193151"/>
            <a:ext cx="0" cy="1075765"/>
          </a:xfrm>
          <a:prstGeom prst="straightConnector1">
            <a:avLst/>
          </a:prstGeom>
          <a:noFill/>
          <a:ln w="57150" cap="flat" cmpd="sng">
            <a:solidFill>
              <a:srgbClr val="385623"/>
            </a:solidFill>
            <a:prstDash val="solid"/>
            <a:miter lim="800000"/>
            <a:headEnd type="none" w="sm" len="sm"/>
            <a:tailEnd type="none" w="sm" len="sm"/>
          </a:ln>
        </p:spPr>
      </p:cxnSp>
      <p:pic>
        <p:nvPicPr>
          <p:cNvPr id="776" name="Google Shape;776;p31"/>
          <p:cNvPicPr preferRelativeResize="0"/>
          <p:nvPr/>
        </p:nvPicPr>
        <p:blipFill rotWithShape="1">
          <a:blip r:embed="rId3">
            <a:alphaModFix/>
          </a:blip>
          <a:srcRect/>
          <a:stretch/>
        </p:blipFill>
        <p:spPr>
          <a:xfrm>
            <a:off x="827475" y="2122605"/>
            <a:ext cx="4191000" cy="4735395"/>
          </a:xfrm>
          <a:prstGeom prst="rect">
            <a:avLst/>
          </a:prstGeom>
          <a:noFill/>
          <a:ln>
            <a:noFill/>
          </a:ln>
        </p:spPr>
      </p:pic>
      <p:sp>
        <p:nvSpPr>
          <p:cNvPr id="777" name="Google Shape;7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barn(outHorizontal)">
                                      <p:cBhvr>
                                        <p:cTn id="7" dur="500"/>
                                        <p:tgtEl>
                                          <p:spTgt spid="77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74"/>
                                        </p:tgtEl>
                                        <p:attrNameLst>
                                          <p:attrName>style.visibility</p:attrName>
                                        </p:attrNameLst>
                                      </p:cBhvr>
                                      <p:to>
                                        <p:strVal val="visible"/>
                                      </p:to>
                                    </p:set>
                                    <p:animEffect transition="in" filter="wipe(down)">
                                      <p:cBhvr>
                                        <p:cTn id="11" dur="500"/>
                                        <p:tgtEl>
                                          <p:spTgt spid="77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73"/>
                                        </p:tgtEl>
                                        <p:attrNameLst>
                                          <p:attrName>style.visibility</p:attrName>
                                        </p:attrNameLst>
                                      </p:cBhvr>
                                      <p:to>
                                        <p:strVal val="visible"/>
                                      </p:to>
                                    </p:set>
                                    <p:animEffect transition="in" filter="wipe(up)">
                                      <p:cBhvr>
                                        <p:cTn id="14" dur="500"/>
                                        <p:tgtEl>
                                          <p:spTgt spid="773"/>
                                        </p:tgtEl>
                                      </p:cBhvr>
                                    </p:animEffect>
                                  </p:childTnLst>
                                </p:cTn>
                              </p:par>
                              <p:par>
                                <p:cTn id="15" presetID="16" presetClass="exit" presetSubtype="26" fill="hold" nodeType="withEffect">
                                  <p:stCondLst>
                                    <p:cond delay="250"/>
                                  </p:stCondLst>
                                  <p:childTnLst>
                                    <p:animEffect transition="out" filter="barn(inHorizontal)">
                                      <p:cBhvr>
                                        <p:cTn id="16" dur="500"/>
                                        <p:tgtEl>
                                          <p:spTgt spid="775"/>
                                        </p:tgtEl>
                                      </p:cBhvr>
                                    </p:animEffect>
                                    <p:set>
                                      <p:cBhvr>
                                        <p:cTn id="17" dur="1" fill="hold">
                                          <p:stCondLst>
                                            <p:cond delay="499"/>
                                          </p:stCondLst>
                                        </p:cTn>
                                        <p:tgtEl>
                                          <p:spTgt spid="7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p:bldP spid="7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grpSp>
        <p:nvGrpSpPr>
          <p:cNvPr id="782" name="Google Shape;782;p32"/>
          <p:cNvGrpSpPr/>
          <p:nvPr/>
        </p:nvGrpSpPr>
        <p:grpSpPr>
          <a:xfrm>
            <a:off x="0" y="0"/>
            <a:ext cx="1569720" cy="1722120"/>
            <a:chOff x="-63500" y="-109804"/>
            <a:chExt cx="1206500" cy="1333500"/>
          </a:xfrm>
        </p:grpSpPr>
        <p:sp>
          <p:nvSpPr>
            <p:cNvPr id="783" name="Google Shape;783;p3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784" name="Google Shape;784;p3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785" name="Google Shape;785;p32"/>
          <p:cNvSpPr/>
          <p:nvPr/>
        </p:nvSpPr>
        <p:spPr>
          <a:xfrm>
            <a:off x="5459505" y="0"/>
            <a:ext cx="1810871" cy="494211"/>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Khái niệm</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86" name="Google Shape;786;p32"/>
          <p:cNvSpPr/>
          <p:nvPr/>
        </p:nvSpPr>
        <p:spPr>
          <a:xfrm>
            <a:off x="82617" y="3791541"/>
            <a:ext cx="5876365" cy="175432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rgbClr val="000000"/>
                </a:solidFill>
                <a:latin typeface="Calibri" panose="020F0502020204030204" pitchFamily="34" charset="0"/>
                <a:ea typeface="Calibri"/>
                <a:cs typeface="Calibri" panose="020F0502020204030204" pitchFamily="34" charset="0"/>
                <a:sym typeface="Calibri"/>
              </a:rPr>
              <a:t>     Ví dụ 1:</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Hệ thống có 2 file  trên đĩa</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P1 và P2 mỗi tiến trình mở một file và yêu cầu mở file kia</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787" name="Google Shape;787;p32"/>
          <p:cNvGrpSpPr/>
          <p:nvPr/>
        </p:nvGrpSpPr>
        <p:grpSpPr>
          <a:xfrm>
            <a:off x="82617" y="1173380"/>
            <a:ext cx="11992842" cy="1938992"/>
            <a:chOff x="82617" y="1173380"/>
            <a:chExt cx="11992842" cy="1938992"/>
          </a:xfrm>
        </p:grpSpPr>
        <p:sp>
          <p:nvSpPr>
            <p:cNvPr id="788" name="Google Shape;788;p32"/>
            <p:cNvSpPr/>
            <p:nvPr/>
          </p:nvSpPr>
          <p:spPr>
            <a:xfrm>
              <a:off x="1842247" y="1173380"/>
              <a:ext cx="10233212" cy="193899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18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Deadlock: đợi một sự kiện không bao giờ xảy ra</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18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Có nhiều hơn một tiến trình bị liên quan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18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Tiến trình trì hoãn vô hạn định nếu nó bị trì hoãn một khoảng thời gian dài lặp đi lặp lại nhưng hệ thống lại đáp ứng các tiến trình khác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89" name="Google Shape;789;p32"/>
            <p:cNvSpPr txBox="1"/>
            <p:nvPr/>
          </p:nvSpPr>
          <p:spPr>
            <a:xfrm>
              <a:off x="82617" y="1753808"/>
              <a:ext cx="1692395"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Khái niệm</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790" name="Google Shape;790;p32"/>
          <p:cNvSpPr/>
          <p:nvPr/>
        </p:nvSpPr>
        <p:spPr>
          <a:xfrm>
            <a:off x="6096000" y="3791541"/>
            <a:ext cx="5979459" cy="17542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rgbClr val="000000"/>
                </a:solidFill>
                <a:latin typeface="Calibri" panose="020F0502020204030204" pitchFamily="34" charset="0"/>
                <a:ea typeface="Calibri"/>
                <a:cs typeface="Calibri" panose="020F0502020204030204" pitchFamily="34" charset="0"/>
                <a:sym typeface="Calibri"/>
              </a:rPr>
              <a:t>     Ví dụ 2:</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Bài toán các triết gia ăn tối</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Mỗi người cầm 1 chiếc đũa và chờ chiếc còn lại</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91" name="Google Shape;7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34</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250" fill="hold"/>
                                        <p:tgtEl>
                                          <p:spTgt spid="785"/>
                                        </p:tgtEl>
                                        <p:attrNameLst>
                                          <p:attrName>ppt_x</p:attrName>
                                        </p:attrNameLst>
                                      </p:cBhvr>
                                      <p:tavLst>
                                        <p:tav tm="0">
                                          <p:val>
                                            <p:strVal val="#ppt_x"/>
                                          </p:val>
                                        </p:tav>
                                        <p:tav tm="100000">
                                          <p:val>
                                            <p:strVal val="#ppt_x"/>
                                          </p:val>
                                        </p:tav>
                                      </p:tavLst>
                                    </p:anim>
                                    <p:anim calcmode="lin" valueType="num">
                                      <p:cBhvr additive="base">
                                        <p:cTn id="8" dur="250" fill="hold"/>
                                        <p:tgtEl>
                                          <p:spTgt spid="7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87"/>
                                        </p:tgtEl>
                                        <p:attrNameLst>
                                          <p:attrName>style.visibility</p:attrName>
                                        </p:attrNameLst>
                                      </p:cBhvr>
                                      <p:to>
                                        <p:strVal val="visible"/>
                                      </p:to>
                                    </p:set>
                                    <p:animEffect transition="in" filter="wipe(left)">
                                      <p:cBhvr>
                                        <p:cTn id="13" dur="250"/>
                                        <p:tgtEl>
                                          <p:spTgt spid="78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8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pSp>
        <p:nvGrpSpPr>
          <p:cNvPr id="796" name="Google Shape;796;p33"/>
          <p:cNvGrpSpPr/>
          <p:nvPr/>
        </p:nvGrpSpPr>
        <p:grpSpPr>
          <a:xfrm>
            <a:off x="0" y="0"/>
            <a:ext cx="1569720" cy="1722120"/>
            <a:chOff x="-63500" y="-109804"/>
            <a:chExt cx="1206500" cy="1333500"/>
          </a:xfrm>
        </p:grpSpPr>
        <p:sp>
          <p:nvSpPr>
            <p:cNvPr id="797" name="Google Shape;797;p3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798" name="Google Shape;798;p3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799" name="Google Shape;799;p33"/>
          <p:cNvSpPr/>
          <p:nvPr/>
        </p:nvSpPr>
        <p:spPr>
          <a:xfrm>
            <a:off x="4276164" y="0"/>
            <a:ext cx="4343401"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Điều kiện xảy ra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00" name="Google Shape;800;p33"/>
          <p:cNvGrpSpPr/>
          <p:nvPr/>
        </p:nvGrpSpPr>
        <p:grpSpPr>
          <a:xfrm>
            <a:off x="1707776" y="1246799"/>
            <a:ext cx="8788289" cy="619422"/>
            <a:chOff x="1707776" y="1246799"/>
            <a:chExt cx="8788289" cy="619422"/>
          </a:xfrm>
        </p:grpSpPr>
        <p:sp>
          <p:nvSpPr>
            <p:cNvPr id="801" name="Google Shape;801;p33"/>
            <p:cNvSpPr/>
            <p:nvPr/>
          </p:nvSpPr>
          <p:spPr>
            <a:xfrm>
              <a:off x="2295294" y="1276436"/>
              <a:ext cx="820077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rgbClr val="7F6000"/>
                  </a:solidFill>
                  <a:latin typeface="Calibri" panose="020F0502020204030204" pitchFamily="34" charset="0"/>
                  <a:ea typeface="Calibri"/>
                  <a:cs typeface="Calibri" panose="020F0502020204030204" pitchFamily="34" charset="0"/>
                  <a:sym typeface="Calibri"/>
                </a:rPr>
                <a:t>Ít nhất một tài nguyên được giữ theo </a:t>
              </a:r>
              <a:r>
                <a:rPr lang="en-US" sz="2000" b="1" spc="300">
                  <a:solidFill>
                    <a:srgbClr val="7F6000"/>
                  </a:solidFill>
                  <a:latin typeface="Calibri" panose="020F0502020204030204" pitchFamily="34" charset="0"/>
                  <a:ea typeface="Calibri"/>
                  <a:cs typeface="Calibri" panose="020F0502020204030204" pitchFamily="34" charset="0"/>
                  <a:sym typeface="Calibri"/>
                </a:rPr>
                <a:t>nonsharable mode</a:t>
              </a:r>
              <a:endParaRPr sz="2000" b="1" spc="300">
                <a:solidFill>
                  <a:srgbClr val="7F6000"/>
                </a:solidFill>
                <a:latin typeface="Calibri" panose="020F0502020204030204" pitchFamily="34" charset="0"/>
                <a:ea typeface="Calibri"/>
                <a:cs typeface="Calibri" panose="020F0502020204030204" pitchFamily="34" charset="0"/>
                <a:sym typeface="Calibri"/>
              </a:endParaRPr>
            </a:p>
          </p:txBody>
        </p:sp>
        <p:sp>
          <p:nvSpPr>
            <p:cNvPr id="802" name="Google Shape;802;p33"/>
            <p:cNvSpPr/>
            <p:nvPr/>
          </p:nvSpPr>
          <p:spPr>
            <a:xfrm>
              <a:off x="1707776" y="1246799"/>
              <a:ext cx="628143" cy="619422"/>
            </a:xfrm>
            <a:prstGeom prst="ellipse">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1</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803" name="Google Shape;803;p33"/>
          <p:cNvGrpSpPr/>
          <p:nvPr/>
        </p:nvGrpSpPr>
        <p:grpSpPr>
          <a:xfrm>
            <a:off x="1707776" y="2044962"/>
            <a:ext cx="5528927" cy="628539"/>
            <a:chOff x="1707776" y="2044962"/>
            <a:chExt cx="5528927" cy="628539"/>
          </a:xfrm>
        </p:grpSpPr>
        <p:sp>
          <p:nvSpPr>
            <p:cNvPr id="804" name="Google Shape;804;p33"/>
            <p:cNvSpPr/>
            <p:nvPr/>
          </p:nvSpPr>
          <p:spPr>
            <a:xfrm>
              <a:off x="2295294" y="2044962"/>
              <a:ext cx="4941409"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Giữ và chờ cấp thêm tài nguyên</a:t>
              </a:r>
              <a:endParaRPr spc="300">
                <a:latin typeface="Calibri" panose="020F0502020204030204" pitchFamily="34" charset="0"/>
                <a:cs typeface="Calibri" panose="020F0502020204030204" pitchFamily="34" charset="0"/>
              </a:endParaRPr>
            </a:p>
          </p:txBody>
        </p:sp>
        <p:sp>
          <p:nvSpPr>
            <p:cNvPr id="805" name="Google Shape;805;p33"/>
            <p:cNvSpPr/>
            <p:nvPr/>
          </p:nvSpPr>
          <p:spPr>
            <a:xfrm>
              <a:off x="1707776" y="2082029"/>
              <a:ext cx="587518" cy="591472"/>
            </a:xfrm>
            <a:prstGeom prst="ellipse">
              <a:avLst/>
            </a:prstGeom>
            <a:solidFill>
              <a:srgbClr val="DBD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2</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806" name="Google Shape;806;p33"/>
          <p:cNvGrpSpPr/>
          <p:nvPr/>
        </p:nvGrpSpPr>
        <p:grpSpPr>
          <a:xfrm>
            <a:off x="1707776" y="2889309"/>
            <a:ext cx="9731518" cy="1015622"/>
            <a:chOff x="1707776" y="2889309"/>
            <a:chExt cx="9731518" cy="1015622"/>
          </a:xfrm>
        </p:grpSpPr>
        <p:sp>
          <p:nvSpPr>
            <p:cNvPr id="807" name="Google Shape;807;p33"/>
            <p:cNvSpPr/>
            <p:nvPr/>
          </p:nvSpPr>
          <p:spPr>
            <a:xfrm>
              <a:off x="2295294" y="2889309"/>
              <a:ext cx="9144000"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Không trưng dụng: tài nguyên không thể bị lấy lại mà chỉ có thể được trả lại từ tiến trình đang giữ tài nguyên đó khi nó muốn</a:t>
              </a:r>
              <a:endParaRPr spc="300">
                <a:latin typeface="Calibri" panose="020F0502020204030204" pitchFamily="34" charset="0"/>
                <a:cs typeface="Calibri" panose="020F0502020204030204" pitchFamily="34" charset="0"/>
              </a:endParaRPr>
            </a:p>
          </p:txBody>
        </p:sp>
        <p:sp>
          <p:nvSpPr>
            <p:cNvPr id="808" name="Google Shape;808;p33"/>
            <p:cNvSpPr/>
            <p:nvPr/>
          </p:nvSpPr>
          <p:spPr>
            <a:xfrm>
              <a:off x="1707776" y="3093683"/>
              <a:ext cx="587518" cy="615338"/>
            </a:xfrm>
            <a:prstGeom prst="ellipse">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3</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809" name="Google Shape;809;p33"/>
          <p:cNvGrpSpPr/>
          <p:nvPr/>
        </p:nvGrpSpPr>
        <p:grpSpPr>
          <a:xfrm>
            <a:off x="1707776" y="4128634"/>
            <a:ext cx="11692219" cy="2400657"/>
            <a:chOff x="1707776" y="4128634"/>
            <a:chExt cx="11692219" cy="2400657"/>
          </a:xfrm>
        </p:grpSpPr>
        <p:sp>
          <p:nvSpPr>
            <p:cNvPr id="810" name="Google Shape;810;p33"/>
            <p:cNvSpPr/>
            <p:nvPr/>
          </p:nvSpPr>
          <p:spPr>
            <a:xfrm>
              <a:off x="2295294" y="4128634"/>
              <a:ext cx="11104701" cy="240065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Chu trình đợi: tồn tại vòng tròn các quá trình đang đợi sao cho</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rgbClr val="385623"/>
                </a:buClr>
                <a:buSzPts val="1800"/>
                <a:buFont typeface="Courier New"/>
                <a:buChar char="o"/>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P0 đợi một tài nguyên mà P1 giữ</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rgbClr val="385623"/>
                </a:buClr>
                <a:buSzPts val="1800"/>
                <a:buFont typeface="Courier New"/>
                <a:buChar char="o"/>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P1 đợi một tài nguyên mà P2 giữ</a:t>
              </a:r>
              <a:endParaRPr spc="300">
                <a:latin typeface="Calibri" panose="020F0502020204030204" pitchFamily="34" charset="0"/>
                <a:cs typeface="Calibri" panose="020F0502020204030204" pitchFamily="34" charset="0"/>
              </a:endParaRPr>
            </a:p>
            <a:p>
              <a:pPr marL="457200" marR="0" lvl="1" indent="0" algn="just" rtl="0">
                <a:lnSpc>
                  <a:spcPct val="150000"/>
                </a:lnSpc>
                <a:spcBef>
                  <a:spcPts val="0"/>
                </a:spcBef>
                <a:spcAft>
                  <a:spcPts val="0"/>
                </a:spcAft>
                <a:buNone/>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	…</a:t>
              </a:r>
              <a:endParaRPr sz="2000" b="0" i="0" u="none" strike="noStrike" cap="none" spc="300">
                <a:solidFill>
                  <a:srgbClr val="385623"/>
                </a:solidFill>
                <a:latin typeface="Calibri" panose="020F0502020204030204" pitchFamily="34" charset="0"/>
                <a:ea typeface="Calibri"/>
                <a:cs typeface="Calibri" panose="020F0502020204030204" pitchFamily="34" charset="0"/>
                <a:sym typeface="Calibri"/>
              </a:endParaRPr>
            </a:p>
            <a:p>
              <a:pPr marL="800100" marR="0" lvl="1" indent="-342900" algn="just" rtl="0">
                <a:lnSpc>
                  <a:spcPct val="150000"/>
                </a:lnSpc>
                <a:spcBef>
                  <a:spcPts val="0"/>
                </a:spcBef>
                <a:spcAft>
                  <a:spcPts val="0"/>
                </a:spcAft>
                <a:buClr>
                  <a:srgbClr val="385623"/>
                </a:buClr>
                <a:buSzPts val="1800"/>
                <a:buFont typeface="Courier New"/>
                <a:buChar char="o"/>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Pn đợi một tài nguyên mà P0 giữ</a:t>
              </a:r>
              <a:endParaRPr spc="300">
                <a:latin typeface="Calibri" panose="020F0502020204030204" pitchFamily="34" charset="0"/>
                <a:cs typeface="Calibri" panose="020F0502020204030204" pitchFamily="34" charset="0"/>
              </a:endParaRPr>
            </a:p>
          </p:txBody>
        </p:sp>
        <p:sp>
          <p:nvSpPr>
            <p:cNvPr id="811" name="Google Shape;811;p33"/>
            <p:cNvSpPr/>
            <p:nvPr/>
          </p:nvSpPr>
          <p:spPr>
            <a:xfrm>
              <a:off x="1707776" y="4235296"/>
              <a:ext cx="587518" cy="538410"/>
            </a:xfrm>
            <a:prstGeom prst="ellipse">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4</a:t>
              </a:r>
              <a:endParaRPr spc="300">
                <a:latin typeface="Calibri" panose="020F0502020204030204" pitchFamily="34" charset="0"/>
                <a:cs typeface="Calibri" panose="020F0502020204030204" pitchFamily="34" charset="0"/>
              </a:endParaRPr>
            </a:p>
          </p:txBody>
        </p:sp>
      </p:grpSp>
      <p:sp>
        <p:nvSpPr>
          <p:cNvPr id="812" name="Google Shape;81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35</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99"/>
                                        </p:tgtEl>
                                        <p:attrNameLst>
                                          <p:attrName>style.visibility</p:attrName>
                                        </p:attrNameLst>
                                      </p:cBhvr>
                                      <p:to>
                                        <p:strVal val="visible"/>
                                      </p:to>
                                    </p:set>
                                    <p:anim calcmode="lin" valueType="num">
                                      <p:cBhvr additive="base">
                                        <p:cTn id="7" dur="250" fill="hold"/>
                                        <p:tgtEl>
                                          <p:spTgt spid="799"/>
                                        </p:tgtEl>
                                        <p:attrNameLst>
                                          <p:attrName>ppt_x</p:attrName>
                                        </p:attrNameLst>
                                      </p:cBhvr>
                                      <p:tavLst>
                                        <p:tav tm="0">
                                          <p:val>
                                            <p:strVal val="#ppt_x"/>
                                          </p:val>
                                        </p:tav>
                                        <p:tav tm="100000">
                                          <p:val>
                                            <p:strVal val="#ppt_x"/>
                                          </p:val>
                                        </p:tav>
                                      </p:tavLst>
                                    </p:anim>
                                    <p:anim calcmode="lin" valueType="num">
                                      <p:cBhvr additive="base">
                                        <p:cTn id="8" dur="250" fill="hold"/>
                                        <p:tgtEl>
                                          <p:spTgt spid="79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grpSp>
        <p:nvGrpSpPr>
          <p:cNvPr id="817" name="Google Shape;817;p34"/>
          <p:cNvGrpSpPr/>
          <p:nvPr/>
        </p:nvGrpSpPr>
        <p:grpSpPr>
          <a:xfrm>
            <a:off x="0" y="0"/>
            <a:ext cx="1569720" cy="1722120"/>
            <a:chOff x="-63500" y="-109804"/>
            <a:chExt cx="1206500" cy="1333500"/>
          </a:xfrm>
        </p:grpSpPr>
        <p:sp>
          <p:nvSpPr>
            <p:cNvPr id="818" name="Google Shape;818;p3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819" name="Google Shape;819;p3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820" name="Google Shape;820;p34"/>
          <p:cNvSpPr/>
          <p:nvPr/>
        </p:nvSpPr>
        <p:spPr>
          <a:xfrm>
            <a:off x="3603811" y="0"/>
            <a:ext cx="5688107"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Đồ thị cấp phát tài nguyên (RAG)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21" name="Google Shape;821;p34"/>
          <p:cNvGrpSpPr/>
          <p:nvPr/>
        </p:nvGrpSpPr>
        <p:grpSpPr>
          <a:xfrm>
            <a:off x="506270" y="841051"/>
            <a:ext cx="6224176" cy="2647584"/>
            <a:chOff x="1192814" y="1412776"/>
            <a:chExt cx="6224176" cy="2647584"/>
          </a:xfrm>
        </p:grpSpPr>
        <p:pic>
          <p:nvPicPr>
            <p:cNvPr id="822" name="Google Shape;822;p34"/>
            <p:cNvPicPr preferRelativeResize="0"/>
            <p:nvPr/>
          </p:nvPicPr>
          <p:blipFill rotWithShape="1">
            <a:blip r:embed="rId4">
              <a:alphaModFix/>
            </a:blip>
            <a:srcRect/>
            <a:stretch/>
          </p:blipFill>
          <p:spPr>
            <a:xfrm>
              <a:off x="6012741" y="1516112"/>
              <a:ext cx="895356" cy="1028549"/>
            </a:xfrm>
            <a:prstGeom prst="rect">
              <a:avLst/>
            </a:prstGeom>
            <a:noFill/>
            <a:ln>
              <a:noFill/>
            </a:ln>
          </p:spPr>
        </p:pic>
        <p:pic>
          <p:nvPicPr>
            <p:cNvPr id="823" name="Google Shape;823;p34"/>
            <p:cNvPicPr preferRelativeResize="0"/>
            <p:nvPr/>
          </p:nvPicPr>
          <p:blipFill rotWithShape="1">
            <a:blip r:embed="rId5">
              <a:alphaModFix/>
            </a:blip>
            <a:srcRect/>
            <a:stretch/>
          </p:blipFill>
          <p:spPr>
            <a:xfrm>
              <a:off x="5923841" y="2402632"/>
              <a:ext cx="1258732" cy="812930"/>
            </a:xfrm>
            <a:prstGeom prst="rect">
              <a:avLst/>
            </a:prstGeom>
            <a:noFill/>
            <a:ln>
              <a:noFill/>
            </a:ln>
          </p:spPr>
        </p:pic>
        <p:pic>
          <p:nvPicPr>
            <p:cNvPr id="824" name="Google Shape;824;p34"/>
            <p:cNvPicPr preferRelativeResize="0"/>
            <p:nvPr/>
          </p:nvPicPr>
          <p:blipFill rotWithShape="1">
            <a:blip r:embed="rId6">
              <a:alphaModFix/>
            </a:blip>
            <a:srcRect/>
            <a:stretch/>
          </p:blipFill>
          <p:spPr>
            <a:xfrm>
              <a:off x="5965370" y="3274451"/>
              <a:ext cx="1258732" cy="785909"/>
            </a:xfrm>
            <a:prstGeom prst="rect">
              <a:avLst/>
            </a:prstGeom>
            <a:noFill/>
            <a:ln>
              <a:noFill/>
            </a:ln>
          </p:spPr>
        </p:pic>
        <p:sp>
          <p:nvSpPr>
            <p:cNvPr id="825" name="Google Shape;825;p34"/>
            <p:cNvSpPr txBox="1"/>
            <p:nvPr/>
          </p:nvSpPr>
          <p:spPr>
            <a:xfrm>
              <a:off x="1192814" y="1412776"/>
              <a:ext cx="6224176" cy="257603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 Process i</a:t>
              </a:r>
              <a:endParaRPr spc="300">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 Loại tài nguyên Rj với 4 thực thể</a:t>
              </a:r>
              <a:endParaRPr spc="300">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 Pi yêu cầu một thực thể của Rj</a:t>
              </a:r>
              <a:endParaRPr spc="300">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 Pi đang giữ một thực thể của Rj</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pic>
          <p:nvPicPr>
            <p:cNvPr id="826" name="Google Shape;826;p34"/>
            <p:cNvPicPr preferRelativeResize="0"/>
            <p:nvPr/>
          </p:nvPicPr>
          <p:blipFill rotWithShape="1">
            <a:blip r:embed="rId7">
              <a:alphaModFix/>
            </a:blip>
            <a:srcRect/>
            <a:stretch/>
          </p:blipFill>
          <p:spPr>
            <a:xfrm>
              <a:off x="2892467" y="1412776"/>
              <a:ext cx="692814" cy="603992"/>
            </a:xfrm>
            <a:prstGeom prst="rect">
              <a:avLst/>
            </a:prstGeom>
            <a:noFill/>
            <a:ln>
              <a:noFill/>
            </a:ln>
          </p:spPr>
        </p:pic>
      </p:grpSp>
      <p:pic>
        <p:nvPicPr>
          <p:cNvPr id="827" name="Google Shape;827;p34"/>
          <p:cNvPicPr preferRelativeResize="0"/>
          <p:nvPr/>
        </p:nvPicPr>
        <p:blipFill rotWithShape="1">
          <a:blip r:embed="rId8">
            <a:alphaModFix/>
          </a:blip>
          <a:srcRect l="6428" r="14788"/>
          <a:stretch/>
        </p:blipFill>
        <p:spPr>
          <a:xfrm>
            <a:off x="3105100" y="3588345"/>
            <a:ext cx="3287249" cy="2729954"/>
          </a:xfrm>
          <a:prstGeom prst="rect">
            <a:avLst/>
          </a:prstGeom>
          <a:noFill/>
          <a:ln>
            <a:noFill/>
          </a:ln>
        </p:spPr>
      </p:pic>
      <p:sp>
        <p:nvSpPr>
          <p:cNvPr id="828" name="Google Shape;828;p34"/>
          <p:cNvSpPr/>
          <p:nvPr/>
        </p:nvSpPr>
        <p:spPr>
          <a:xfrm>
            <a:off x="6572250" y="3588345"/>
            <a:ext cx="5439336" cy="2862322"/>
          </a:xfrm>
          <a:prstGeom prst="rect">
            <a:avLst/>
          </a:prstGeom>
          <a:noFill/>
          <a:ln w="9525" cap="flat" cmpd="sng">
            <a:solidFill>
              <a:srgbClr val="FF0000"/>
            </a:solidFill>
            <a:prstDash val="dash"/>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Không chu trình -&gt; không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Chứa một (hay nhiều) chu trình:</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800100" marR="0" lvl="1" indent="-342900" algn="just" rtl="0">
              <a:lnSpc>
                <a:spcPct val="150000"/>
              </a:lnSpc>
              <a:spcBef>
                <a:spcPts val="0"/>
              </a:spcBef>
              <a:spcAft>
                <a:spcPts val="0"/>
              </a:spcAft>
              <a:buClr>
                <a:schemeClr val="dk1"/>
              </a:buClr>
              <a:buSzPts val="18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Mỗi loại tài nguyên chỉ có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1 thực thể -&gt; deadlock</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chemeClr val="dk1"/>
              </a:buClr>
              <a:buSzPts val="18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Mỗi loại tài nguyên có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nhiều thực thể -&gt; có thể deadlock</a:t>
            </a:r>
            <a:endParaRPr sz="2000" b="1"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29" name="Google Shape;829;p34"/>
          <p:cNvGrpSpPr/>
          <p:nvPr/>
        </p:nvGrpSpPr>
        <p:grpSpPr>
          <a:xfrm>
            <a:off x="59625" y="3558889"/>
            <a:ext cx="3045475" cy="3136271"/>
            <a:chOff x="59625" y="3558889"/>
            <a:chExt cx="3045475" cy="3136271"/>
          </a:xfrm>
        </p:grpSpPr>
        <p:pic>
          <p:nvPicPr>
            <p:cNvPr id="830" name="Google Shape;830;p34"/>
            <p:cNvPicPr preferRelativeResize="0"/>
            <p:nvPr/>
          </p:nvPicPr>
          <p:blipFill rotWithShape="1">
            <a:blip r:embed="rId9">
              <a:alphaModFix/>
            </a:blip>
            <a:srcRect/>
            <a:stretch/>
          </p:blipFill>
          <p:spPr>
            <a:xfrm>
              <a:off x="59625" y="3558889"/>
              <a:ext cx="3045475" cy="2730482"/>
            </a:xfrm>
            <a:prstGeom prst="rect">
              <a:avLst/>
            </a:prstGeom>
            <a:noFill/>
            <a:ln>
              <a:noFill/>
            </a:ln>
          </p:spPr>
        </p:pic>
        <p:sp>
          <p:nvSpPr>
            <p:cNvPr id="831" name="Google Shape;831;p34"/>
            <p:cNvSpPr txBox="1"/>
            <p:nvPr/>
          </p:nvSpPr>
          <p:spPr>
            <a:xfrm>
              <a:off x="658906" y="6356606"/>
              <a:ext cx="20473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spc="300">
                  <a:solidFill>
                    <a:schemeClr val="dk1"/>
                  </a:solidFill>
                  <a:latin typeface="Calibri" panose="020F0502020204030204" pitchFamily="34" charset="0"/>
                  <a:ea typeface="Calibri"/>
                  <a:cs typeface="Calibri" panose="020F0502020204030204" pitchFamily="34" charset="0"/>
                  <a:sym typeface="Calibri"/>
                </a:rPr>
                <a:t>Không deadlock</a:t>
              </a:r>
              <a:endParaRPr sz="16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832" name="Google Shape;832;p34"/>
          <p:cNvGrpSpPr/>
          <p:nvPr/>
        </p:nvGrpSpPr>
        <p:grpSpPr>
          <a:xfrm>
            <a:off x="7629764" y="841051"/>
            <a:ext cx="3333603" cy="2228579"/>
            <a:chOff x="7629764" y="944387"/>
            <a:chExt cx="3333603" cy="2228579"/>
          </a:xfrm>
        </p:grpSpPr>
        <p:pic>
          <p:nvPicPr>
            <p:cNvPr id="833" name="Google Shape;833;p34"/>
            <p:cNvPicPr preferRelativeResize="0"/>
            <p:nvPr/>
          </p:nvPicPr>
          <p:blipFill rotWithShape="1">
            <a:blip r:embed="rId10">
              <a:alphaModFix/>
            </a:blip>
            <a:srcRect l="3632" r="6458"/>
            <a:stretch/>
          </p:blipFill>
          <p:spPr>
            <a:xfrm>
              <a:off x="7629764" y="944387"/>
              <a:ext cx="3333603" cy="2228579"/>
            </a:xfrm>
            <a:prstGeom prst="rect">
              <a:avLst/>
            </a:prstGeom>
            <a:noFill/>
            <a:ln>
              <a:noFill/>
            </a:ln>
          </p:spPr>
        </p:pic>
        <p:sp>
          <p:nvSpPr>
            <p:cNvPr id="834" name="Google Shape;834;p34"/>
            <p:cNvSpPr txBox="1"/>
            <p:nvPr/>
          </p:nvSpPr>
          <p:spPr>
            <a:xfrm>
              <a:off x="7629764" y="2834412"/>
              <a:ext cx="20473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spc="300">
                  <a:solidFill>
                    <a:schemeClr val="dk1"/>
                  </a:solidFill>
                  <a:latin typeface="Calibri" panose="020F0502020204030204" pitchFamily="34" charset="0"/>
                  <a:ea typeface="Calibri"/>
                  <a:cs typeface="Calibri" panose="020F0502020204030204" pitchFamily="34" charset="0"/>
                  <a:sym typeface="Calibri"/>
                </a:rPr>
                <a:t>Không deadlock</a:t>
              </a:r>
              <a:endParaRPr sz="16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835" name="Google Shape;83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36</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20"/>
                                        </p:tgtEl>
                                        <p:attrNameLst>
                                          <p:attrName>style.visibility</p:attrName>
                                        </p:attrNameLst>
                                      </p:cBhvr>
                                      <p:to>
                                        <p:strVal val="visible"/>
                                      </p:to>
                                    </p:set>
                                    <p:anim calcmode="lin" valueType="num">
                                      <p:cBhvr additive="base">
                                        <p:cTn id="7" dur="250" fill="hold"/>
                                        <p:tgtEl>
                                          <p:spTgt spid="820"/>
                                        </p:tgtEl>
                                        <p:attrNameLst>
                                          <p:attrName>ppt_x</p:attrName>
                                        </p:attrNameLst>
                                      </p:cBhvr>
                                      <p:tavLst>
                                        <p:tav tm="0">
                                          <p:val>
                                            <p:strVal val="#ppt_x"/>
                                          </p:val>
                                        </p:tav>
                                        <p:tav tm="100000">
                                          <p:val>
                                            <p:strVal val="#ppt_x"/>
                                          </p:val>
                                        </p:tav>
                                      </p:tavLst>
                                    </p:anim>
                                    <p:anim calcmode="lin" valueType="num">
                                      <p:cBhvr additive="base">
                                        <p:cTn id="8" dur="250" fill="hold"/>
                                        <p:tgtEl>
                                          <p:spTgt spid="8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0" y="0"/>
            <a:ext cx="1569720" cy="1722120"/>
            <a:chOff x="-63500" y="-109804"/>
            <a:chExt cx="1206500" cy="1333500"/>
          </a:xfrm>
        </p:grpSpPr>
        <p:sp>
          <p:nvSpPr>
            <p:cNvPr id="841" name="Google Shape;841;p3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842" name="Google Shape;842;p3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843" name="Google Shape;843;p35"/>
          <p:cNvSpPr/>
          <p:nvPr/>
        </p:nvSpPr>
        <p:spPr>
          <a:xfrm>
            <a:off x="3603811" y="0"/>
            <a:ext cx="5688107"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Đồ thị cấp phát tài nguyên (RAG)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44" name="Google Shape;844;p35"/>
          <p:cNvSpPr/>
          <p:nvPr/>
        </p:nvSpPr>
        <p:spPr>
          <a:xfrm>
            <a:off x="7817222" y="861060"/>
            <a:ext cx="4374778" cy="699247"/>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nhận biết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pic>
        <p:nvPicPr>
          <p:cNvPr id="845" name="Google Shape;845;p35" descr="Diagram&#10;&#10;Description automatically generated"/>
          <p:cNvPicPr preferRelativeResize="0"/>
          <p:nvPr/>
        </p:nvPicPr>
        <p:blipFill rotWithShape="1">
          <a:blip r:embed="rId4">
            <a:alphaModFix/>
          </a:blip>
          <a:srcRect/>
          <a:stretch/>
        </p:blipFill>
        <p:spPr>
          <a:xfrm>
            <a:off x="534697" y="1575017"/>
            <a:ext cx="7032352" cy="4764410"/>
          </a:xfrm>
          <a:prstGeom prst="rect">
            <a:avLst/>
          </a:prstGeom>
          <a:noFill/>
          <a:ln>
            <a:noFill/>
          </a:ln>
        </p:spPr>
      </p:pic>
      <p:sp>
        <p:nvSpPr>
          <p:cNvPr id="846" name="Google Shape;846;p35"/>
          <p:cNvSpPr/>
          <p:nvPr/>
        </p:nvSpPr>
        <p:spPr>
          <a:xfrm>
            <a:off x="8204224" y="2672650"/>
            <a:ext cx="3600773" cy="2246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Đồ thị (a), (b)</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Đồ thị (c), (d)</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Đồ thị (b), (d)</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Đồ thị (b), (c), (d)</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47" name="Google Shape;847;p35"/>
          <p:cNvSpPr/>
          <p:nvPr/>
        </p:nvSpPr>
        <p:spPr>
          <a:xfrm>
            <a:off x="2123371" y="1058582"/>
            <a:ext cx="356969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panose="020F0502020204030204" pitchFamily="34" charset="0"/>
                <a:ea typeface="Calibri"/>
                <a:cs typeface="Calibri" panose="020F0502020204030204" pitchFamily="34" charset="0"/>
                <a:sym typeface="Calibri"/>
              </a:rPr>
              <a:t>Đồ thị nào có deadlock?</a:t>
            </a:r>
            <a:endParaRPr sz="2000" spc="300">
              <a:solidFill>
                <a:srgbClr val="C00000"/>
              </a:solidFill>
              <a:latin typeface="Calibri" panose="020F0502020204030204" pitchFamily="34" charset="0"/>
              <a:ea typeface="Calibri"/>
              <a:cs typeface="Calibri" panose="020F0502020204030204" pitchFamily="34" charset="0"/>
              <a:sym typeface="Calibri"/>
            </a:endParaRPr>
          </a:p>
        </p:txBody>
      </p:sp>
      <p:sp>
        <p:nvSpPr>
          <p:cNvPr id="848" name="Google Shape;848;p35"/>
          <p:cNvSpPr/>
          <p:nvPr/>
        </p:nvSpPr>
        <p:spPr>
          <a:xfrm>
            <a:off x="8136687" y="3796034"/>
            <a:ext cx="489870" cy="55899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849" name="Google Shape;84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37</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44"/>
                                        </p:tgtEl>
                                        <p:attrNameLst>
                                          <p:attrName>style.visibility</p:attrName>
                                        </p:attrNameLst>
                                      </p:cBhvr>
                                      <p:to>
                                        <p:strVal val="visible"/>
                                      </p:to>
                                    </p:set>
                                    <p:anim calcmode="lin" valueType="num">
                                      <p:cBhvr additive="base">
                                        <p:cTn id="7" dur="250" fill="hold"/>
                                        <p:tgtEl>
                                          <p:spTgt spid="844"/>
                                        </p:tgtEl>
                                        <p:attrNameLst>
                                          <p:attrName>ppt_x</p:attrName>
                                        </p:attrNameLst>
                                      </p:cBhvr>
                                      <p:tavLst>
                                        <p:tav tm="0">
                                          <p:val>
                                            <p:strVal val="1+#ppt_w/2"/>
                                          </p:val>
                                        </p:tav>
                                        <p:tav tm="100000">
                                          <p:val>
                                            <p:strVal val="#ppt_x"/>
                                          </p:val>
                                        </p:tav>
                                      </p:tavLst>
                                    </p:anim>
                                    <p:anim calcmode="lin" valueType="num">
                                      <p:cBhvr additive="base">
                                        <p:cTn id="8" dur="250" fill="hold"/>
                                        <p:tgtEl>
                                          <p:spTgt spid="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48"/>
                                        </p:tgtEl>
                                        <p:attrNameLst>
                                          <p:attrName>style.visibility</p:attrName>
                                        </p:attrNameLst>
                                      </p:cBhvr>
                                      <p:to>
                                        <p:strVal val="visible"/>
                                      </p:to>
                                    </p:set>
                                    <p:animEffect transition="in" filter="wipe(down)">
                                      <p:cBhvr>
                                        <p:cTn id="13" dur="250"/>
                                        <p:tgtEl>
                                          <p:spTgt spid="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 grpId="0" animBg="1"/>
      <p:bldP spid="8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grpSp>
        <p:nvGrpSpPr>
          <p:cNvPr id="854" name="Google Shape;854;p36"/>
          <p:cNvGrpSpPr/>
          <p:nvPr/>
        </p:nvGrpSpPr>
        <p:grpSpPr>
          <a:xfrm>
            <a:off x="0" y="0"/>
            <a:ext cx="1569720" cy="1722120"/>
            <a:chOff x="-63500" y="-109804"/>
            <a:chExt cx="1206500" cy="1333500"/>
          </a:xfrm>
        </p:grpSpPr>
        <p:sp>
          <p:nvSpPr>
            <p:cNvPr id="855" name="Google Shape;855;p3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856" name="Google Shape;856;p36"/>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857" name="Google Shape;857;p36"/>
          <p:cNvSpPr/>
          <p:nvPr/>
        </p:nvSpPr>
        <p:spPr>
          <a:xfrm>
            <a:off x="3603811" y="0"/>
            <a:ext cx="5688107"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Phương pháp giải quyết deadlocks</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58" name="Google Shape;858;p36"/>
          <p:cNvSpPr/>
          <p:nvPr/>
        </p:nvSpPr>
        <p:spPr>
          <a:xfrm>
            <a:off x="1569719" y="1376553"/>
            <a:ext cx="10201733" cy="240065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Ngăn deadlock</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Tránh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Cho phép hệ thống vào trạng thái deadlock, nhưng sau đó phát hiện deadlock và phục hồi hệ thống</a:t>
            </a:r>
            <a:endParaRPr spc="300">
              <a:latin typeface="Calibri" panose="020F0502020204030204" pitchFamily="34" charset="0"/>
              <a:cs typeface="Calibri" panose="020F0502020204030204" pitchFamily="34" charset="0"/>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‘Bơ’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59" name="Google Shape;859;p36"/>
          <p:cNvGrpSpPr/>
          <p:nvPr/>
        </p:nvGrpSpPr>
        <p:grpSpPr>
          <a:xfrm>
            <a:off x="1209221" y="3617399"/>
            <a:ext cx="10443222" cy="2275028"/>
            <a:chOff x="1209221" y="3617399"/>
            <a:chExt cx="10443222" cy="2275028"/>
          </a:xfrm>
        </p:grpSpPr>
        <p:sp>
          <p:nvSpPr>
            <p:cNvPr id="860" name="Google Shape;860;p36"/>
            <p:cNvSpPr/>
            <p:nvPr/>
          </p:nvSpPr>
          <p:spPr>
            <a:xfrm>
              <a:off x="1209221" y="4415099"/>
              <a:ext cx="10443222" cy="1477328"/>
            </a:xfrm>
            <a:prstGeom prst="rect">
              <a:avLst/>
            </a:prstGeom>
            <a:noFill/>
            <a:ln>
              <a:noFill/>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rgbClr val="833C0B"/>
                </a:buClr>
                <a:buSzPts val="1800"/>
                <a:buFont typeface="Noto Sans Symbols"/>
                <a:buChar char="✔"/>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Khá nhiều hệ điều hành sử dụng phương pháp này</a:t>
              </a:r>
              <a:endParaRPr spc="300">
                <a:latin typeface="Calibri" panose="020F0502020204030204" pitchFamily="34" charset="0"/>
                <a:cs typeface="Calibri" panose="020F0502020204030204" pitchFamily="34" charset="0"/>
              </a:endParaRPr>
            </a:p>
            <a:p>
              <a:pPr marL="800100" marR="0" lvl="1" indent="-342900" algn="l" rtl="0">
                <a:lnSpc>
                  <a:spcPct val="150000"/>
                </a:lnSpc>
                <a:spcBef>
                  <a:spcPts val="0"/>
                </a:spcBef>
                <a:spcAft>
                  <a:spcPts val="0"/>
                </a:spcAft>
                <a:buClr>
                  <a:srgbClr val="833C0B"/>
                </a:buClr>
                <a:buSzPts val="1800"/>
                <a:buFont typeface="Noto Sans Symbols"/>
                <a:buChar char="✔"/>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Deadlock không được phát hiện =&gt; giảm hiệu suất của hệ thống </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   =&gt; hệ thống có thể ngưng hoạt động</a:t>
              </a:r>
              <a:endParaRPr sz="2000" b="0" i="0" u="none" strike="noStrike" cap="none"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861" name="Google Shape;861;p36"/>
            <p:cNvCxnSpPr>
              <a:endCxn id="860" idx="0"/>
            </p:cNvCxnSpPr>
            <p:nvPr/>
          </p:nvCxnSpPr>
          <p:spPr>
            <a:xfrm>
              <a:off x="3913232" y="3617399"/>
              <a:ext cx="2517600" cy="797700"/>
            </a:xfrm>
            <a:prstGeom prst="bentConnector2">
              <a:avLst/>
            </a:prstGeom>
            <a:noFill/>
            <a:ln w="38100" cap="flat" cmpd="sng">
              <a:solidFill>
                <a:srgbClr val="C55A11"/>
              </a:solidFill>
              <a:prstDash val="solid"/>
              <a:miter lim="800000"/>
              <a:headEnd type="none" w="sm" len="sm"/>
              <a:tailEnd type="triangle" w="med" len="med"/>
            </a:ln>
          </p:spPr>
        </p:cxnSp>
      </p:grpSp>
      <p:sp>
        <p:nvSpPr>
          <p:cNvPr id="862" name="Google Shape;8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38</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59"/>
                                        </p:tgtEl>
                                        <p:attrNameLst>
                                          <p:attrName>style.visibility</p:attrName>
                                        </p:attrNameLst>
                                      </p:cBhvr>
                                      <p:to>
                                        <p:strVal val="visible"/>
                                      </p:to>
                                    </p:set>
                                    <p:animEffect transition="in" filter="wipe(up)">
                                      <p:cBhvr>
                                        <p:cTn id="11" dur="5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p:nvPr/>
        </p:nvSpPr>
        <p:spPr>
          <a:xfrm>
            <a:off x="1238910" y="565024"/>
            <a:ext cx="2318327" cy="40011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Ngăn deadlock </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868" name="Google Shape;868;p37"/>
          <p:cNvGrpSpPr/>
          <p:nvPr/>
        </p:nvGrpSpPr>
        <p:grpSpPr>
          <a:xfrm>
            <a:off x="0" y="0"/>
            <a:ext cx="1569720" cy="1722120"/>
            <a:chOff x="-63500" y="-109804"/>
            <a:chExt cx="1206500" cy="1333500"/>
          </a:xfrm>
        </p:grpSpPr>
        <p:sp>
          <p:nvSpPr>
            <p:cNvPr id="869" name="Google Shape;869;p3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870" name="Google Shape;870;p3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871" name="Google Shape;871;p37"/>
          <p:cNvSpPr/>
          <p:nvPr/>
        </p:nvSpPr>
        <p:spPr>
          <a:xfrm>
            <a:off x="3603811" y="1"/>
            <a:ext cx="5688107" cy="502396"/>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Phương pháp giải quyết deadlocks</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72" name="Google Shape;872;p37"/>
          <p:cNvSpPr/>
          <p:nvPr/>
        </p:nvSpPr>
        <p:spPr>
          <a:xfrm>
            <a:off x="3232867" y="560380"/>
            <a:ext cx="8757425" cy="36933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Không cho phép (ít nhất) 1 trong 4 điều kiện xảy ra deadlock</a:t>
            </a:r>
            <a:endParaRPr sz="1800" b="1"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73" name="Google Shape;873;p37"/>
          <p:cNvGrpSpPr/>
          <p:nvPr/>
        </p:nvGrpSpPr>
        <p:grpSpPr>
          <a:xfrm>
            <a:off x="357367" y="895706"/>
            <a:ext cx="9400272" cy="892566"/>
            <a:chOff x="534697" y="1177150"/>
            <a:chExt cx="9400272" cy="892566"/>
          </a:xfrm>
        </p:grpSpPr>
        <p:sp>
          <p:nvSpPr>
            <p:cNvPr id="874" name="Google Shape;874;p37"/>
            <p:cNvSpPr/>
            <p:nvPr/>
          </p:nvSpPr>
          <p:spPr>
            <a:xfrm>
              <a:off x="534697" y="1359041"/>
              <a:ext cx="3627853" cy="5078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(1) Ngăn mutual exclusion</a:t>
              </a:r>
              <a:endParaRPr spc="300">
                <a:latin typeface="Calibri" panose="020F0502020204030204" pitchFamily="34" charset="0"/>
                <a:cs typeface="Calibri" panose="020F0502020204030204" pitchFamily="34" charset="0"/>
              </a:endParaRPr>
            </a:p>
          </p:txBody>
        </p:sp>
        <p:grpSp>
          <p:nvGrpSpPr>
            <p:cNvPr id="875" name="Google Shape;875;p37"/>
            <p:cNvGrpSpPr/>
            <p:nvPr/>
          </p:nvGrpSpPr>
          <p:grpSpPr>
            <a:xfrm>
              <a:off x="4058937" y="1177150"/>
              <a:ext cx="5876032" cy="892566"/>
              <a:chOff x="4058937" y="1177150"/>
              <a:chExt cx="5876032" cy="892566"/>
            </a:xfrm>
          </p:grpSpPr>
          <p:sp>
            <p:nvSpPr>
              <p:cNvPr id="876" name="Google Shape;876;p37"/>
              <p:cNvSpPr/>
              <p:nvPr/>
            </p:nvSpPr>
            <p:spPr>
              <a:xfrm>
                <a:off x="4058937" y="1177150"/>
                <a:ext cx="5876032" cy="507831"/>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none" strike="noStrike" cap="none" spc="300">
                    <a:solidFill>
                      <a:srgbClr val="833C0B"/>
                    </a:solidFill>
                    <a:latin typeface="Calibri" panose="020F0502020204030204" pitchFamily="34" charset="0"/>
                    <a:ea typeface="Calibri"/>
                    <a:cs typeface="Calibri" panose="020F0502020204030204" pitchFamily="34" charset="0"/>
                    <a:sym typeface="Calibri"/>
                  </a:rPr>
                  <a:t>Với tài nguyên không chia sẻ: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không thể</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77" name="Google Shape;877;p37"/>
              <p:cNvSpPr/>
              <p:nvPr/>
            </p:nvSpPr>
            <p:spPr>
              <a:xfrm>
                <a:off x="4058937" y="1561885"/>
                <a:ext cx="5754268" cy="507831"/>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none" strike="noStrike" cap="none" spc="300">
                    <a:solidFill>
                      <a:srgbClr val="833C0B"/>
                    </a:solidFill>
                    <a:latin typeface="Calibri" panose="020F0502020204030204" pitchFamily="34" charset="0"/>
                    <a:ea typeface="Calibri"/>
                    <a:cs typeface="Calibri" panose="020F0502020204030204" pitchFamily="34" charset="0"/>
                    <a:sym typeface="Calibri"/>
                  </a:rPr>
                  <a:t>Với tài nguyên chia sẻ: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không cần thiết</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78" name="Google Shape;878;p37"/>
              <p:cNvGrpSpPr/>
              <p:nvPr/>
            </p:nvGrpSpPr>
            <p:grpSpPr>
              <a:xfrm>
                <a:off x="4162550" y="1456657"/>
                <a:ext cx="423000" cy="399218"/>
                <a:chOff x="4162550" y="1456657"/>
                <a:chExt cx="423000" cy="399218"/>
              </a:xfrm>
            </p:grpSpPr>
            <p:cxnSp>
              <p:nvCxnSpPr>
                <p:cNvPr id="879" name="Google Shape;879;p37"/>
                <p:cNvCxnSpPr>
                  <a:stCxn id="874" idx="3"/>
                </p:cNvCxnSpPr>
                <p:nvPr/>
              </p:nvCxnSpPr>
              <p:spPr>
                <a:xfrm rot="10800000" flipH="1">
                  <a:off x="4162550" y="1456657"/>
                  <a:ext cx="423000" cy="156300"/>
                </a:xfrm>
                <a:prstGeom prst="straightConnector1">
                  <a:avLst/>
                </a:prstGeom>
                <a:noFill/>
                <a:ln w="28575" cap="flat" cmpd="sng">
                  <a:solidFill>
                    <a:srgbClr val="833C0B"/>
                  </a:solidFill>
                  <a:prstDash val="solid"/>
                  <a:miter lim="800000"/>
                  <a:headEnd type="none" w="sm" len="sm"/>
                  <a:tailEnd type="triangle" w="med" len="med"/>
                </a:ln>
              </p:spPr>
            </p:cxnSp>
            <p:cxnSp>
              <p:nvCxnSpPr>
                <p:cNvPr id="880" name="Google Shape;880;p37"/>
                <p:cNvCxnSpPr/>
                <p:nvPr/>
              </p:nvCxnSpPr>
              <p:spPr>
                <a:xfrm>
                  <a:off x="4203515" y="1612956"/>
                  <a:ext cx="381932" cy="242919"/>
                </a:xfrm>
                <a:prstGeom prst="straightConnector1">
                  <a:avLst/>
                </a:prstGeom>
                <a:noFill/>
                <a:ln w="28575" cap="flat" cmpd="sng">
                  <a:solidFill>
                    <a:srgbClr val="833C0B"/>
                  </a:solidFill>
                  <a:prstDash val="solid"/>
                  <a:miter lim="800000"/>
                  <a:headEnd type="none" w="sm" len="sm"/>
                  <a:tailEnd type="triangle" w="med" len="med"/>
                </a:ln>
              </p:spPr>
            </p:cxnSp>
          </p:grpSp>
        </p:grpSp>
      </p:grpSp>
      <p:grpSp>
        <p:nvGrpSpPr>
          <p:cNvPr id="881" name="Google Shape;881;p37"/>
          <p:cNvGrpSpPr/>
          <p:nvPr/>
        </p:nvGrpSpPr>
        <p:grpSpPr>
          <a:xfrm>
            <a:off x="357367" y="1653966"/>
            <a:ext cx="12125761" cy="1304486"/>
            <a:chOff x="349720" y="2086033"/>
            <a:chExt cx="12125761" cy="1304486"/>
          </a:xfrm>
        </p:grpSpPr>
        <p:sp>
          <p:nvSpPr>
            <p:cNvPr id="882" name="Google Shape;882;p37"/>
            <p:cNvSpPr/>
            <p:nvPr/>
          </p:nvSpPr>
          <p:spPr>
            <a:xfrm>
              <a:off x="3414098" y="2882688"/>
              <a:ext cx="9061383" cy="507831"/>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Tiến trình phải trả lại tài nguyên trước khi yêu cầu cấp phát</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83" name="Google Shape;883;p37"/>
            <p:cNvSpPr/>
            <p:nvPr/>
          </p:nvSpPr>
          <p:spPr>
            <a:xfrm>
              <a:off x="3434575" y="2086033"/>
              <a:ext cx="9040906" cy="92333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Tiến trình yêu cầu toàn bộ tài nguyên cần thiết một lần. đủ tài nguyên =&gt; cấp phát, không đủ =&gt; tiến trình bị block</a:t>
              </a:r>
              <a:endParaRPr spc="300">
                <a:latin typeface="Calibri" panose="020F0502020204030204" pitchFamily="34" charset="0"/>
                <a:cs typeface="Calibri" panose="020F0502020204030204" pitchFamily="34" charset="0"/>
              </a:endParaRPr>
            </a:p>
          </p:txBody>
        </p:sp>
        <p:sp>
          <p:nvSpPr>
            <p:cNvPr id="884" name="Google Shape;884;p37"/>
            <p:cNvSpPr/>
            <p:nvPr/>
          </p:nvSpPr>
          <p:spPr>
            <a:xfrm>
              <a:off x="349720" y="2156191"/>
              <a:ext cx="3558795" cy="5078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(2) Giữ và chờ tài nguyên</a:t>
              </a:r>
              <a:endParaRPr sz="1800" b="1"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885" name="Google Shape;885;p37"/>
            <p:cNvGrpSpPr/>
            <p:nvPr/>
          </p:nvGrpSpPr>
          <p:grpSpPr>
            <a:xfrm>
              <a:off x="3553305" y="2479518"/>
              <a:ext cx="355210" cy="699246"/>
              <a:chOff x="4129973" y="1543353"/>
              <a:chExt cx="355210" cy="699246"/>
            </a:xfrm>
          </p:grpSpPr>
          <p:cxnSp>
            <p:nvCxnSpPr>
              <p:cNvPr id="886" name="Google Shape;886;p37"/>
              <p:cNvCxnSpPr/>
              <p:nvPr/>
            </p:nvCxnSpPr>
            <p:spPr>
              <a:xfrm rot="10800000" flipH="1">
                <a:off x="4129973" y="1543353"/>
                <a:ext cx="355210" cy="249751"/>
              </a:xfrm>
              <a:prstGeom prst="straightConnector1">
                <a:avLst/>
              </a:prstGeom>
              <a:noFill/>
              <a:ln w="28575" cap="flat" cmpd="sng">
                <a:solidFill>
                  <a:srgbClr val="833C0B"/>
                </a:solidFill>
                <a:prstDash val="solid"/>
                <a:miter lim="800000"/>
                <a:headEnd type="none" w="sm" len="sm"/>
                <a:tailEnd type="triangle" w="med" len="med"/>
              </a:ln>
            </p:spPr>
          </p:cxnSp>
          <p:cxnSp>
            <p:nvCxnSpPr>
              <p:cNvPr id="887" name="Google Shape;887;p37"/>
              <p:cNvCxnSpPr/>
              <p:nvPr/>
            </p:nvCxnSpPr>
            <p:spPr>
              <a:xfrm>
                <a:off x="4129973" y="1785840"/>
                <a:ext cx="320655" cy="456759"/>
              </a:xfrm>
              <a:prstGeom prst="straightConnector1">
                <a:avLst/>
              </a:prstGeom>
              <a:noFill/>
              <a:ln w="28575" cap="flat" cmpd="sng">
                <a:solidFill>
                  <a:srgbClr val="833C0B"/>
                </a:solidFill>
                <a:prstDash val="solid"/>
                <a:miter lim="800000"/>
                <a:headEnd type="none" w="sm" len="sm"/>
                <a:tailEnd type="triangle" w="med" len="med"/>
              </a:ln>
            </p:spPr>
          </p:cxnSp>
        </p:grpSp>
      </p:grpSp>
      <p:grpSp>
        <p:nvGrpSpPr>
          <p:cNvPr id="888" name="Google Shape;888;p37"/>
          <p:cNvGrpSpPr/>
          <p:nvPr/>
        </p:nvGrpSpPr>
        <p:grpSpPr>
          <a:xfrm>
            <a:off x="284803" y="2804380"/>
            <a:ext cx="13228674" cy="461624"/>
            <a:chOff x="308026" y="3008063"/>
            <a:chExt cx="13228674" cy="461624"/>
          </a:xfrm>
        </p:grpSpPr>
        <p:sp>
          <p:nvSpPr>
            <p:cNvPr id="889" name="Google Shape;889;p37"/>
            <p:cNvSpPr/>
            <p:nvPr/>
          </p:nvSpPr>
          <p:spPr>
            <a:xfrm>
              <a:off x="308026" y="3062180"/>
              <a:ext cx="37265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(3) Ngăn không trưng dụng</a:t>
              </a:r>
              <a:endParaRPr sz="18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90" name="Google Shape;890;p37"/>
            <p:cNvSpPr/>
            <p:nvPr/>
          </p:nvSpPr>
          <p:spPr>
            <a:xfrm>
              <a:off x="4034559" y="3008063"/>
              <a:ext cx="9502141"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i="1" spc="300">
                  <a:solidFill>
                    <a:srgbClr val="833C0B"/>
                  </a:solidFill>
                  <a:latin typeface="Calibri" panose="020F0502020204030204" pitchFamily="34" charset="0"/>
                  <a:ea typeface="Calibri"/>
                  <a:cs typeface="Calibri" panose="020F0502020204030204" pitchFamily="34" charset="0"/>
                  <a:sym typeface="Calibri"/>
                </a:rPr>
                <a:t>A có tài nguyên, A yêu cầu tài nguyên khác nhưng chưa được cấp</a:t>
              </a:r>
              <a:endParaRPr sz="1600" i="1" spc="300">
                <a:solidFill>
                  <a:srgbClr val="833C0B"/>
                </a:solidFill>
                <a:latin typeface="Calibri" panose="020F0502020204030204" pitchFamily="34" charset="0"/>
                <a:ea typeface="Calibri"/>
                <a:cs typeface="Calibri" panose="020F0502020204030204" pitchFamily="34" charset="0"/>
                <a:sym typeface="Calibri"/>
              </a:endParaRPr>
            </a:p>
          </p:txBody>
        </p:sp>
      </p:grpSp>
      <p:grpSp>
        <p:nvGrpSpPr>
          <p:cNvPr id="891" name="Google Shape;891;p37"/>
          <p:cNvGrpSpPr/>
          <p:nvPr/>
        </p:nvGrpSpPr>
        <p:grpSpPr>
          <a:xfrm>
            <a:off x="284803" y="3114312"/>
            <a:ext cx="12118114" cy="2169784"/>
            <a:chOff x="308026" y="3386535"/>
            <a:chExt cx="12118114" cy="2169784"/>
          </a:xfrm>
        </p:grpSpPr>
        <p:sp>
          <p:nvSpPr>
            <p:cNvPr id="892" name="Google Shape;892;p37"/>
            <p:cNvSpPr/>
            <p:nvPr/>
          </p:nvSpPr>
          <p:spPr>
            <a:xfrm>
              <a:off x="308026" y="3386535"/>
              <a:ext cx="12118114" cy="2169784"/>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sng" strike="noStrike" cap="none" spc="300">
                  <a:solidFill>
                    <a:schemeClr val="dk1"/>
                  </a:solidFill>
                  <a:latin typeface="Calibri" panose="020F0502020204030204" pitchFamily="34" charset="0"/>
                  <a:ea typeface="Calibri"/>
                  <a:cs typeface="Calibri" panose="020F0502020204030204" pitchFamily="34" charset="0"/>
                  <a:sym typeface="Calibri"/>
                </a:rPr>
                <a:t>Cách 1:</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 Hệ thống lấy lại mọi tài nguyên A đang giữ</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l" rtl="0">
                <a:lnSpc>
                  <a:spcPct val="150000"/>
                </a:lnSpc>
                <a:spcBef>
                  <a:spcPts val="0"/>
                </a:spcBef>
                <a:spcAft>
                  <a:spcPts val="0"/>
                </a:spcAft>
                <a:buNone/>
              </a:pPr>
              <a:r>
                <a:rPr lang="en-US" sz="1800" b="0" i="0" u="sng" strike="noStrike" cap="none" spc="300">
                  <a:solidFill>
                    <a:schemeClr val="dk1"/>
                  </a:solidFill>
                  <a:latin typeface="Calibri" panose="020F0502020204030204" pitchFamily="34" charset="0"/>
                  <a:ea typeface="Calibri"/>
                  <a:cs typeface="Calibri" panose="020F0502020204030204" pitchFamily="34" charset="0"/>
                  <a:sym typeface="Calibri"/>
                </a:rPr>
                <a:t>Cách 2:</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 Hệ thống sẽ xem tài nguyên A yêu cầu</a:t>
              </a:r>
              <a:endParaRPr spc="300">
                <a:latin typeface="Calibri" panose="020F0502020204030204" pitchFamily="34" charset="0"/>
                <a:cs typeface="Calibri" panose="020F0502020204030204" pitchFamily="34" charset="0"/>
              </a:endParaRPr>
            </a:p>
            <a:p>
              <a:pPr marL="914400" marR="0" lvl="2"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được giữ bởi một tiến trình khác đang đợi thêm tài nguyên =&gt; hệ thống lấy lại và cấp cho A</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914400" marR="0" lvl="2"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được giữ bởi tiến trình không đợi tài nguyên, A phải đợi =&gt; tài nguyên của A bị lấy</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893" name="Google Shape;893;p37"/>
            <p:cNvSpPr/>
            <p:nvPr/>
          </p:nvSpPr>
          <p:spPr>
            <a:xfrm>
              <a:off x="848569" y="4450751"/>
              <a:ext cx="304800" cy="914400"/>
            </a:xfrm>
            <a:prstGeom prst="leftBrace">
              <a:avLst>
                <a:gd name="adj1" fmla="val 8333"/>
                <a:gd name="adj2" fmla="val 50000"/>
              </a:avLst>
            </a:prstGeom>
            <a:noFill/>
            <a:ln w="28575" cap="flat" cmpd="sng">
              <a:solidFill>
                <a:srgbClr val="AE4E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894" name="Google Shape;894;p37"/>
          <p:cNvGrpSpPr/>
          <p:nvPr/>
        </p:nvGrpSpPr>
        <p:grpSpPr>
          <a:xfrm>
            <a:off x="364166" y="5175680"/>
            <a:ext cx="11525274" cy="923330"/>
            <a:chOff x="364166" y="5175680"/>
            <a:chExt cx="11525274" cy="923330"/>
          </a:xfrm>
        </p:grpSpPr>
        <p:sp>
          <p:nvSpPr>
            <p:cNvPr id="895" name="Google Shape;895;p37"/>
            <p:cNvSpPr txBox="1"/>
            <p:nvPr/>
          </p:nvSpPr>
          <p:spPr>
            <a:xfrm>
              <a:off x="364166" y="5269626"/>
              <a:ext cx="31542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(4) Ngăn chu trình đợi </a:t>
              </a:r>
              <a:endParaRPr spc="300">
                <a:latin typeface="Calibri" panose="020F0502020204030204" pitchFamily="34" charset="0"/>
                <a:cs typeface="Calibri" panose="020F0502020204030204" pitchFamily="34" charset="0"/>
              </a:endParaRPr>
            </a:p>
          </p:txBody>
        </p:sp>
        <p:sp>
          <p:nvSpPr>
            <p:cNvPr id="896" name="Google Shape;896;p37"/>
            <p:cNvSpPr/>
            <p:nvPr/>
          </p:nvSpPr>
          <p:spPr>
            <a:xfrm>
              <a:off x="3333721" y="5175680"/>
              <a:ext cx="8555719" cy="9233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gán số thứ tự</a:t>
              </a:r>
              <a:r>
                <a:rPr lang="en-US" sz="1800" spc="300">
                  <a:solidFill>
                    <a:schemeClr val="dk1"/>
                  </a:solidFill>
                  <a:latin typeface="Calibri" panose="020F0502020204030204" pitchFamily="34" charset="0"/>
                  <a:ea typeface="Calibri"/>
                  <a:cs typeface="Calibri" panose="020F0502020204030204" pitchFamily="34" charset="0"/>
                  <a:sym typeface="Calibri"/>
                </a:rPr>
                <a:t> cho tất cả các tài nguyên =&gt; tiến trình chỉ có thể yêu cầu thực thể của một loại tài nguyên theo thứ tự tăng dần </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897" name="Google Shape;897;p37"/>
          <p:cNvSpPr/>
          <p:nvPr/>
        </p:nvSpPr>
        <p:spPr>
          <a:xfrm>
            <a:off x="0" y="5934670"/>
            <a:ext cx="12361477" cy="923289"/>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Tiến trình yêu cầu một thực thể của loại tài nguyên R</a:t>
            </a:r>
            <a:r>
              <a:rPr lang="en-US" sz="1800" b="0" i="0" u="none" strike="noStrike" cap="none" spc="300" baseline="-25000">
                <a:solidFill>
                  <a:schemeClr val="dk1"/>
                </a:solidFill>
                <a:latin typeface="Calibri" panose="020F0502020204030204" pitchFamily="34" charset="0"/>
                <a:ea typeface="Calibri"/>
                <a:cs typeface="Calibri" panose="020F0502020204030204" pitchFamily="34" charset="0"/>
                <a:sym typeface="Calibri"/>
              </a:rPr>
              <a:t>j</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 thì phải </a:t>
            </a:r>
            <a:r>
              <a:rPr lang="en-US" sz="1800" b="0" i="0" u="none" strike="noStrike" cap="none" spc="300">
                <a:solidFill>
                  <a:srgbClr val="1F3864"/>
                </a:solidFill>
                <a:latin typeface="Calibri" panose="020F0502020204030204" pitchFamily="34" charset="0"/>
                <a:ea typeface="Calibri"/>
                <a:cs typeface="Calibri" panose="020F0502020204030204" pitchFamily="34" charset="0"/>
                <a:sym typeface="Calibri"/>
              </a:rPr>
              <a:t>trả lại các tài nguyên R</a:t>
            </a:r>
            <a:r>
              <a:rPr lang="en-US" sz="1800" b="0" i="0" u="none" strike="noStrike" cap="none" spc="300" baseline="-25000">
                <a:solidFill>
                  <a:srgbClr val="1F3864"/>
                </a:solidFill>
                <a:latin typeface="Calibri" panose="020F0502020204030204" pitchFamily="34" charset="0"/>
                <a:ea typeface="Calibri"/>
                <a:cs typeface="Calibri" panose="020F0502020204030204" pitchFamily="34" charset="0"/>
                <a:sym typeface="Calibri"/>
              </a:rPr>
              <a:t>i</a:t>
            </a:r>
            <a:r>
              <a:rPr lang="en-US" sz="1800" b="0" i="0" u="none" strike="noStrike" cap="none" spc="300">
                <a:solidFill>
                  <a:srgbClr val="1F3864"/>
                </a:solidFill>
                <a:latin typeface="Calibri" panose="020F0502020204030204" pitchFamily="34" charset="0"/>
                <a:ea typeface="Calibri"/>
                <a:cs typeface="Calibri" panose="020F0502020204030204" pitchFamily="34" charset="0"/>
                <a:sym typeface="Calibri"/>
              </a:rPr>
              <a:t> có số thứ tự lớn hơn Rj</a:t>
            </a:r>
            <a:endParaRPr sz="1800" b="0" i="0" u="none" strike="noStrike" cap="none" spc="300">
              <a:solidFill>
                <a:srgbClr val="1F3864"/>
              </a:solidFill>
              <a:latin typeface="Calibri" panose="020F0502020204030204" pitchFamily="34" charset="0"/>
              <a:ea typeface="Calibri"/>
              <a:cs typeface="Calibri" panose="020F0502020204030204" pitchFamily="34" charset="0"/>
              <a:sym typeface="Calibri"/>
            </a:endParaRPr>
          </a:p>
        </p:txBody>
      </p:sp>
      <p:sp>
        <p:nvSpPr>
          <p:cNvPr id="898" name="Google Shape;89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39</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barn(outVertical)">
                                      <p:cBhvr>
                                        <p:cTn id="7" dur="250"/>
                                        <p:tgtEl>
                                          <p:spTgt spid="8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8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8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9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9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7" name="Google Shape;207;p5"/>
          <p:cNvGrpSpPr/>
          <p:nvPr/>
        </p:nvGrpSpPr>
        <p:grpSpPr>
          <a:xfrm>
            <a:off x="0" y="0"/>
            <a:ext cx="1569720" cy="1722120"/>
            <a:chOff x="-63500" y="-109804"/>
            <a:chExt cx="1206500" cy="1333500"/>
          </a:xfrm>
        </p:grpSpPr>
        <p:sp>
          <p:nvSpPr>
            <p:cNvPr id="208" name="Google Shape;208;p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209" name="Google Shape;209;p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41" name="Google Shape;24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4</a:t>
            </a:fld>
            <a:endParaRPr spc="300"/>
          </a:p>
        </p:txBody>
      </p:sp>
      <p:grpSp>
        <p:nvGrpSpPr>
          <p:cNvPr id="9" name="Google Shape;1197;p53">
            <a:extLst>
              <a:ext uri="{FF2B5EF4-FFF2-40B4-BE49-F238E27FC236}">
                <a16:creationId xmlns:a16="http://schemas.microsoft.com/office/drawing/2014/main" id="{016EACC9-35B6-4744-807B-5C03656B9CF3}"/>
              </a:ext>
            </a:extLst>
          </p:cNvPr>
          <p:cNvGrpSpPr/>
          <p:nvPr/>
        </p:nvGrpSpPr>
        <p:grpSpPr>
          <a:xfrm>
            <a:off x="279849" y="1177640"/>
            <a:ext cx="2624029" cy="5152103"/>
            <a:chOff x="3339100" y="1579275"/>
            <a:chExt cx="1308525" cy="2569200"/>
          </a:xfrm>
        </p:grpSpPr>
        <p:sp>
          <p:nvSpPr>
            <p:cNvPr id="10" name="Google Shape;1198;p53">
              <a:extLst>
                <a:ext uri="{FF2B5EF4-FFF2-40B4-BE49-F238E27FC236}">
                  <a16:creationId xmlns:a16="http://schemas.microsoft.com/office/drawing/2014/main" id="{881A9533-FBF3-4331-8E14-F45CBED7DBD6}"/>
                </a:ext>
              </a:extLst>
            </p:cNvPr>
            <p:cNvSpPr/>
            <p:nvPr/>
          </p:nvSpPr>
          <p:spPr>
            <a:xfrm>
              <a:off x="3339100" y="1579275"/>
              <a:ext cx="1308525" cy="2275525"/>
            </a:xfrm>
            <a:custGeom>
              <a:avLst/>
              <a:gdLst/>
              <a:ahLst/>
              <a:cxnLst/>
              <a:rect l="l" t="t" r="r" b="b"/>
              <a:pathLst>
                <a:path w="52341" h="91021" extrusionOk="0">
                  <a:moveTo>
                    <a:pt x="28594" y="0"/>
                  </a:moveTo>
                  <a:cubicBezTo>
                    <a:pt x="28318" y="0"/>
                    <a:pt x="28042" y="11"/>
                    <a:pt x="27766" y="33"/>
                  </a:cubicBezTo>
                  <a:cubicBezTo>
                    <a:pt x="25396" y="212"/>
                    <a:pt x="23015" y="1224"/>
                    <a:pt x="21527" y="3069"/>
                  </a:cubicBezTo>
                  <a:cubicBezTo>
                    <a:pt x="19562" y="5510"/>
                    <a:pt x="19229" y="9165"/>
                    <a:pt x="16705" y="11022"/>
                  </a:cubicBezTo>
                  <a:cubicBezTo>
                    <a:pt x="15657" y="11820"/>
                    <a:pt x="14324" y="12177"/>
                    <a:pt x="13133" y="12773"/>
                  </a:cubicBezTo>
                  <a:cubicBezTo>
                    <a:pt x="9775" y="14451"/>
                    <a:pt x="7656" y="18369"/>
                    <a:pt x="8097" y="22095"/>
                  </a:cubicBezTo>
                  <a:cubicBezTo>
                    <a:pt x="8513" y="25846"/>
                    <a:pt x="11192" y="29620"/>
                    <a:pt x="9680" y="33085"/>
                  </a:cubicBezTo>
                  <a:cubicBezTo>
                    <a:pt x="8573" y="35656"/>
                    <a:pt x="5608" y="36799"/>
                    <a:pt x="3548" y="38704"/>
                  </a:cubicBezTo>
                  <a:cubicBezTo>
                    <a:pt x="1167" y="40907"/>
                    <a:pt x="0" y="44241"/>
                    <a:pt x="60" y="47491"/>
                  </a:cubicBezTo>
                  <a:cubicBezTo>
                    <a:pt x="131" y="50730"/>
                    <a:pt x="1346" y="53885"/>
                    <a:pt x="3155" y="56588"/>
                  </a:cubicBezTo>
                  <a:cubicBezTo>
                    <a:pt x="4560" y="58719"/>
                    <a:pt x="6394" y="60719"/>
                    <a:pt x="6823" y="63231"/>
                  </a:cubicBezTo>
                  <a:cubicBezTo>
                    <a:pt x="7466" y="66958"/>
                    <a:pt x="4858" y="70399"/>
                    <a:pt x="4168" y="74102"/>
                  </a:cubicBezTo>
                  <a:cubicBezTo>
                    <a:pt x="3239" y="78959"/>
                    <a:pt x="5787" y="84031"/>
                    <a:pt x="9728" y="86996"/>
                  </a:cubicBezTo>
                  <a:cubicBezTo>
                    <a:pt x="13573" y="89877"/>
                    <a:pt x="18515" y="90997"/>
                    <a:pt x="23337" y="91020"/>
                  </a:cubicBezTo>
                  <a:lnTo>
                    <a:pt x="23670" y="91020"/>
                  </a:lnTo>
                  <a:cubicBezTo>
                    <a:pt x="32873" y="90985"/>
                    <a:pt x="46756" y="86341"/>
                    <a:pt x="47006" y="75268"/>
                  </a:cubicBezTo>
                  <a:cubicBezTo>
                    <a:pt x="47066" y="72982"/>
                    <a:pt x="46530" y="70637"/>
                    <a:pt x="47232" y="68482"/>
                  </a:cubicBezTo>
                  <a:cubicBezTo>
                    <a:pt x="47887" y="66434"/>
                    <a:pt x="49530" y="64910"/>
                    <a:pt x="50578" y="63064"/>
                  </a:cubicBezTo>
                  <a:cubicBezTo>
                    <a:pt x="51947" y="60695"/>
                    <a:pt x="52340" y="57778"/>
                    <a:pt x="51638" y="55135"/>
                  </a:cubicBezTo>
                  <a:cubicBezTo>
                    <a:pt x="50971" y="52539"/>
                    <a:pt x="49328" y="50301"/>
                    <a:pt x="48006" y="47955"/>
                  </a:cubicBezTo>
                  <a:cubicBezTo>
                    <a:pt x="46661" y="45598"/>
                    <a:pt x="45613" y="42872"/>
                    <a:pt x="46220" y="40252"/>
                  </a:cubicBezTo>
                  <a:cubicBezTo>
                    <a:pt x="46685" y="38288"/>
                    <a:pt x="48006" y="36668"/>
                    <a:pt x="48947" y="34882"/>
                  </a:cubicBezTo>
                  <a:cubicBezTo>
                    <a:pt x="52019" y="29096"/>
                    <a:pt x="50554" y="21297"/>
                    <a:pt x="45649" y="16940"/>
                  </a:cubicBezTo>
                  <a:cubicBezTo>
                    <a:pt x="44303" y="15725"/>
                    <a:pt x="42720" y="14749"/>
                    <a:pt x="41660" y="13285"/>
                  </a:cubicBezTo>
                  <a:cubicBezTo>
                    <a:pt x="40279" y="11368"/>
                    <a:pt x="39982" y="8903"/>
                    <a:pt x="39029" y="6736"/>
                  </a:cubicBezTo>
                  <a:cubicBezTo>
                    <a:pt x="38065" y="4557"/>
                    <a:pt x="36338" y="2736"/>
                    <a:pt x="34255" y="1545"/>
                  </a:cubicBezTo>
                  <a:cubicBezTo>
                    <a:pt x="32531" y="553"/>
                    <a:pt x="30569" y="0"/>
                    <a:pt x="28594" y="0"/>
                  </a:cubicBezTo>
                  <a:close/>
                </a:path>
              </a:pathLst>
            </a:custGeom>
            <a:solidFill>
              <a:srgbClr val="4A69AF"/>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1" name="Google Shape;1199;p53">
              <a:extLst>
                <a:ext uri="{FF2B5EF4-FFF2-40B4-BE49-F238E27FC236}">
                  <a16:creationId xmlns:a16="http://schemas.microsoft.com/office/drawing/2014/main" id="{3A410246-2650-44E4-A48E-E61FC44719E6}"/>
                </a:ext>
              </a:extLst>
            </p:cNvPr>
            <p:cNvSpPr/>
            <p:nvPr/>
          </p:nvSpPr>
          <p:spPr>
            <a:xfrm>
              <a:off x="3783375" y="2003325"/>
              <a:ext cx="665175" cy="2145150"/>
            </a:xfrm>
            <a:custGeom>
              <a:avLst/>
              <a:gdLst/>
              <a:ahLst/>
              <a:cxnLst/>
              <a:rect l="l" t="t" r="r" b="b"/>
              <a:pathLst>
                <a:path w="26607" h="85806" extrusionOk="0">
                  <a:moveTo>
                    <a:pt x="13601" y="1"/>
                  </a:moveTo>
                  <a:cubicBezTo>
                    <a:pt x="13392" y="1"/>
                    <a:pt x="13191" y="119"/>
                    <a:pt x="13114" y="394"/>
                  </a:cubicBezTo>
                  <a:cubicBezTo>
                    <a:pt x="12781" y="1668"/>
                    <a:pt x="12697" y="3014"/>
                    <a:pt x="12555" y="4324"/>
                  </a:cubicBezTo>
                  <a:cubicBezTo>
                    <a:pt x="12400" y="5693"/>
                    <a:pt x="12257" y="7062"/>
                    <a:pt x="12138" y="8431"/>
                  </a:cubicBezTo>
                  <a:cubicBezTo>
                    <a:pt x="11912" y="11039"/>
                    <a:pt x="11662" y="13622"/>
                    <a:pt x="11495" y="16230"/>
                  </a:cubicBezTo>
                  <a:cubicBezTo>
                    <a:pt x="10376" y="15206"/>
                    <a:pt x="9328" y="14134"/>
                    <a:pt x="8340" y="12967"/>
                  </a:cubicBezTo>
                  <a:cubicBezTo>
                    <a:pt x="7685" y="12194"/>
                    <a:pt x="7078" y="11396"/>
                    <a:pt x="6470" y="10574"/>
                  </a:cubicBezTo>
                  <a:cubicBezTo>
                    <a:pt x="5947" y="9872"/>
                    <a:pt x="5423" y="8872"/>
                    <a:pt x="4649" y="8443"/>
                  </a:cubicBezTo>
                  <a:cubicBezTo>
                    <a:pt x="4557" y="8389"/>
                    <a:pt x="4457" y="8364"/>
                    <a:pt x="4358" y="8364"/>
                  </a:cubicBezTo>
                  <a:cubicBezTo>
                    <a:pt x="4042" y="8364"/>
                    <a:pt x="3735" y="8614"/>
                    <a:pt x="3744" y="8967"/>
                  </a:cubicBezTo>
                  <a:cubicBezTo>
                    <a:pt x="3756" y="9908"/>
                    <a:pt x="4458" y="10860"/>
                    <a:pt x="4946" y="11634"/>
                  </a:cubicBezTo>
                  <a:cubicBezTo>
                    <a:pt x="5518" y="12503"/>
                    <a:pt x="6149" y="13325"/>
                    <a:pt x="6792" y="14146"/>
                  </a:cubicBezTo>
                  <a:cubicBezTo>
                    <a:pt x="8102" y="15777"/>
                    <a:pt x="9542" y="17313"/>
                    <a:pt x="11126" y="18694"/>
                  </a:cubicBezTo>
                  <a:cubicBezTo>
                    <a:pt x="11185" y="18754"/>
                    <a:pt x="11257" y="18802"/>
                    <a:pt x="11316" y="18837"/>
                  </a:cubicBezTo>
                  <a:cubicBezTo>
                    <a:pt x="11031" y="23576"/>
                    <a:pt x="10816" y="28327"/>
                    <a:pt x="10614" y="33077"/>
                  </a:cubicBezTo>
                  <a:cubicBezTo>
                    <a:pt x="10411" y="38161"/>
                    <a:pt x="10257" y="43269"/>
                    <a:pt x="10138" y="48365"/>
                  </a:cubicBezTo>
                  <a:cubicBezTo>
                    <a:pt x="8459" y="46769"/>
                    <a:pt x="6911" y="45043"/>
                    <a:pt x="5530" y="43197"/>
                  </a:cubicBezTo>
                  <a:cubicBezTo>
                    <a:pt x="4720" y="42126"/>
                    <a:pt x="3982" y="41019"/>
                    <a:pt x="3291" y="39876"/>
                  </a:cubicBezTo>
                  <a:cubicBezTo>
                    <a:pt x="2601" y="38721"/>
                    <a:pt x="1982" y="37375"/>
                    <a:pt x="1089" y="36363"/>
                  </a:cubicBezTo>
                  <a:cubicBezTo>
                    <a:pt x="985" y="36244"/>
                    <a:pt x="834" y="36191"/>
                    <a:pt x="678" y="36191"/>
                  </a:cubicBezTo>
                  <a:cubicBezTo>
                    <a:pt x="349" y="36191"/>
                    <a:pt x="1" y="36428"/>
                    <a:pt x="41" y="36792"/>
                  </a:cubicBezTo>
                  <a:cubicBezTo>
                    <a:pt x="196" y="38090"/>
                    <a:pt x="886" y="39459"/>
                    <a:pt x="1506" y="40602"/>
                  </a:cubicBezTo>
                  <a:cubicBezTo>
                    <a:pt x="2208" y="41900"/>
                    <a:pt x="2982" y="43138"/>
                    <a:pt x="3827" y="44340"/>
                  </a:cubicBezTo>
                  <a:cubicBezTo>
                    <a:pt x="5494" y="46710"/>
                    <a:pt x="7447" y="48853"/>
                    <a:pt x="9602" y="50782"/>
                  </a:cubicBezTo>
                  <a:cubicBezTo>
                    <a:pt x="9757" y="50925"/>
                    <a:pt x="9923" y="51008"/>
                    <a:pt x="10102" y="51044"/>
                  </a:cubicBezTo>
                  <a:cubicBezTo>
                    <a:pt x="10007" y="56008"/>
                    <a:pt x="9959" y="60985"/>
                    <a:pt x="9983" y="65962"/>
                  </a:cubicBezTo>
                  <a:cubicBezTo>
                    <a:pt x="9995" y="72189"/>
                    <a:pt x="10066" y="78404"/>
                    <a:pt x="10257" y="84631"/>
                  </a:cubicBezTo>
                  <a:cubicBezTo>
                    <a:pt x="10280" y="85412"/>
                    <a:pt x="10905" y="85805"/>
                    <a:pt x="11516" y="85805"/>
                  </a:cubicBezTo>
                  <a:cubicBezTo>
                    <a:pt x="12125" y="85805"/>
                    <a:pt x="12721" y="85415"/>
                    <a:pt x="12697" y="84631"/>
                  </a:cubicBezTo>
                  <a:cubicBezTo>
                    <a:pt x="12519" y="77130"/>
                    <a:pt x="12435" y="69641"/>
                    <a:pt x="12424" y="62140"/>
                  </a:cubicBezTo>
                  <a:cubicBezTo>
                    <a:pt x="13924" y="61854"/>
                    <a:pt x="15257" y="60926"/>
                    <a:pt x="16472" y="60009"/>
                  </a:cubicBezTo>
                  <a:cubicBezTo>
                    <a:pt x="17841" y="58973"/>
                    <a:pt x="19163" y="57854"/>
                    <a:pt x="20413" y="56663"/>
                  </a:cubicBezTo>
                  <a:cubicBezTo>
                    <a:pt x="21603" y="55520"/>
                    <a:pt x="22746" y="54258"/>
                    <a:pt x="23711" y="52913"/>
                  </a:cubicBezTo>
                  <a:cubicBezTo>
                    <a:pt x="24758" y="51484"/>
                    <a:pt x="25485" y="49889"/>
                    <a:pt x="26390" y="48377"/>
                  </a:cubicBezTo>
                  <a:cubicBezTo>
                    <a:pt x="26606" y="48035"/>
                    <a:pt x="26328" y="47741"/>
                    <a:pt x="26039" y="47741"/>
                  </a:cubicBezTo>
                  <a:cubicBezTo>
                    <a:pt x="25915" y="47741"/>
                    <a:pt x="25789" y="47795"/>
                    <a:pt x="25699" y="47924"/>
                  </a:cubicBezTo>
                  <a:cubicBezTo>
                    <a:pt x="24794" y="49222"/>
                    <a:pt x="23627" y="50305"/>
                    <a:pt x="22532" y="51436"/>
                  </a:cubicBezTo>
                  <a:cubicBezTo>
                    <a:pt x="21425" y="52568"/>
                    <a:pt x="20353" y="53734"/>
                    <a:pt x="19198" y="54818"/>
                  </a:cubicBezTo>
                  <a:cubicBezTo>
                    <a:pt x="18079" y="55878"/>
                    <a:pt x="16924" y="56890"/>
                    <a:pt x="15710" y="57830"/>
                  </a:cubicBezTo>
                  <a:cubicBezTo>
                    <a:pt x="15102" y="58306"/>
                    <a:pt x="14471" y="58759"/>
                    <a:pt x="13805" y="59152"/>
                  </a:cubicBezTo>
                  <a:cubicBezTo>
                    <a:pt x="13376" y="59414"/>
                    <a:pt x="12924" y="59592"/>
                    <a:pt x="12459" y="59747"/>
                  </a:cubicBezTo>
                  <a:cubicBezTo>
                    <a:pt x="12459" y="57128"/>
                    <a:pt x="12483" y="54508"/>
                    <a:pt x="12507" y="51877"/>
                  </a:cubicBezTo>
                  <a:cubicBezTo>
                    <a:pt x="12578" y="45650"/>
                    <a:pt x="12721" y="39411"/>
                    <a:pt x="12924" y="33196"/>
                  </a:cubicBezTo>
                  <a:cubicBezTo>
                    <a:pt x="14245" y="32672"/>
                    <a:pt x="15472" y="31648"/>
                    <a:pt x="16496" y="30720"/>
                  </a:cubicBezTo>
                  <a:cubicBezTo>
                    <a:pt x="17686" y="29636"/>
                    <a:pt x="18734" y="28398"/>
                    <a:pt x="19710" y="27124"/>
                  </a:cubicBezTo>
                  <a:cubicBezTo>
                    <a:pt x="20710" y="25826"/>
                    <a:pt x="21615" y="24493"/>
                    <a:pt x="22496" y="23100"/>
                  </a:cubicBezTo>
                  <a:cubicBezTo>
                    <a:pt x="23032" y="22254"/>
                    <a:pt x="23580" y="21409"/>
                    <a:pt x="24116" y="20564"/>
                  </a:cubicBezTo>
                  <a:cubicBezTo>
                    <a:pt x="24604" y="19790"/>
                    <a:pt x="25128" y="19171"/>
                    <a:pt x="24985" y="18218"/>
                  </a:cubicBezTo>
                  <a:cubicBezTo>
                    <a:pt x="24956" y="18073"/>
                    <a:pt x="24801" y="17991"/>
                    <a:pt x="24667" y="17991"/>
                  </a:cubicBezTo>
                  <a:cubicBezTo>
                    <a:pt x="24636" y="17991"/>
                    <a:pt x="24607" y="17995"/>
                    <a:pt x="24580" y="18004"/>
                  </a:cubicBezTo>
                  <a:cubicBezTo>
                    <a:pt x="23735" y="18182"/>
                    <a:pt x="23377" y="18813"/>
                    <a:pt x="22877" y="19468"/>
                  </a:cubicBezTo>
                  <a:cubicBezTo>
                    <a:pt x="22341" y="20206"/>
                    <a:pt x="21806" y="20933"/>
                    <a:pt x="21270" y="21647"/>
                  </a:cubicBezTo>
                  <a:cubicBezTo>
                    <a:pt x="20306" y="22957"/>
                    <a:pt x="19365" y="24290"/>
                    <a:pt x="18389" y="25600"/>
                  </a:cubicBezTo>
                  <a:cubicBezTo>
                    <a:pt x="17496" y="26791"/>
                    <a:pt x="16531" y="27922"/>
                    <a:pt x="15436" y="28958"/>
                  </a:cubicBezTo>
                  <a:cubicBezTo>
                    <a:pt x="14924" y="29446"/>
                    <a:pt x="14388" y="29910"/>
                    <a:pt x="13805" y="30303"/>
                  </a:cubicBezTo>
                  <a:cubicBezTo>
                    <a:pt x="13555" y="30482"/>
                    <a:pt x="13269" y="30648"/>
                    <a:pt x="12995" y="30815"/>
                  </a:cubicBezTo>
                  <a:cubicBezTo>
                    <a:pt x="13150" y="26874"/>
                    <a:pt x="13317" y="22945"/>
                    <a:pt x="13519" y="18992"/>
                  </a:cubicBezTo>
                  <a:cubicBezTo>
                    <a:pt x="13686" y="15944"/>
                    <a:pt x="13805" y="12896"/>
                    <a:pt x="13948" y="9848"/>
                  </a:cubicBezTo>
                  <a:cubicBezTo>
                    <a:pt x="14031" y="8324"/>
                    <a:pt x="14090" y="6788"/>
                    <a:pt x="14150" y="5276"/>
                  </a:cubicBezTo>
                  <a:cubicBezTo>
                    <a:pt x="14210" y="3716"/>
                    <a:pt x="14364" y="2109"/>
                    <a:pt x="14210" y="537"/>
                  </a:cubicBezTo>
                  <a:cubicBezTo>
                    <a:pt x="14175" y="211"/>
                    <a:pt x="13881" y="1"/>
                    <a:pt x="13601" y="1"/>
                  </a:cubicBezTo>
                  <a:close/>
                </a:path>
              </a:pathLst>
            </a:custGeom>
            <a:solidFill>
              <a:schemeClr val="accent1"/>
            </a:solid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grpSp>
        <p:nvGrpSpPr>
          <p:cNvPr id="12" name="Google Shape;1138;p53">
            <a:extLst>
              <a:ext uri="{FF2B5EF4-FFF2-40B4-BE49-F238E27FC236}">
                <a16:creationId xmlns:a16="http://schemas.microsoft.com/office/drawing/2014/main" id="{602560D2-32FA-40D0-8E15-4880B064339A}"/>
              </a:ext>
            </a:extLst>
          </p:cNvPr>
          <p:cNvGrpSpPr/>
          <p:nvPr/>
        </p:nvGrpSpPr>
        <p:grpSpPr>
          <a:xfrm>
            <a:off x="1399665" y="861060"/>
            <a:ext cx="10794701" cy="5534617"/>
            <a:chOff x="1585900" y="1304150"/>
            <a:chExt cx="4328850" cy="3066175"/>
          </a:xfrm>
        </p:grpSpPr>
        <p:sp>
          <p:nvSpPr>
            <p:cNvPr id="13" name="Google Shape;1139;p53">
              <a:extLst>
                <a:ext uri="{FF2B5EF4-FFF2-40B4-BE49-F238E27FC236}">
                  <a16:creationId xmlns:a16="http://schemas.microsoft.com/office/drawing/2014/main" id="{48B74F97-3E59-453A-91DF-A62E4C9DAF90}"/>
                </a:ext>
              </a:extLst>
            </p:cNvPr>
            <p:cNvSpPr/>
            <p:nvPr/>
          </p:nvSpPr>
          <p:spPr>
            <a:xfrm>
              <a:off x="1585900" y="1337200"/>
              <a:ext cx="4244300" cy="3033125"/>
            </a:xfrm>
            <a:custGeom>
              <a:avLst/>
              <a:gdLst/>
              <a:ahLst/>
              <a:cxnLst/>
              <a:rect l="l" t="t" r="r" b="b"/>
              <a:pathLst>
                <a:path w="169772" h="121325" extrusionOk="0">
                  <a:moveTo>
                    <a:pt x="3132" y="0"/>
                  </a:moveTo>
                  <a:cubicBezTo>
                    <a:pt x="1405" y="0"/>
                    <a:pt x="1" y="1393"/>
                    <a:pt x="1" y="3132"/>
                  </a:cubicBezTo>
                  <a:lnTo>
                    <a:pt x="1" y="118182"/>
                  </a:lnTo>
                  <a:cubicBezTo>
                    <a:pt x="1" y="119908"/>
                    <a:pt x="1394" y="121325"/>
                    <a:pt x="3132" y="121325"/>
                  </a:cubicBezTo>
                  <a:lnTo>
                    <a:pt x="84666" y="121325"/>
                  </a:lnTo>
                  <a:cubicBezTo>
                    <a:pt x="84737" y="121325"/>
                    <a:pt x="84809" y="121325"/>
                    <a:pt x="84880" y="121301"/>
                  </a:cubicBezTo>
                  <a:cubicBezTo>
                    <a:pt x="84964" y="121301"/>
                    <a:pt x="85035" y="121325"/>
                    <a:pt x="85106" y="121325"/>
                  </a:cubicBezTo>
                  <a:lnTo>
                    <a:pt x="166640" y="121325"/>
                  </a:lnTo>
                  <a:cubicBezTo>
                    <a:pt x="168367" y="121325"/>
                    <a:pt x="169772" y="119920"/>
                    <a:pt x="169772" y="118182"/>
                  </a:cubicBezTo>
                  <a:lnTo>
                    <a:pt x="169772" y="3132"/>
                  </a:lnTo>
                  <a:cubicBezTo>
                    <a:pt x="169748" y="1393"/>
                    <a:pt x="168355" y="0"/>
                    <a:pt x="166628" y="0"/>
                  </a:cubicBezTo>
                  <a:lnTo>
                    <a:pt x="85094" y="0"/>
                  </a:lnTo>
                  <a:cubicBezTo>
                    <a:pt x="85023" y="0"/>
                    <a:pt x="84952" y="0"/>
                    <a:pt x="84868" y="12"/>
                  </a:cubicBezTo>
                  <a:cubicBezTo>
                    <a:pt x="84797" y="12"/>
                    <a:pt x="84725" y="0"/>
                    <a:pt x="84654"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4" name="Google Shape;1140;p53">
              <a:extLst>
                <a:ext uri="{FF2B5EF4-FFF2-40B4-BE49-F238E27FC236}">
                  <a16:creationId xmlns:a16="http://schemas.microsoft.com/office/drawing/2014/main" id="{9BB6BF79-C66E-4B70-80FC-F38DDE0CCB79}"/>
                </a:ext>
              </a:extLst>
            </p:cNvPr>
            <p:cNvSpPr/>
            <p:nvPr/>
          </p:nvSpPr>
          <p:spPr>
            <a:xfrm>
              <a:off x="3662950" y="1304150"/>
              <a:ext cx="2195225" cy="3033450"/>
            </a:xfrm>
            <a:custGeom>
              <a:avLst/>
              <a:gdLst/>
              <a:ahLst/>
              <a:cxnLst/>
              <a:rect l="l" t="t" r="r" b="b"/>
              <a:pathLst>
                <a:path w="87809" h="121338" extrusionOk="0">
                  <a:moveTo>
                    <a:pt x="1453" y="1"/>
                  </a:moveTo>
                  <a:cubicBezTo>
                    <a:pt x="643" y="1"/>
                    <a:pt x="0" y="668"/>
                    <a:pt x="0" y="1453"/>
                  </a:cubicBezTo>
                  <a:lnTo>
                    <a:pt x="0" y="119885"/>
                  </a:lnTo>
                  <a:cubicBezTo>
                    <a:pt x="0" y="120694"/>
                    <a:pt x="655" y="121337"/>
                    <a:pt x="1453" y="121337"/>
                  </a:cubicBezTo>
                  <a:lnTo>
                    <a:pt x="86368" y="121337"/>
                  </a:lnTo>
                  <a:cubicBezTo>
                    <a:pt x="87154" y="121337"/>
                    <a:pt x="87809" y="120694"/>
                    <a:pt x="87809" y="119885"/>
                  </a:cubicBezTo>
                  <a:lnTo>
                    <a:pt x="87809" y="1453"/>
                  </a:lnTo>
                  <a:cubicBezTo>
                    <a:pt x="87809" y="644"/>
                    <a:pt x="87154" y="1"/>
                    <a:pt x="86368" y="1"/>
                  </a:cubicBezTo>
                  <a:close/>
                </a:path>
              </a:pathLst>
            </a:custGeom>
            <a:solidFill>
              <a:schemeClr val="accent1">
                <a:lumMod val="50000"/>
              </a:schemeClr>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5" name="Google Shape;1141;p53">
              <a:extLst>
                <a:ext uri="{FF2B5EF4-FFF2-40B4-BE49-F238E27FC236}">
                  <a16:creationId xmlns:a16="http://schemas.microsoft.com/office/drawing/2014/main" id="{3D99C8FA-2CC9-4133-8FE1-91BD6E108E8D}"/>
                </a:ext>
              </a:extLst>
            </p:cNvPr>
            <p:cNvSpPr/>
            <p:nvPr/>
          </p:nvSpPr>
          <p:spPr>
            <a:xfrm>
              <a:off x="1614175" y="1304150"/>
              <a:ext cx="2195250" cy="3033450"/>
            </a:xfrm>
            <a:custGeom>
              <a:avLst/>
              <a:gdLst/>
              <a:ahLst/>
              <a:cxnLst/>
              <a:rect l="l" t="t" r="r" b="b"/>
              <a:pathLst>
                <a:path w="87810" h="121338" extrusionOk="0">
                  <a:moveTo>
                    <a:pt x="1441" y="1"/>
                  </a:moveTo>
                  <a:cubicBezTo>
                    <a:pt x="632" y="1"/>
                    <a:pt x="1" y="668"/>
                    <a:pt x="1" y="1453"/>
                  </a:cubicBezTo>
                  <a:lnTo>
                    <a:pt x="1" y="119885"/>
                  </a:lnTo>
                  <a:cubicBezTo>
                    <a:pt x="1" y="120694"/>
                    <a:pt x="655" y="121337"/>
                    <a:pt x="1441" y="121337"/>
                  </a:cubicBezTo>
                  <a:lnTo>
                    <a:pt x="86357" y="121337"/>
                  </a:lnTo>
                  <a:cubicBezTo>
                    <a:pt x="87154" y="121337"/>
                    <a:pt x="87809" y="120694"/>
                    <a:pt x="87809" y="119885"/>
                  </a:cubicBezTo>
                  <a:lnTo>
                    <a:pt x="87809" y="1453"/>
                  </a:lnTo>
                  <a:cubicBezTo>
                    <a:pt x="87809" y="644"/>
                    <a:pt x="87154" y="1"/>
                    <a:pt x="86357" y="1"/>
                  </a:cubicBezTo>
                  <a:close/>
                </a:path>
              </a:pathLst>
            </a:custGeom>
            <a:solidFill>
              <a:schemeClr val="accent1">
                <a:lumMod val="50000"/>
              </a:schemeClr>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6" name="Google Shape;1142;p53">
              <a:extLst>
                <a:ext uri="{FF2B5EF4-FFF2-40B4-BE49-F238E27FC236}">
                  <a16:creationId xmlns:a16="http://schemas.microsoft.com/office/drawing/2014/main" id="{36273B96-38B2-4875-A565-36F561684EE0}"/>
                </a:ext>
              </a:extLst>
            </p:cNvPr>
            <p:cNvSpPr/>
            <p:nvPr/>
          </p:nvSpPr>
          <p:spPr>
            <a:xfrm>
              <a:off x="3471550" y="1304750"/>
              <a:ext cx="537900" cy="3032250"/>
            </a:xfrm>
            <a:custGeom>
              <a:avLst/>
              <a:gdLst/>
              <a:ahLst/>
              <a:cxnLst/>
              <a:rect l="l" t="t" r="r" b="b"/>
              <a:pathLst>
                <a:path w="21516" h="121290" extrusionOk="0">
                  <a:moveTo>
                    <a:pt x="1" y="1"/>
                  </a:moveTo>
                  <a:lnTo>
                    <a:pt x="1" y="121289"/>
                  </a:lnTo>
                  <a:lnTo>
                    <a:pt x="21515" y="121289"/>
                  </a:lnTo>
                  <a:lnTo>
                    <a:pt x="21515" y="1"/>
                  </a:lnTo>
                  <a:close/>
                </a:path>
              </a:pathLst>
            </a:custGeom>
            <a:solidFill>
              <a:srgbClr val="FD8F83"/>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7" name="Google Shape;1143;p53">
              <a:extLst>
                <a:ext uri="{FF2B5EF4-FFF2-40B4-BE49-F238E27FC236}">
                  <a16:creationId xmlns:a16="http://schemas.microsoft.com/office/drawing/2014/main" id="{63D8774C-8513-40A2-98DE-42600A283EAB}"/>
                </a:ext>
              </a:extLst>
            </p:cNvPr>
            <p:cNvSpPr/>
            <p:nvPr/>
          </p:nvSpPr>
          <p:spPr>
            <a:xfrm>
              <a:off x="1726400" y="1410425"/>
              <a:ext cx="1986875" cy="2820900"/>
            </a:xfrm>
            <a:custGeom>
              <a:avLst/>
              <a:gdLst/>
              <a:ahLst/>
              <a:cxnLst/>
              <a:rect l="l" t="t" r="r" b="b"/>
              <a:pathLst>
                <a:path w="79475" h="112836" extrusionOk="0">
                  <a:moveTo>
                    <a:pt x="0" y="0"/>
                  </a:moveTo>
                  <a:lnTo>
                    <a:pt x="0" y="112836"/>
                  </a:lnTo>
                  <a:lnTo>
                    <a:pt x="79474" y="112836"/>
                  </a:lnTo>
                  <a:lnTo>
                    <a:pt x="79474" y="0"/>
                  </a:lnTo>
                  <a:close/>
                </a:path>
              </a:pathLst>
            </a:custGeom>
            <a:solidFill>
              <a:schemeClr val="bg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 name="Google Shape;1144;p53">
              <a:extLst>
                <a:ext uri="{FF2B5EF4-FFF2-40B4-BE49-F238E27FC236}">
                  <a16:creationId xmlns:a16="http://schemas.microsoft.com/office/drawing/2014/main" id="{06575D36-72F5-42AD-82F6-AE644CA241B6}"/>
                </a:ext>
              </a:extLst>
            </p:cNvPr>
            <p:cNvSpPr/>
            <p:nvPr/>
          </p:nvSpPr>
          <p:spPr>
            <a:xfrm>
              <a:off x="3559950" y="1527700"/>
              <a:ext cx="92900" cy="92900"/>
            </a:xfrm>
            <a:custGeom>
              <a:avLst/>
              <a:gdLst/>
              <a:ahLst/>
              <a:cxnLst/>
              <a:rect l="l" t="t" r="r" b="b"/>
              <a:pathLst>
                <a:path w="3716" h="3716" extrusionOk="0">
                  <a:moveTo>
                    <a:pt x="1858" y="0"/>
                  </a:moveTo>
                  <a:cubicBezTo>
                    <a:pt x="834" y="0"/>
                    <a:pt x="1" y="822"/>
                    <a:pt x="1" y="1858"/>
                  </a:cubicBezTo>
                  <a:cubicBezTo>
                    <a:pt x="1" y="2882"/>
                    <a:pt x="834" y="3715"/>
                    <a:pt x="1858" y="3715"/>
                  </a:cubicBezTo>
                  <a:cubicBezTo>
                    <a:pt x="2894" y="3715"/>
                    <a:pt x="3716" y="2882"/>
                    <a:pt x="3716" y="1858"/>
                  </a:cubicBezTo>
                  <a:cubicBezTo>
                    <a:pt x="3716" y="822"/>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9" name="Google Shape;1145;p53">
              <a:extLst>
                <a:ext uri="{FF2B5EF4-FFF2-40B4-BE49-F238E27FC236}">
                  <a16:creationId xmlns:a16="http://schemas.microsoft.com/office/drawing/2014/main" id="{04081F97-D813-4B26-95F6-E1373E7B2433}"/>
                </a:ext>
              </a:extLst>
            </p:cNvPr>
            <p:cNvSpPr/>
            <p:nvPr/>
          </p:nvSpPr>
          <p:spPr>
            <a:xfrm>
              <a:off x="3559950" y="1695275"/>
              <a:ext cx="92900" cy="93200"/>
            </a:xfrm>
            <a:custGeom>
              <a:avLst/>
              <a:gdLst/>
              <a:ahLst/>
              <a:cxnLst/>
              <a:rect l="l" t="t" r="r" b="b"/>
              <a:pathLst>
                <a:path w="3716" h="3728" extrusionOk="0">
                  <a:moveTo>
                    <a:pt x="1858" y="1"/>
                  </a:moveTo>
                  <a:cubicBezTo>
                    <a:pt x="834" y="1"/>
                    <a:pt x="1" y="834"/>
                    <a:pt x="1" y="1870"/>
                  </a:cubicBezTo>
                  <a:cubicBezTo>
                    <a:pt x="1" y="2894"/>
                    <a:pt x="834" y="3727"/>
                    <a:pt x="1858" y="3727"/>
                  </a:cubicBezTo>
                  <a:cubicBezTo>
                    <a:pt x="2894" y="3727"/>
                    <a:pt x="3716" y="2894"/>
                    <a:pt x="3716" y="1870"/>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0" name="Google Shape;1146;p53">
              <a:extLst>
                <a:ext uri="{FF2B5EF4-FFF2-40B4-BE49-F238E27FC236}">
                  <a16:creationId xmlns:a16="http://schemas.microsoft.com/office/drawing/2014/main" id="{3B298AA9-4874-4731-A228-AC13CFA9ACAF}"/>
                </a:ext>
              </a:extLst>
            </p:cNvPr>
            <p:cNvSpPr/>
            <p:nvPr/>
          </p:nvSpPr>
          <p:spPr>
            <a:xfrm>
              <a:off x="3559950" y="1862850"/>
              <a:ext cx="92900" cy="92900"/>
            </a:xfrm>
            <a:custGeom>
              <a:avLst/>
              <a:gdLst/>
              <a:ahLst/>
              <a:cxnLst/>
              <a:rect l="l" t="t" r="r" b="b"/>
              <a:pathLst>
                <a:path w="3716" h="3716" extrusionOk="0">
                  <a:moveTo>
                    <a:pt x="1858" y="1"/>
                  </a:moveTo>
                  <a:cubicBezTo>
                    <a:pt x="834" y="1"/>
                    <a:pt x="1" y="834"/>
                    <a:pt x="1" y="1858"/>
                  </a:cubicBezTo>
                  <a:cubicBezTo>
                    <a:pt x="1" y="2882"/>
                    <a:pt x="834" y="3716"/>
                    <a:pt x="1858" y="3716"/>
                  </a:cubicBezTo>
                  <a:cubicBezTo>
                    <a:pt x="2894" y="3716"/>
                    <a:pt x="3716" y="2882"/>
                    <a:pt x="3716" y="1858"/>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1" name="Google Shape;1147;p53">
              <a:extLst>
                <a:ext uri="{FF2B5EF4-FFF2-40B4-BE49-F238E27FC236}">
                  <a16:creationId xmlns:a16="http://schemas.microsoft.com/office/drawing/2014/main" id="{732AD7FA-AB17-4278-AEE7-3105B4C2D45E}"/>
                </a:ext>
              </a:extLst>
            </p:cNvPr>
            <p:cNvSpPr/>
            <p:nvPr/>
          </p:nvSpPr>
          <p:spPr>
            <a:xfrm>
              <a:off x="3559950" y="2030725"/>
              <a:ext cx="92900" cy="92900"/>
            </a:xfrm>
            <a:custGeom>
              <a:avLst/>
              <a:gdLst/>
              <a:ahLst/>
              <a:cxnLst/>
              <a:rect l="l" t="t" r="r" b="b"/>
              <a:pathLst>
                <a:path w="3716" h="3716" extrusionOk="0">
                  <a:moveTo>
                    <a:pt x="1858" y="1"/>
                  </a:moveTo>
                  <a:cubicBezTo>
                    <a:pt x="834" y="1"/>
                    <a:pt x="1" y="822"/>
                    <a:pt x="1" y="1858"/>
                  </a:cubicBezTo>
                  <a:cubicBezTo>
                    <a:pt x="1" y="2882"/>
                    <a:pt x="834" y="3716"/>
                    <a:pt x="1858" y="3716"/>
                  </a:cubicBezTo>
                  <a:cubicBezTo>
                    <a:pt x="2894" y="3716"/>
                    <a:pt x="3716" y="2882"/>
                    <a:pt x="3716" y="1858"/>
                  </a:cubicBezTo>
                  <a:cubicBezTo>
                    <a:pt x="3716" y="822"/>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2" name="Google Shape;1148;p53">
              <a:extLst>
                <a:ext uri="{FF2B5EF4-FFF2-40B4-BE49-F238E27FC236}">
                  <a16:creationId xmlns:a16="http://schemas.microsoft.com/office/drawing/2014/main" id="{A94E41B7-61D7-437B-8B94-84094BF9731C}"/>
                </a:ext>
              </a:extLst>
            </p:cNvPr>
            <p:cNvSpPr/>
            <p:nvPr/>
          </p:nvSpPr>
          <p:spPr>
            <a:xfrm>
              <a:off x="3559950" y="2198025"/>
              <a:ext cx="92900" cy="93175"/>
            </a:xfrm>
            <a:custGeom>
              <a:avLst/>
              <a:gdLst/>
              <a:ahLst/>
              <a:cxnLst/>
              <a:rect l="l" t="t" r="r" b="b"/>
              <a:pathLst>
                <a:path w="3716" h="3727" extrusionOk="0">
                  <a:moveTo>
                    <a:pt x="1858" y="0"/>
                  </a:moveTo>
                  <a:cubicBezTo>
                    <a:pt x="834" y="0"/>
                    <a:pt x="1" y="834"/>
                    <a:pt x="1" y="1858"/>
                  </a:cubicBezTo>
                  <a:cubicBezTo>
                    <a:pt x="1" y="2893"/>
                    <a:pt x="834" y="3727"/>
                    <a:pt x="1858" y="3727"/>
                  </a:cubicBezTo>
                  <a:cubicBezTo>
                    <a:pt x="2894" y="3727"/>
                    <a:pt x="3716" y="2893"/>
                    <a:pt x="3716" y="1858"/>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3" name="Google Shape;1149;p53">
              <a:extLst>
                <a:ext uri="{FF2B5EF4-FFF2-40B4-BE49-F238E27FC236}">
                  <a16:creationId xmlns:a16="http://schemas.microsoft.com/office/drawing/2014/main" id="{348E8DE9-A146-46E2-B666-09B50BC7315F}"/>
                </a:ext>
              </a:extLst>
            </p:cNvPr>
            <p:cNvSpPr/>
            <p:nvPr/>
          </p:nvSpPr>
          <p:spPr>
            <a:xfrm>
              <a:off x="3559950" y="2365600"/>
              <a:ext cx="92900" cy="92900"/>
            </a:xfrm>
            <a:custGeom>
              <a:avLst/>
              <a:gdLst/>
              <a:ahLst/>
              <a:cxnLst/>
              <a:rect l="l" t="t" r="r" b="b"/>
              <a:pathLst>
                <a:path w="3716" h="3716" extrusionOk="0">
                  <a:moveTo>
                    <a:pt x="1858" y="0"/>
                  </a:moveTo>
                  <a:cubicBezTo>
                    <a:pt x="834" y="0"/>
                    <a:pt x="1" y="822"/>
                    <a:pt x="1" y="1858"/>
                  </a:cubicBezTo>
                  <a:cubicBezTo>
                    <a:pt x="1" y="2882"/>
                    <a:pt x="834" y="3715"/>
                    <a:pt x="1858" y="3715"/>
                  </a:cubicBezTo>
                  <a:cubicBezTo>
                    <a:pt x="2894" y="3715"/>
                    <a:pt x="3716" y="2882"/>
                    <a:pt x="3716" y="1858"/>
                  </a:cubicBezTo>
                  <a:cubicBezTo>
                    <a:pt x="3716" y="822"/>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4" name="Google Shape;1150;p53">
              <a:extLst>
                <a:ext uri="{FF2B5EF4-FFF2-40B4-BE49-F238E27FC236}">
                  <a16:creationId xmlns:a16="http://schemas.microsoft.com/office/drawing/2014/main" id="{BFE07D48-3233-428B-97C8-968EEDF6747E}"/>
                </a:ext>
              </a:extLst>
            </p:cNvPr>
            <p:cNvSpPr/>
            <p:nvPr/>
          </p:nvSpPr>
          <p:spPr>
            <a:xfrm>
              <a:off x="3559950" y="2533175"/>
              <a:ext cx="92900" cy="93200"/>
            </a:xfrm>
            <a:custGeom>
              <a:avLst/>
              <a:gdLst/>
              <a:ahLst/>
              <a:cxnLst/>
              <a:rect l="l" t="t" r="r" b="b"/>
              <a:pathLst>
                <a:path w="3716" h="3728" extrusionOk="0">
                  <a:moveTo>
                    <a:pt x="1858" y="1"/>
                  </a:moveTo>
                  <a:cubicBezTo>
                    <a:pt x="834" y="1"/>
                    <a:pt x="1" y="834"/>
                    <a:pt x="1" y="1858"/>
                  </a:cubicBezTo>
                  <a:cubicBezTo>
                    <a:pt x="1" y="2894"/>
                    <a:pt x="834" y="3727"/>
                    <a:pt x="1858" y="3727"/>
                  </a:cubicBezTo>
                  <a:cubicBezTo>
                    <a:pt x="2894" y="3727"/>
                    <a:pt x="3716" y="2894"/>
                    <a:pt x="3716" y="1858"/>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5" name="Google Shape;1151;p53">
              <a:extLst>
                <a:ext uri="{FF2B5EF4-FFF2-40B4-BE49-F238E27FC236}">
                  <a16:creationId xmlns:a16="http://schemas.microsoft.com/office/drawing/2014/main" id="{289396E5-F1B2-4DD4-BBB0-329CFA9E4134}"/>
                </a:ext>
              </a:extLst>
            </p:cNvPr>
            <p:cNvSpPr/>
            <p:nvPr/>
          </p:nvSpPr>
          <p:spPr>
            <a:xfrm>
              <a:off x="3559950" y="2700750"/>
              <a:ext cx="92900" cy="92900"/>
            </a:xfrm>
            <a:custGeom>
              <a:avLst/>
              <a:gdLst/>
              <a:ahLst/>
              <a:cxnLst/>
              <a:rect l="l" t="t" r="r" b="b"/>
              <a:pathLst>
                <a:path w="3716" h="3716" extrusionOk="0">
                  <a:moveTo>
                    <a:pt x="1858" y="1"/>
                  </a:moveTo>
                  <a:cubicBezTo>
                    <a:pt x="834" y="1"/>
                    <a:pt x="1" y="834"/>
                    <a:pt x="1" y="1858"/>
                  </a:cubicBezTo>
                  <a:cubicBezTo>
                    <a:pt x="1" y="2882"/>
                    <a:pt x="834" y="3716"/>
                    <a:pt x="1858" y="3716"/>
                  </a:cubicBezTo>
                  <a:cubicBezTo>
                    <a:pt x="2894" y="3716"/>
                    <a:pt x="3716" y="2882"/>
                    <a:pt x="3716" y="1858"/>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6" name="Google Shape;1152;p53">
              <a:extLst>
                <a:ext uri="{FF2B5EF4-FFF2-40B4-BE49-F238E27FC236}">
                  <a16:creationId xmlns:a16="http://schemas.microsoft.com/office/drawing/2014/main" id="{367E706D-1847-4E51-91D5-090C7E0432EA}"/>
                </a:ext>
              </a:extLst>
            </p:cNvPr>
            <p:cNvSpPr/>
            <p:nvPr/>
          </p:nvSpPr>
          <p:spPr>
            <a:xfrm>
              <a:off x="3559950" y="2868625"/>
              <a:ext cx="92900" cy="92900"/>
            </a:xfrm>
            <a:custGeom>
              <a:avLst/>
              <a:gdLst/>
              <a:ahLst/>
              <a:cxnLst/>
              <a:rect l="l" t="t" r="r" b="b"/>
              <a:pathLst>
                <a:path w="3716" h="3716" extrusionOk="0">
                  <a:moveTo>
                    <a:pt x="1858" y="1"/>
                  </a:moveTo>
                  <a:cubicBezTo>
                    <a:pt x="834" y="1"/>
                    <a:pt x="1" y="823"/>
                    <a:pt x="1" y="1858"/>
                  </a:cubicBezTo>
                  <a:cubicBezTo>
                    <a:pt x="1" y="2882"/>
                    <a:pt x="834" y="3716"/>
                    <a:pt x="1858" y="3716"/>
                  </a:cubicBezTo>
                  <a:cubicBezTo>
                    <a:pt x="2894" y="3716"/>
                    <a:pt x="3716" y="2882"/>
                    <a:pt x="3716" y="1858"/>
                  </a:cubicBezTo>
                  <a:cubicBezTo>
                    <a:pt x="3716" y="823"/>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7" name="Google Shape;1153;p53">
              <a:extLst>
                <a:ext uri="{FF2B5EF4-FFF2-40B4-BE49-F238E27FC236}">
                  <a16:creationId xmlns:a16="http://schemas.microsoft.com/office/drawing/2014/main" id="{8A1D92F8-B153-4F0B-A428-3B36C66EDF20}"/>
                </a:ext>
              </a:extLst>
            </p:cNvPr>
            <p:cNvSpPr/>
            <p:nvPr/>
          </p:nvSpPr>
          <p:spPr>
            <a:xfrm>
              <a:off x="3559950" y="3035925"/>
              <a:ext cx="92900" cy="93175"/>
            </a:xfrm>
            <a:custGeom>
              <a:avLst/>
              <a:gdLst/>
              <a:ahLst/>
              <a:cxnLst/>
              <a:rect l="l" t="t" r="r" b="b"/>
              <a:pathLst>
                <a:path w="3716" h="3727" extrusionOk="0">
                  <a:moveTo>
                    <a:pt x="1858" y="0"/>
                  </a:moveTo>
                  <a:cubicBezTo>
                    <a:pt x="834" y="0"/>
                    <a:pt x="1" y="834"/>
                    <a:pt x="1" y="1858"/>
                  </a:cubicBezTo>
                  <a:cubicBezTo>
                    <a:pt x="1" y="2893"/>
                    <a:pt x="834" y="3727"/>
                    <a:pt x="1858" y="3727"/>
                  </a:cubicBezTo>
                  <a:cubicBezTo>
                    <a:pt x="2894" y="3727"/>
                    <a:pt x="3716" y="2893"/>
                    <a:pt x="3716" y="1858"/>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8" name="Google Shape;1154;p53">
              <a:extLst>
                <a:ext uri="{FF2B5EF4-FFF2-40B4-BE49-F238E27FC236}">
                  <a16:creationId xmlns:a16="http://schemas.microsoft.com/office/drawing/2014/main" id="{ED2FDDDE-780E-4AED-905D-32A45F4CEA6D}"/>
                </a:ext>
              </a:extLst>
            </p:cNvPr>
            <p:cNvSpPr/>
            <p:nvPr/>
          </p:nvSpPr>
          <p:spPr>
            <a:xfrm>
              <a:off x="3559950" y="3203800"/>
              <a:ext cx="92900" cy="92900"/>
            </a:xfrm>
            <a:custGeom>
              <a:avLst/>
              <a:gdLst/>
              <a:ahLst/>
              <a:cxnLst/>
              <a:rect l="l" t="t" r="r" b="b"/>
              <a:pathLst>
                <a:path w="3716" h="3716" extrusionOk="0">
                  <a:moveTo>
                    <a:pt x="1858" y="0"/>
                  </a:moveTo>
                  <a:cubicBezTo>
                    <a:pt x="834" y="0"/>
                    <a:pt x="1" y="834"/>
                    <a:pt x="1" y="1858"/>
                  </a:cubicBezTo>
                  <a:cubicBezTo>
                    <a:pt x="1" y="2882"/>
                    <a:pt x="834" y="3715"/>
                    <a:pt x="1858" y="3715"/>
                  </a:cubicBezTo>
                  <a:cubicBezTo>
                    <a:pt x="2894" y="3715"/>
                    <a:pt x="3716" y="2882"/>
                    <a:pt x="3716" y="1858"/>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9" name="Google Shape;1155;p53">
              <a:extLst>
                <a:ext uri="{FF2B5EF4-FFF2-40B4-BE49-F238E27FC236}">
                  <a16:creationId xmlns:a16="http://schemas.microsoft.com/office/drawing/2014/main" id="{2C945753-BF6B-4DB8-B32B-79943BB6DB32}"/>
                </a:ext>
              </a:extLst>
            </p:cNvPr>
            <p:cNvSpPr/>
            <p:nvPr/>
          </p:nvSpPr>
          <p:spPr>
            <a:xfrm>
              <a:off x="3559950" y="3371075"/>
              <a:ext cx="92900" cy="93200"/>
            </a:xfrm>
            <a:custGeom>
              <a:avLst/>
              <a:gdLst/>
              <a:ahLst/>
              <a:cxnLst/>
              <a:rect l="l" t="t" r="r" b="b"/>
              <a:pathLst>
                <a:path w="3716" h="3728" extrusionOk="0">
                  <a:moveTo>
                    <a:pt x="1858" y="1"/>
                  </a:moveTo>
                  <a:cubicBezTo>
                    <a:pt x="834" y="1"/>
                    <a:pt x="1" y="834"/>
                    <a:pt x="1" y="1870"/>
                  </a:cubicBezTo>
                  <a:cubicBezTo>
                    <a:pt x="1" y="2894"/>
                    <a:pt x="834" y="3727"/>
                    <a:pt x="1858" y="3727"/>
                  </a:cubicBezTo>
                  <a:cubicBezTo>
                    <a:pt x="2894" y="3727"/>
                    <a:pt x="3716" y="2894"/>
                    <a:pt x="3716" y="1870"/>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0" name="Google Shape;1156;p53">
              <a:extLst>
                <a:ext uri="{FF2B5EF4-FFF2-40B4-BE49-F238E27FC236}">
                  <a16:creationId xmlns:a16="http://schemas.microsoft.com/office/drawing/2014/main" id="{D49B075B-9967-49AB-A935-33927653DD9E}"/>
                </a:ext>
              </a:extLst>
            </p:cNvPr>
            <p:cNvSpPr/>
            <p:nvPr/>
          </p:nvSpPr>
          <p:spPr>
            <a:xfrm>
              <a:off x="3559950" y="3538650"/>
              <a:ext cx="92900" cy="92900"/>
            </a:xfrm>
            <a:custGeom>
              <a:avLst/>
              <a:gdLst/>
              <a:ahLst/>
              <a:cxnLst/>
              <a:rect l="l" t="t" r="r" b="b"/>
              <a:pathLst>
                <a:path w="3716" h="3716" extrusionOk="0">
                  <a:moveTo>
                    <a:pt x="1858" y="1"/>
                  </a:moveTo>
                  <a:cubicBezTo>
                    <a:pt x="834" y="1"/>
                    <a:pt x="1" y="834"/>
                    <a:pt x="1" y="1858"/>
                  </a:cubicBezTo>
                  <a:cubicBezTo>
                    <a:pt x="1" y="2882"/>
                    <a:pt x="834" y="3716"/>
                    <a:pt x="1858" y="3716"/>
                  </a:cubicBezTo>
                  <a:cubicBezTo>
                    <a:pt x="2894" y="3716"/>
                    <a:pt x="3716" y="2882"/>
                    <a:pt x="3716" y="1858"/>
                  </a:cubicBezTo>
                  <a:cubicBezTo>
                    <a:pt x="3716" y="834"/>
                    <a:pt x="2894"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1" name="Google Shape;1157;p53">
              <a:extLst>
                <a:ext uri="{FF2B5EF4-FFF2-40B4-BE49-F238E27FC236}">
                  <a16:creationId xmlns:a16="http://schemas.microsoft.com/office/drawing/2014/main" id="{C6FDE695-ACDE-4406-BD9F-280A0647870A}"/>
                </a:ext>
              </a:extLst>
            </p:cNvPr>
            <p:cNvSpPr/>
            <p:nvPr/>
          </p:nvSpPr>
          <p:spPr>
            <a:xfrm>
              <a:off x="3559950" y="3706250"/>
              <a:ext cx="92900" cy="93175"/>
            </a:xfrm>
            <a:custGeom>
              <a:avLst/>
              <a:gdLst/>
              <a:ahLst/>
              <a:cxnLst/>
              <a:rect l="l" t="t" r="r" b="b"/>
              <a:pathLst>
                <a:path w="3716" h="3727" extrusionOk="0">
                  <a:moveTo>
                    <a:pt x="1858" y="0"/>
                  </a:moveTo>
                  <a:cubicBezTo>
                    <a:pt x="834" y="0"/>
                    <a:pt x="1" y="834"/>
                    <a:pt x="1" y="1869"/>
                  </a:cubicBezTo>
                  <a:cubicBezTo>
                    <a:pt x="1" y="2893"/>
                    <a:pt x="834" y="3727"/>
                    <a:pt x="1858" y="3727"/>
                  </a:cubicBezTo>
                  <a:cubicBezTo>
                    <a:pt x="2894" y="3727"/>
                    <a:pt x="3716" y="2893"/>
                    <a:pt x="3716" y="1869"/>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2" name="Google Shape;1158;p53">
              <a:extLst>
                <a:ext uri="{FF2B5EF4-FFF2-40B4-BE49-F238E27FC236}">
                  <a16:creationId xmlns:a16="http://schemas.microsoft.com/office/drawing/2014/main" id="{D6F631A8-3DB1-4E0C-A95C-0B4AEEE1C7CB}"/>
                </a:ext>
              </a:extLst>
            </p:cNvPr>
            <p:cNvSpPr/>
            <p:nvPr/>
          </p:nvSpPr>
          <p:spPr>
            <a:xfrm>
              <a:off x="3559950" y="3873825"/>
              <a:ext cx="92900" cy="92900"/>
            </a:xfrm>
            <a:custGeom>
              <a:avLst/>
              <a:gdLst/>
              <a:ahLst/>
              <a:cxnLst/>
              <a:rect l="l" t="t" r="r" b="b"/>
              <a:pathLst>
                <a:path w="3716" h="3716" extrusionOk="0">
                  <a:moveTo>
                    <a:pt x="1858" y="0"/>
                  </a:moveTo>
                  <a:cubicBezTo>
                    <a:pt x="834" y="0"/>
                    <a:pt x="1" y="834"/>
                    <a:pt x="1" y="1858"/>
                  </a:cubicBezTo>
                  <a:cubicBezTo>
                    <a:pt x="1" y="2894"/>
                    <a:pt x="834" y="3715"/>
                    <a:pt x="1858" y="3715"/>
                  </a:cubicBezTo>
                  <a:cubicBezTo>
                    <a:pt x="2894" y="3715"/>
                    <a:pt x="3716" y="2894"/>
                    <a:pt x="3716" y="1858"/>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3" name="Google Shape;1159;p53">
              <a:extLst>
                <a:ext uri="{FF2B5EF4-FFF2-40B4-BE49-F238E27FC236}">
                  <a16:creationId xmlns:a16="http://schemas.microsoft.com/office/drawing/2014/main" id="{97F55E39-E6D1-4C32-BBF2-8CBB14E5F881}"/>
                </a:ext>
              </a:extLst>
            </p:cNvPr>
            <p:cNvSpPr/>
            <p:nvPr/>
          </p:nvSpPr>
          <p:spPr>
            <a:xfrm>
              <a:off x="3559950" y="4041700"/>
              <a:ext cx="92900" cy="92900"/>
            </a:xfrm>
            <a:custGeom>
              <a:avLst/>
              <a:gdLst/>
              <a:ahLst/>
              <a:cxnLst/>
              <a:rect l="l" t="t" r="r" b="b"/>
              <a:pathLst>
                <a:path w="3716" h="3716" extrusionOk="0">
                  <a:moveTo>
                    <a:pt x="1858" y="0"/>
                  </a:moveTo>
                  <a:cubicBezTo>
                    <a:pt x="834" y="0"/>
                    <a:pt x="1" y="834"/>
                    <a:pt x="1" y="1858"/>
                  </a:cubicBezTo>
                  <a:cubicBezTo>
                    <a:pt x="1" y="2882"/>
                    <a:pt x="834" y="3715"/>
                    <a:pt x="1858" y="3715"/>
                  </a:cubicBezTo>
                  <a:cubicBezTo>
                    <a:pt x="2894" y="3715"/>
                    <a:pt x="3716" y="2882"/>
                    <a:pt x="3716" y="1858"/>
                  </a:cubicBezTo>
                  <a:cubicBezTo>
                    <a:pt x="3716" y="834"/>
                    <a:pt x="2894"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4" name="Google Shape;1160;p53">
              <a:extLst>
                <a:ext uri="{FF2B5EF4-FFF2-40B4-BE49-F238E27FC236}">
                  <a16:creationId xmlns:a16="http://schemas.microsoft.com/office/drawing/2014/main" id="{1E6D6A46-E552-4307-96CB-3B179BE413F1}"/>
                </a:ext>
              </a:extLst>
            </p:cNvPr>
            <p:cNvSpPr/>
            <p:nvPr/>
          </p:nvSpPr>
          <p:spPr>
            <a:xfrm>
              <a:off x="3767125" y="1410725"/>
              <a:ext cx="1986875" cy="2820600"/>
            </a:xfrm>
            <a:custGeom>
              <a:avLst/>
              <a:gdLst/>
              <a:ahLst/>
              <a:cxnLst/>
              <a:rect l="l" t="t" r="r" b="b"/>
              <a:pathLst>
                <a:path w="79475" h="112824" extrusionOk="0">
                  <a:moveTo>
                    <a:pt x="1" y="0"/>
                  </a:moveTo>
                  <a:lnTo>
                    <a:pt x="1" y="112824"/>
                  </a:lnTo>
                  <a:lnTo>
                    <a:pt x="79475" y="112824"/>
                  </a:lnTo>
                  <a:lnTo>
                    <a:pt x="79475" y="0"/>
                  </a:ln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5" name="Google Shape;1161;p53">
              <a:extLst>
                <a:ext uri="{FF2B5EF4-FFF2-40B4-BE49-F238E27FC236}">
                  <a16:creationId xmlns:a16="http://schemas.microsoft.com/office/drawing/2014/main" id="{CCDCE698-6EA1-4698-8D60-84BF2C7221EE}"/>
                </a:ext>
              </a:extLst>
            </p:cNvPr>
            <p:cNvSpPr/>
            <p:nvPr/>
          </p:nvSpPr>
          <p:spPr>
            <a:xfrm>
              <a:off x="3827550" y="1527700"/>
              <a:ext cx="92900" cy="92900"/>
            </a:xfrm>
            <a:custGeom>
              <a:avLst/>
              <a:gdLst/>
              <a:ahLst/>
              <a:cxnLst/>
              <a:rect l="l" t="t" r="r" b="b"/>
              <a:pathLst>
                <a:path w="3716" h="3716" extrusionOk="0">
                  <a:moveTo>
                    <a:pt x="1858" y="0"/>
                  </a:moveTo>
                  <a:cubicBezTo>
                    <a:pt x="834" y="0"/>
                    <a:pt x="0" y="822"/>
                    <a:pt x="0" y="1858"/>
                  </a:cubicBezTo>
                  <a:cubicBezTo>
                    <a:pt x="0" y="2882"/>
                    <a:pt x="834" y="3715"/>
                    <a:pt x="1858" y="3715"/>
                  </a:cubicBezTo>
                  <a:cubicBezTo>
                    <a:pt x="2882" y="3715"/>
                    <a:pt x="3715" y="2882"/>
                    <a:pt x="3715" y="1858"/>
                  </a:cubicBezTo>
                  <a:cubicBezTo>
                    <a:pt x="3715" y="822"/>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6" name="Google Shape;1162;p53">
              <a:extLst>
                <a:ext uri="{FF2B5EF4-FFF2-40B4-BE49-F238E27FC236}">
                  <a16:creationId xmlns:a16="http://schemas.microsoft.com/office/drawing/2014/main" id="{E2D97F7B-DFBD-4E6D-AD1A-FC19AFC863D7}"/>
                </a:ext>
              </a:extLst>
            </p:cNvPr>
            <p:cNvSpPr/>
            <p:nvPr/>
          </p:nvSpPr>
          <p:spPr>
            <a:xfrm>
              <a:off x="3827550" y="1695275"/>
              <a:ext cx="92900" cy="93200"/>
            </a:xfrm>
            <a:custGeom>
              <a:avLst/>
              <a:gdLst/>
              <a:ahLst/>
              <a:cxnLst/>
              <a:rect l="l" t="t" r="r" b="b"/>
              <a:pathLst>
                <a:path w="3716" h="3728" extrusionOk="0">
                  <a:moveTo>
                    <a:pt x="1858" y="1"/>
                  </a:moveTo>
                  <a:cubicBezTo>
                    <a:pt x="834" y="1"/>
                    <a:pt x="0" y="834"/>
                    <a:pt x="0" y="1870"/>
                  </a:cubicBezTo>
                  <a:cubicBezTo>
                    <a:pt x="0" y="2894"/>
                    <a:pt x="834" y="3727"/>
                    <a:pt x="1858" y="3727"/>
                  </a:cubicBezTo>
                  <a:cubicBezTo>
                    <a:pt x="2882" y="3727"/>
                    <a:pt x="3715" y="2894"/>
                    <a:pt x="3715" y="1870"/>
                  </a:cubicBezTo>
                  <a:cubicBezTo>
                    <a:pt x="3715" y="834"/>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7" name="Google Shape;1163;p53">
              <a:extLst>
                <a:ext uri="{FF2B5EF4-FFF2-40B4-BE49-F238E27FC236}">
                  <a16:creationId xmlns:a16="http://schemas.microsoft.com/office/drawing/2014/main" id="{44798DB4-5012-47B9-AA27-57DD71EA76B8}"/>
                </a:ext>
              </a:extLst>
            </p:cNvPr>
            <p:cNvSpPr/>
            <p:nvPr/>
          </p:nvSpPr>
          <p:spPr>
            <a:xfrm>
              <a:off x="3827550" y="1862850"/>
              <a:ext cx="92900" cy="92900"/>
            </a:xfrm>
            <a:custGeom>
              <a:avLst/>
              <a:gdLst/>
              <a:ahLst/>
              <a:cxnLst/>
              <a:rect l="l" t="t" r="r" b="b"/>
              <a:pathLst>
                <a:path w="3716" h="3716" extrusionOk="0">
                  <a:moveTo>
                    <a:pt x="1858" y="1"/>
                  </a:moveTo>
                  <a:cubicBezTo>
                    <a:pt x="834" y="1"/>
                    <a:pt x="0" y="834"/>
                    <a:pt x="0" y="1858"/>
                  </a:cubicBezTo>
                  <a:cubicBezTo>
                    <a:pt x="0" y="2882"/>
                    <a:pt x="834" y="3716"/>
                    <a:pt x="1858" y="3716"/>
                  </a:cubicBezTo>
                  <a:cubicBezTo>
                    <a:pt x="2882" y="3716"/>
                    <a:pt x="3715" y="2882"/>
                    <a:pt x="3715" y="1858"/>
                  </a:cubicBezTo>
                  <a:cubicBezTo>
                    <a:pt x="3715" y="834"/>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8" name="Google Shape;1164;p53">
              <a:extLst>
                <a:ext uri="{FF2B5EF4-FFF2-40B4-BE49-F238E27FC236}">
                  <a16:creationId xmlns:a16="http://schemas.microsoft.com/office/drawing/2014/main" id="{05184BA2-59CA-4634-8F93-BBB429EA5851}"/>
                </a:ext>
              </a:extLst>
            </p:cNvPr>
            <p:cNvSpPr/>
            <p:nvPr/>
          </p:nvSpPr>
          <p:spPr>
            <a:xfrm>
              <a:off x="3827550" y="2030725"/>
              <a:ext cx="92900" cy="92900"/>
            </a:xfrm>
            <a:custGeom>
              <a:avLst/>
              <a:gdLst/>
              <a:ahLst/>
              <a:cxnLst/>
              <a:rect l="l" t="t" r="r" b="b"/>
              <a:pathLst>
                <a:path w="3716" h="3716" extrusionOk="0">
                  <a:moveTo>
                    <a:pt x="1858" y="1"/>
                  </a:moveTo>
                  <a:cubicBezTo>
                    <a:pt x="834" y="1"/>
                    <a:pt x="0" y="822"/>
                    <a:pt x="0" y="1858"/>
                  </a:cubicBezTo>
                  <a:cubicBezTo>
                    <a:pt x="0" y="2882"/>
                    <a:pt x="834" y="3716"/>
                    <a:pt x="1858" y="3716"/>
                  </a:cubicBezTo>
                  <a:cubicBezTo>
                    <a:pt x="2882" y="3716"/>
                    <a:pt x="3715" y="2882"/>
                    <a:pt x="3715" y="1858"/>
                  </a:cubicBezTo>
                  <a:cubicBezTo>
                    <a:pt x="3715" y="822"/>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9" name="Google Shape;1165;p53">
              <a:extLst>
                <a:ext uri="{FF2B5EF4-FFF2-40B4-BE49-F238E27FC236}">
                  <a16:creationId xmlns:a16="http://schemas.microsoft.com/office/drawing/2014/main" id="{E1D06A4D-B970-411C-9EEE-7087BB294D0F}"/>
                </a:ext>
              </a:extLst>
            </p:cNvPr>
            <p:cNvSpPr/>
            <p:nvPr/>
          </p:nvSpPr>
          <p:spPr>
            <a:xfrm>
              <a:off x="3827550" y="2198025"/>
              <a:ext cx="92900" cy="93175"/>
            </a:xfrm>
            <a:custGeom>
              <a:avLst/>
              <a:gdLst/>
              <a:ahLst/>
              <a:cxnLst/>
              <a:rect l="l" t="t" r="r" b="b"/>
              <a:pathLst>
                <a:path w="3716" h="3727" extrusionOk="0">
                  <a:moveTo>
                    <a:pt x="1858" y="0"/>
                  </a:moveTo>
                  <a:cubicBezTo>
                    <a:pt x="834" y="0"/>
                    <a:pt x="0" y="834"/>
                    <a:pt x="0" y="1858"/>
                  </a:cubicBezTo>
                  <a:cubicBezTo>
                    <a:pt x="0" y="2893"/>
                    <a:pt x="834" y="3727"/>
                    <a:pt x="1858" y="3727"/>
                  </a:cubicBezTo>
                  <a:cubicBezTo>
                    <a:pt x="2882" y="3727"/>
                    <a:pt x="3715" y="2893"/>
                    <a:pt x="3715" y="1858"/>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 name="Google Shape;1166;p53">
              <a:extLst>
                <a:ext uri="{FF2B5EF4-FFF2-40B4-BE49-F238E27FC236}">
                  <a16:creationId xmlns:a16="http://schemas.microsoft.com/office/drawing/2014/main" id="{4D7AB021-501E-4D01-975B-584FD38A227D}"/>
                </a:ext>
              </a:extLst>
            </p:cNvPr>
            <p:cNvSpPr/>
            <p:nvPr/>
          </p:nvSpPr>
          <p:spPr>
            <a:xfrm>
              <a:off x="3827550" y="2365600"/>
              <a:ext cx="92900" cy="92900"/>
            </a:xfrm>
            <a:custGeom>
              <a:avLst/>
              <a:gdLst/>
              <a:ahLst/>
              <a:cxnLst/>
              <a:rect l="l" t="t" r="r" b="b"/>
              <a:pathLst>
                <a:path w="3716" h="3716" extrusionOk="0">
                  <a:moveTo>
                    <a:pt x="1858" y="0"/>
                  </a:moveTo>
                  <a:cubicBezTo>
                    <a:pt x="834" y="0"/>
                    <a:pt x="0" y="822"/>
                    <a:pt x="0" y="1858"/>
                  </a:cubicBezTo>
                  <a:cubicBezTo>
                    <a:pt x="0" y="2882"/>
                    <a:pt x="834" y="3715"/>
                    <a:pt x="1858" y="3715"/>
                  </a:cubicBezTo>
                  <a:cubicBezTo>
                    <a:pt x="2882" y="3715"/>
                    <a:pt x="3715" y="2882"/>
                    <a:pt x="3715" y="1858"/>
                  </a:cubicBezTo>
                  <a:cubicBezTo>
                    <a:pt x="3715" y="822"/>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1" name="Google Shape;1167;p53">
              <a:extLst>
                <a:ext uri="{FF2B5EF4-FFF2-40B4-BE49-F238E27FC236}">
                  <a16:creationId xmlns:a16="http://schemas.microsoft.com/office/drawing/2014/main" id="{44B688B5-9936-46E4-8C6B-18724F24C04D}"/>
                </a:ext>
              </a:extLst>
            </p:cNvPr>
            <p:cNvSpPr/>
            <p:nvPr/>
          </p:nvSpPr>
          <p:spPr>
            <a:xfrm>
              <a:off x="3827550" y="2533175"/>
              <a:ext cx="92900" cy="93200"/>
            </a:xfrm>
            <a:custGeom>
              <a:avLst/>
              <a:gdLst/>
              <a:ahLst/>
              <a:cxnLst/>
              <a:rect l="l" t="t" r="r" b="b"/>
              <a:pathLst>
                <a:path w="3716" h="3728" extrusionOk="0">
                  <a:moveTo>
                    <a:pt x="1858" y="1"/>
                  </a:moveTo>
                  <a:cubicBezTo>
                    <a:pt x="834" y="1"/>
                    <a:pt x="0" y="834"/>
                    <a:pt x="0" y="1858"/>
                  </a:cubicBezTo>
                  <a:cubicBezTo>
                    <a:pt x="0" y="2894"/>
                    <a:pt x="834" y="3727"/>
                    <a:pt x="1858" y="3727"/>
                  </a:cubicBezTo>
                  <a:cubicBezTo>
                    <a:pt x="2882" y="3727"/>
                    <a:pt x="3715" y="2894"/>
                    <a:pt x="3715" y="1858"/>
                  </a:cubicBezTo>
                  <a:cubicBezTo>
                    <a:pt x="3715" y="834"/>
                    <a:pt x="2882" y="1"/>
                    <a:pt x="1858" y="1"/>
                  </a:cubicBezTo>
                  <a:close/>
                </a:path>
              </a:pathLst>
            </a:custGeom>
            <a:solidFill>
              <a:srgbClr val="BD8864"/>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2" name="Google Shape;1168;p53">
              <a:extLst>
                <a:ext uri="{FF2B5EF4-FFF2-40B4-BE49-F238E27FC236}">
                  <a16:creationId xmlns:a16="http://schemas.microsoft.com/office/drawing/2014/main" id="{AFFFBC88-5A48-40DB-B776-02D7E7201D31}"/>
                </a:ext>
              </a:extLst>
            </p:cNvPr>
            <p:cNvSpPr/>
            <p:nvPr/>
          </p:nvSpPr>
          <p:spPr>
            <a:xfrm>
              <a:off x="3827550" y="2700750"/>
              <a:ext cx="92900" cy="92900"/>
            </a:xfrm>
            <a:custGeom>
              <a:avLst/>
              <a:gdLst/>
              <a:ahLst/>
              <a:cxnLst/>
              <a:rect l="l" t="t" r="r" b="b"/>
              <a:pathLst>
                <a:path w="3716" h="3716" extrusionOk="0">
                  <a:moveTo>
                    <a:pt x="1858" y="1"/>
                  </a:moveTo>
                  <a:cubicBezTo>
                    <a:pt x="834" y="1"/>
                    <a:pt x="0" y="834"/>
                    <a:pt x="0" y="1858"/>
                  </a:cubicBezTo>
                  <a:cubicBezTo>
                    <a:pt x="0" y="2882"/>
                    <a:pt x="834" y="3716"/>
                    <a:pt x="1858" y="3716"/>
                  </a:cubicBezTo>
                  <a:cubicBezTo>
                    <a:pt x="2882" y="3716"/>
                    <a:pt x="3715" y="2882"/>
                    <a:pt x="3715" y="1858"/>
                  </a:cubicBezTo>
                  <a:cubicBezTo>
                    <a:pt x="3715" y="834"/>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3" name="Google Shape;1169;p53">
              <a:extLst>
                <a:ext uri="{FF2B5EF4-FFF2-40B4-BE49-F238E27FC236}">
                  <a16:creationId xmlns:a16="http://schemas.microsoft.com/office/drawing/2014/main" id="{341A4DC7-EFF3-487B-B67D-15D6322C9ED6}"/>
                </a:ext>
              </a:extLst>
            </p:cNvPr>
            <p:cNvSpPr/>
            <p:nvPr/>
          </p:nvSpPr>
          <p:spPr>
            <a:xfrm>
              <a:off x="3827550" y="2868625"/>
              <a:ext cx="92900" cy="92900"/>
            </a:xfrm>
            <a:custGeom>
              <a:avLst/>
              <a:gdLst/>
              <a:ahLst/>
              <a:cxnLst/>
              <a:rect l="l" t="t" r="r" b="b"/>
              <a:pathLst>
                <a:path w="3716" h="3716" extrusionOk="0">
                  <a:moveTo>
                    <a:pt x="1858" y="1"/>
                  </a:moveTo>
                  <a:cubicBezTo>
                    <a:pt x="834" y="1"/>
                    <a:pt x="0" y="823"/>
                    <a:pt x="0" y="1858"/>
                  </a:cubicBezTo>
                  <a:cubicBezTo>
                    <a:pt x="0" y="2882"/>
                    <a:pt x="834" y="3716"/>
                    <a:pt x="1858" y="3716"/>
                  </a:cubicBezTo>
                  <a:cubicBezTo>
                    <a:pt x="2882" y="3716"/>
                    <a:pt x="3715" y="2882"/>
                    <a:pt x="3715" y="1858"/>
                  </a:cubicBezTo>
                  <a:cubicBezTo>
                    <a:pt x="3715" y="823"/>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4" name="Google Shape;1170;p53">
              <a:extLst>
                <a:ext uri="{FF2B5EF4-FFF2-40B4-BE49-F238E27FC236}">
                  <a16:creationId xmlns:a16="http://schemas.microsoft.com/office/drawing/2014/main" id="{346FC1C0-DC65-42E2-8BC9-32398EC1FA46}"/>
                </a:ext>
              </a:extLst>
            </p:cNvPr>
            <p:cNvSpPr/>
            <p:nvPr/>
          </p:nvSpPr>
          <p:spPr>
            <a:xfrm>
              <a:off x="3827550" y="3035925"/>
              <a:ext cx="92900" cy="93175"/>
            </a:xfrm>
            <a:custGeom>
              <a:avLst/>
              <a:gdLst/>
              <a:ahLst/>
              <a:cxnLst/>
              <a:rect l="l" t="t" r="r" b="b"/>
              <a:pathLst>
                <a:path w="3716" h="3727" extrusionOk="0">
                  <a:moveTo>
                    <a:pt x="1858" y="0"/>
                  </a:moveTo>
                  <a:cubicBezTo>
                    <a:pt x="834" y="0"/>
                    <a:pt x="0" y="834"/>
                    <a:pt x="0" y="1858"/>
                  </a:cubicBezTo>
                  <a:cubicBezTo>
                    <a:pt x="0" y="2893"/>
                    <a:pt x="834" y="3727"/>
                    <a:pt x="1858" y="3727"/>
                  </a:cubicBezTo>
                  <a:cubicBezTo>
                    <a:pt x="2882" y="3727"/>
                    <a:pt x="3715" y="2893"/>
                    <a:pt x="3715" y="1858"/>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5" name="Google Shape;1171;p53">
              <a:extLst>
                <a:ext uri="{FF2B5EF4-FFF2-40B4-BE49-F238E27FC236}">
                  <a16:creationId xmlns:a16="http://schemas.microsoft.com/office/drawing/2014/main" id="{8F28154C-5164-4182-A84F-C612A9C05420}"/>
                </a:ext>
              </a:extLst>
            </p:cNvPr>
            <p:cNvSpPr/>
            <p:nvPr/>
          </p:nvSpPr>
          <p:spPr>
            <a:xfrm>
              <a:off x="3827550" y="3203800"/>
              <a:ext cx="92900" cy="92900"/>
            </a:xfrm>
            <a:custGeom>
              <a:avLst/>
              <a:gdLst/>
              <a:ahLst/>
              <a:cxnLst/>
              <a:rect l="l" t="t" r="r" b="b"/>
              <a:pathLst>
                <a:path w="3716" h="3716" extrusionOk="0">
                  <a:moveTo>
                    <a:pt x="1858" y="0"/>
                  </a:moveTo>
                  <a:cubicBezTo>
                    <a:pt x="834" y="0"/>
                    <a:pt x="0" y="834"/>
                    <a:pt x="0" y="1858"/>
                  </a:cubicBezTo>
                  <a:cubicBezTo>
                    <a:pt x="0" y="2882"/>
                    <a:pt x="834" y="3715"/>
                    <a:pt x="1858" y="3715"/>
                  </a:cubicBezTo>
                  <a:cubicBezTo>
                    <a:pt x="2882" y="3715"/>
                    <a:pt x="3715" y="2882"/>
                    <a:pt x="3715" y="1858"/>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6" name="Google Shape;1172;p53">
              <a:extLst>
                <a:ext uri="{FF2B5EF4-FFF2-40B4-BE49-F238E27FC236}">
                  <a16:creationId xmlns:a16="http://schemas.microsoft.com/office/drawing/2014/main" id="{26A9429E-B821-43E0-91AC-78521D0C7331}"/>
                </a:ext>
              </a:extLst>
            </p:cNvPr>
            <p:cNvSpPr/>
            <p:nvPr/>
          </p:nvSpPr>
          <p:spPr>
            <a:xfrm>
              <a:off x="3827550" y="3371075"/>
              <a:ext cx="92900" cy="93200"/>
            </a:xfrm>
            <a:custGeom>
              <a:avLst/>
              <a:gdLst/>
              <a:ahLst/>
              <a:cxnLst/>
              <a:rect l="l" t="t" r="r" b="b"/>
              <a:pathLst>
                <a:path w="3716" h="3728" extrusionOk="0">
                  <a:moveTo>
                    <a:pt x="1858" y="1"/>
                  </a:moveTo>
                  <a:cubicBezTo>
                    <a:pt x="834" y="1"/>
                    <a:pt x="0" y="834"/>
                    <a:pt x="0" y="1870"/>
                  </a:cubicBezTo>
                  <a:cubicBezTo>
                    <a:pt x="0" y="2894"/>
                    <a:pt x="834" y="3727"/>
                    <a:pt x="1858" y="3727"/>
                  </a:cubicBezTo>
                  <a:cubicBezTo>
                    <a:pt x="2882" y="3727"/>
                    <a:pt x="3715" y="2894"/>
                    <a:pt x="3715" y="1870"/>
                  </a:cubicBezTo>
                  <a:cubicBezTo>
                    <a:pt x="3715" y="834"/>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 name="Google Shape;1173;p53">
              <a:extLst>
                <a:ext uri="{FF2B5EF4-FFF2-40B4-BE49-F238E27FC236}">
                  <a16:creationId xmlns:a16="http://schemas.microsoft.com/office/drawing/2014/main" id="{A7947BB0-4D90-4779-9532-4DC520FF0E72}"/>
                </a:ext>
              </a:extLst>
            </p:cNvPr>
            <p:cNvSpPr/>
            <p:nvPr/>
          </p:nvSpPr>
          <p:spPr>
            <a:xfrm>
              <a:off x="3827550" y="3538650"/>
              <a:ext cx="92900" cy="92900"/>
            </a:xfrm>
            <a:custGeom>
              <a:avLst/>
              <a:gdLst/>
              <a:ahLst/>
              <a:cxnLst/>
              <a:rect l="l" t="t" r="r" b="b"/>
              <a:pathLst>
                <a:path w="3716" h="3716" extrusionOk="0">
                  <a:moveTo>
                    <a:pt x="1858" y="1"/>
                  </a:moveTo>
                  <a:cubicBezTo>
                    <a:pt x="834" y="1"/>
                    <a:pt x="0" y="834"/>
                    <a:pt x="0" y="1858"/>
                  </a:cubicBezTo>
                  <a:cubicBezTo>
                    <a:pt x="0" y="2882"/>
                    <a:pt x="834" y="3716"/>
                    <a:pt x="1858" y="3716"/>
                  </a:cubicBezTo>
                  <a:cubicBezTo>
                    <a:pt x="2882" y="3716"/>
                    <a:pt x="3715" y="2882"/>
                    <a:pt x="3715" y="1858"/>
                  </a:cubicBezTo>
                  <a:cubicBezTo>
                    <a:pt x="3715" y="834"/>
                    <a:pt x="2882" y="1"/>
                    <a:pt x="1858" y="1"/>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8" name="Google Shape;1174;p53">
              <a:extLst>
                <a:ext uri="{FF2B5EF4-FFF2-40B4-BE49-F238E27FC236}">
                  <a16:creationId xmlns:a16="http://schemas.microsoft.com/office/drawing/2014/main" id="{709CB678-4607-4EA4-A784-3DF53A2051D7}"/>
                </a:ext>
              </a:extLst>
            </p:cNvPr>
            <p:cNvSpPr/>
            <p:nvPr/>
          </p:nvSpPr>
          <p:spPr>
            <a:xfrm>
              <a:off x="3827550" y="3706250"/>
              <a:ext cx="92900" cy="93175"/>
            </a:xfrm>
            <a:custGeom>
              <a:avLst/>
              <a:gdLst/>
              <a:ahLst/>
              <a:cxnLst/>
              <a:rect l="l" t="t" r="r" b="b"/>
              <a:pathLst>
                <a:path w="3716" h="3727" extrusionOk="0">
                  <a:moveTo>
                    <a:pt x="1858" y="0"/>
                  </a:moveTo>
                  <a:cubicBezTo>
                    <a:pt x="834" y="0"/>
                    <a:pt x="0" y="834"/>
                    <a:pt x="0" y="1869"/>
                  </a:cubicBezTo>
                  <a:cubicBezTo>
                    <a:pt x="0" y="2893"/>
                    <a:pt x="834" y="3727"/>
                    <a:pt x="1858" y="3727"/>
                  </a:cubicBezTo>
                  <a:cubicBezTo>
                    <a:pt x="2882" y="3727"/>
                    <a:pt x="3715" y="2893"/>
                    <a:pt x="3715" y="1869"/>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9" name="Google Shape;1175;p53">
              <a:extLst>
                <a:ext uri="{FF2B5EF4-FFF2-40B4-BE49-F238E27FC236}">
                  <a16:creationId xmlns:a16="http://schemas.microsoft.com/office/drawing/2014/main" id="{1DAD6064-5481-47E5-BEF1-4E0A0555C9EC}"/>
                </a:ext>
              </a:extLst>
            </p:cNvPr>
            <p:cNvSpPr/>
            <p:nvPr/>
          </p:nvSpPr>
          <p:spPr>
            <a:xfrm>
              <a:off x="3827550" y="3873825"/>
              <a:ext cx="92900" cy="92900"/>
            </a:xfrm>
            <a:custGeom>
              <a:avLst/>
              <a:gdLst/>
              <a:ahLst/>
              <a:cxnLst/>
              <a:rect l="l" t="t" r="r" b="b"/>
              <a:pathLst>
                <a:path w="3716" h="3716" extrusionOk="0">
                  <a:moveTo>
                    <a:pt x="1858" y="0"/>
                  </a:moveTo>
                  <a:cubicBezTo>
                    <a:pt x="834" y="0"/>
                    <a:pt x="0" y="834"/>
                    <a:pt x="0" y="1858"/>
                  </a:cubicBezTo>
                  <a:cubicBezTo>
                    <a:pt x="0" y="2894"/>
                    <a:pt x="834" y="3715"/>
                    <a:pt x="1858" y="3715"/>
                  </a:cubicBezTo>
                  <a:cubicBezTo>
                    <a:pt x="2882" y="3715"/>
                    <a:pt x="3715" y="2894"/>
                    <a:pt x="3715" y="1858"/>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0" name="Google Shape;1176;p53">
              <a:extLst>
                <a:ext uri="{FF2B5EF4-FFF2-40B4-BE49-F238E27FC236}">
                  <a16:creationId xmlns:a16="http://schemas.microsoft.com/office/drawing/2014/main" id="{01671B92-C3A9-4DDE-9805-70B4B94D5A21}"/>
                </a:ext>
              </a:extLst>
            </p:cNvPr>
            <p:cNvSpPr/>
            <p:nvPr/>
          </p:nvSpPr>
          <p:spPr>
            <a:xfrm>
              <a:off x="3827550" y="4041700"/>
              <a:ext cx="92900" cy="92900"/>
            </a:xfrm>
            <a:custGeom>
              <a:avLst/>
              <a:gdLst/>
              <a:ahLst/>
              <a:cxnLst/>
              <a:rect l="l" t="t" r="r" b="b"/>
              <a:pathLst>
                <a:path w="3716" h="3716" extrusionOk="0">
                  <a:moveTo>
                    <a:pt x="1858" y="0"/>
                  </a:moveTo>
                  <a:cubicBezTo>
                    <a:pt x="834" y="0"/>
                    <a:pt x="0" y="834"/>
                    <a:pt x="0" y="1858"/>
                  </a:cubicBezTo>
                  <a:cubicBezTo>
                    <a:pt x="0" y="2882"/>
                    <a:pt x="834" y="3715"/>
                    <a:pt x="1858" y="3715"/>
                  </a:cubicBezTo>
                  <a:cubicBezTo>
                    <a:pt x="2882" y="3715"/>
                    <a:pt x="3715" y="2882"/>
                    <a:pt x="3715" y="1858"/>
                  </a:cubicBezTo>
                  <a:cubicBezTo>
                    <a:pt x="3715" y="834"/>
                    <a:pt x="2882" y="0"/>
                    <a:pt x="1858"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1" name="Google Shape;1177;p53">
              <a:extLst>
                <a:ext uri="{FF2B5EF4-FFF2-40B4-BE49-F238E27FC236}">
                  <a16:creationId xmlns:a16="http://schemas.microsoft.com/office/drawing/2014/main" id="{5C515FD5-C37F-4EF2-AC5C-3D64C9D888AD}"/>
                </a:ext>
              </a:extLst>
            </p:cNvPr>
            <p:cNvSpPr/>
            <p:nvPr/>
          </p:nvSpPr>
          <p:spPr>
            <a:xfrm>
              <a:off x="3588525" y="1541700"/>
              <a:ext cx="305725" cy="64900"/>
            </a:xfrm>
            <a:custGeom>
              <a:avLst/>
              <a:gdLst/>
              <a:ahLst/>
              <a:cxnLst/>
              <a:rect l="l" t="t" r="r" b="b"/>
              <a:pathLst>
                <a:path w="12229" h="2596" extrusionOk="0">
                  <a:moveTo>
                    <a:pt x="1299" y="0"/>
                  </a:moveTo>
                  <a:cubicBezTo>
                    <a:pt x="584" y="0"/>
                    <a:pt x="1" y="583"/>
                    <a:pt x="1" y="1298"/>
                  </a:cubicBezTo>
                  <a:cubicBezTo>
                    <a:pt x="1" y="2012"/>
                    <a:pt x="584" y="2596"/>
                    <a:pt x="1299" y="2596"/>
                  </a:cubicBezTo>
                  <a:lnTo>
                    <a:pt x="10931" y="2596"/>
                  </a:lnTo>
                  <a:cubicBezTo>
                    <a:pt x="11645" y="2596"/>
                    <a:pt x="12228" y="2012"/>
                    <a:pt x="12228" y="1298"/>
                  </a:cubicBezTo>
                  <a:cubicBezTo>
                    <a:pt x="12228" y="583"/>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2" name="Google Shape;1178;p53">
              <a:extLst>
                <a:ext uri="{FF2B5EF4-FFF2-40B4-BE49-F238E27FC236}">
                  <a16:creationId xmlns:a16="http://schemas.microsoft.com/office/drawing/2014/main" id="{F0625AA4-8450-4F8B-8A20-56E1923C72D2}"/>
                </a:ext>
              </a:extLst>
            </p:cNvPr>
            <p:cNvSpPr/>
            <p:nvPr/>
          </p:nvSpPr>
          <p:spPr>
            <a:xfrm>
              <a:off x="3588525" y="1709575"/>
              <a:ext cx="305725" cy="64600"/>
            </a:xfrm>
            <a:custGeom>
              <a:avLst/>
              <a:gdLst/>
              <a:ahLst/>
              <a:cxnLst/>
              <a:rect l="l" t="t" r="r" b="b"/>
              <a:pathLst>
                <a:path w="12229" h="2584" extrusionOk="0">
                  <a:moveTo>
                    <a:pt x="1299" y="0"/>
                  </a:moveTo>
                  <a:cubicBezTo>
                    <a:pt x="584" y="0"/>
                    <a:pt x="1" y="584"/>
                    <a:pt x="1" y="1298"/>
                  </a:cubicBezTo>
                  <a:cubicBezTo>
                    <a:pt x="1" y="2012"/>
                    <a:pt x="584" y="2584"/>
                    <a:pt x="1299" y="2584"/>
                  </a:cubicBezTo>
                  <a:lnTo>
                    <a:pt x="10931" y="2584"/>
                  </a:lnTo>
                  <a:cubicBezTo>
                    <a:pt x="11645" y="2584"/>
                    <a:pt x="12228" y="2012"/>
                    <a:pt x="12228" y="1298"/>
                  </a:cubicBezTo>
                  <a:cubicBezTo>
                    <a:pt x="12228" y="584"/>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3" name="Google Shape;1179;p53">
              <a:extLst>
                <a:ext uri="{FF2B5EF4-FFF2-40B4-BE49-F238E27FC236}">
                  <a16:creationId xmlns:a16="http://schemas.microsoft.com/office/drawing/2014/main" id="{60F6D30B-BC66-4774-8ABB-B5B4BE0219D7}"/>
                </a:ext>
              </a:extLst>
            </p:cNvPr>
            <p:cNvSpPr/>
            <p:nvPr/>
          </p:nvSpPr>
          <p:spPr>
            <a:xfrm>
              <a:off x="3588525" y="1876850"/>
              <a:ext cx="305725" cy="64900"/>
            </a:xfrm>
            <a:custGeom>
              <a:avLst/>
              <a:gdLst/>
              <a:ahLst/>
              <a:cxnLst/>
              <a:rect l="l" t="t" r="r" b="b"/>
              <a:pathLst>
                <a:path w="12229" h="2596" extrusionOk="0">
                  <a:moveTo>
                    <a:pt x="1299" y="0"/>
                  </a:moveTo>
                  <a:cubicBezTo>
                    <a:pt x="584" y="0"/>
                    <a:pt x="1" y="584"/>
                    <a:pt x="1" y="1298"/>
                  </a:cubicBezTo>
                  <a:cubicBezTo>
                    <a:pt x="1" y="2013"/>
                    <a:pt x="584" y="2596"/>
                    <a:pt x="1299" y="2596"/>
                  </a:cubicBezTo>
                  <a:lnTo>
                    <a:pt x="10931" y="2596"/>
                  </a:lnTo>
                  <a:cubicBezTo>
                    <a:pt x="11645" y="2596"/>
                    <a:pt x="12228" y="2013"/>
                    <a:pt x="12228" y="1298"/>
                  </a:cubicBezTo>
                  <a:cubicBezTo>
                    <a:pt x="12228" y="584"/>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4" name="Google Shape;1180;p53">
              <a:extLst>
                <a:ext uri="{FF2B5EF4-FFF2-40B4-BE49-F238E27FC236}">
                  <a16:creationId xmlns:a16="http://schemas.microsoft.com/office/drawing/2014/main" id="{45A9BFE0-23D7-42E7-923B-060FD65D0E51}"/>
                </a:ext>
              </a:extLst>
            </p:cNvPr>
            <p:cNvSpPr/>
            <p:nvPr/>
          </p:nvSpPr>
          <p:spPr>
            <a:xfrm>
              <a:off x="3588525" y="2044725"/>
              <a:ext cx="305725" cy="64925"/>
            </a:xfrm>
            <a:custGeom>
              <a:avLst/>
              <a:gdLst/>
              <a:ahLst/>
              <a:cxnLst/>
              <a:rect l="l" t="t" r="r" b="b"/>
              <a:pathLst>
                <a:path w="12229" h="2597" extrusionOk="0">
                  <a:moveTo>
                    <a:pt x="1299" y="1"/>
                  </a:moveTo>
                  <a:cubicBezTo>
                    <a:pt x="584" y="1"/>
                    <a:pt x="1" y="584"/>
                    <a:pt x="1" y="1298"/>
                  </a:cubicBezTo>
                  <a:cubicBezTo>
                    <a:pt x="1" y="2013"/>
                    <a:pt x="584" y="2596"/>
                    <a:pt x="1299" y="2596"/>
                  </a:cubicBezTo>
                  <a:lnTo>
                    <a:pt x="10931" y="2596"/>
                  </a:lnTo>
                  <a:cubicBezTo>
                    <a:pt x="11645" y="2596"/>
                    <a:pt x="12228" y="2013"/>
                    <a:pt x="12228" y="1298"/>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5" name="Google Shape;1181;p53">
              <a:extLst>
                <a:ext uri="{FF2B5EF4-FFF2-40B4-BE49-F238E27FC236}">
                  <a16:creationId xmlns:a16="http://schemas.microsoft.com/office/drawing/2014/main" id="{BA9D8ECB-6385-492B-B580-CC9D807440BE}"/>
                </a:ext>
              </a:extLst>
            </p:cNvPr>
            <p:cNvSpPr/>
            <p:nvPr/>
          </p:nvSpPr>
          <p:spPr>
            <a:xfrm>
              <a:off x="3588525" y="2212300"/>
              <a:ext cx="305725" cy="64625"/>
            </a:xfrm>
            <a:custGeom>
              <a:avLst/>
              <a:gdLst/>
              <a:ahLst/>
              <a:cxnLst/>
              <a:rect l="l" t="t" r="r" b="b"/>
              <a:pathLst>
                <a:path w="12229" h="2585" extrusionOk="0">
                  <a:moveTo>
                    <a:pt x="1299" y="1"/>
                  </a:moveTo>
                  <a:cubicBezTo>
                    <a:pt x="584" y="1"/>
                    <a:pt x="1" y="572"/>
                    <a:pt x="1" y="1287"/>
                  </a:cubicBezTo>
                  <a:cubicBezTo>
                    <a:pt x="1" y="2001"/>
                    <a:pt x="584" y="2584"/>
                    <a:pt x="1299" y="2584"/>
                  </a:cubicBezTo>
                  <a:lnTo>
                    <a:pt x="10931" y="2584"/>
                  </a:lnTo>
                  <a:cubicBezTo>
                    <a:pt x="11645" y="2584"/>
                    <a:pt x="12228" y="2001"/>
                    <a:pt x="12228" y="1287"/>
                  </a:cubicBezTo>
                  <a:cubicBezTo>
                    <a:pt x="12228" y="572"/>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6" name="Google Shape;1182;p53">
              <a:extLst>
                <a:ext uri="{FF2B5EF4-FFF2-40B4-BE49-F238E27FC236}">
                  <a16:creationId xmlns:a16="http://schemas.microsoft.com/office/drawing/2014/main" id="{4F8ACF2E-9993-4F43-A933-E558069C0D59}"/>
                </a:ext>
              </a:extLst>
            </p:cNvPr>
            <p:cNvSpPr/>
            <p:nvPr/>
          </p:nvSpPr>
          <p:spPr>
            <a:xfrm>
              <a:off x="3588525" y="2379875"/>
              <a:ext cx="305725" cy="64925"/>
            </a:xfrm>
            <a:custGeom>
              <a:avLst/>
              <a:gdLst/>
              <a:ahLst/>
              <a:cxnLst/>
              <a:rect l="l" t="t" r="r" b="b"/>
              <a:pathLst>
                <a:path w="12229" h="2597" extrusionOk="0">
                  <a:moveTo>
                    <a:pt x="1299" y="1"/>
                  </a:moveTo>
                  <a:cubicBezTo>
                    <a:pt x="584" y="1"/>
                    <a:pt x="1" y="584"/>
                    <a:pt x="1" y="1299"/>
                  </a:cubicBezTo>
                  <a:cubicBezTo>
                    <a:pt x="1" y="2013"/>
                    <a:pt x="584" y="2597"/>
                    <a:pt x="1299" y="2597"/>
                  </a:cubicBezTo>
                  <a:lnTo>
                    <a:pt x="10931" y="2597"/>
                  </a:lnTo>
                  <a:cubicBezTo>
                    <a:pt x="11645" y="2597"/>
                    <a:pt x="12228" y="2013"/>
                    <a:pt x="12228" y="1299"/>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7" name="Google Shape;1183;p53">
              <a:extLst>
                <a:ext uri="{FF2B5EF4-FFF2-40B4-BE49-F238E27FC236}">
                  <a16:creationId xmlns:a16="http://schemas.microsoft.com/office/drawing/2014/main" id="{3E7B2FF7-FDBF-4486-872E-E29FA99773C1}"/>
                </a:ext>
              </a:extLst>
            </p:cNvPr>
            <p:cNvSpPr/>
            <p:nvPr/>
          </p:nvSpPr>
          <p:spPr>
            <a:xfrm>
              <a:off x="3588525" y="2547475"/>
              <a:ext cx="305725" cy="64600"/>
            </a:xfrm>
            <a:custGeom>
              <a:avLst/>
              <a:gdLst/>
              <a:ahLst/>
              <a:cxnLst/>
              <a:rect l="l" t="t" r="r" b="b"/>
              <a:pathLst>
                <a:path w="12229" h="2584" extrusionOk="0">
                  <a:moveTo>
                    <a:pt x="1299" y="0"/>
                  </a:moveTo>
                  <a:cubicBezTo>
                    <a:pt x="584" y="0"/>
                    <a:pt x="1" y="584"/>
                    <a:pt x="1" y="1298"/>
                  </a:cubicBezTo>
                  <a:cubicBezTo>
                    <a:pt x="1" y="2012"/>
                    <a:pt x="584" y="2584"/>
                    <a:pt x="1299" y="2584"/>
                  </a:cubicBezTo>
                  <a:lnTo>
                    <a:pt x="10931" y="2584"/>
                  </a:lnTo>
                  <a:cubicBezTo>
                    <a:pt x="11645" y="2584"/>
                    <a:pt x="12228" y="2012"/>
                    <a:pt x="12228" y="1298"/>
                  </a:cubicBezTo>
                  <a:cubicBezTo>
                    <a:pt x="12228" y="584"/>
                    <a:pt x="11645" y="0"/>
                    <a:pt x="10931" y="0"/>
                  </a:cubicBezTo>
                  <a:close/>
                </a:path>
              </a:pathLst>
            </a:custGeom>
            <a:solidFill>
              <a:schemeClr val="accent1">
                <a:lumMod val="75000"/>
              </a:schemeClr>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8" name="Google Shape;1184;p53">
              <a:extLst>
                <a:ext uri="{FF2B5EF4-FFF2-40B4-BE49-F238E27FC236}">
                  <a16:creationId xmlns:a16="http://schemas.microsoft.com/office/drawing/2014/main" id="{5924FB73-1744-4D15-B5C2-3BD01810C2FF}"/>
                </a:ext>
              </a:extLst>
            </p:cNvPr>
            <p:cNvSpPr/>
            <p:nvPr/>
          </p:nvSpPr>
          <p:spPr>
            <a:xfrm>
              <a:off x="3588525" y="2714750"/>
              <a:ext cx="305725" cy="64925"/>
            </a:xfrm>
            <a:custGeom>
              <a:avLst/>
              <a:gdLst/>
              <a:ahLst/>
              <a:cxnLst/>
              <a:rect l="l" t="t" r="r" b="b"/>
              <a:pathLst>
                <a:path w="12229" h="2597" extrusionOk="0">
                  <a:moveTo>
                    <a:pt x="1299" y="0"/>
                  </a:moveTo>
                  <a:cubicBezTo>
                    <a:pt x="584" y="0"/>
                    <a:pt x="1" y="584"/>
                    <a:pt x="1" y="1298"/>
                  </a:cubicBezTo>
                  <a:cubicBezTo>
                    <a:pt x="1" y="2013"/>
                    <a:pt x="584" y="2596"/>
                    <a:pt x="1299" y="2596"/>
                  </a:cubicBezTo>
                  <a:lnTo>
                    <a:pt x="10931" y="2596"/>
                  </a:lnTo>
                  <a:cubicBezTo>
                    <a:pt x="11645" y="2596"/>
                    <a:pt x="12228" y="2013"/>
                    <a:pt x="12228" y="1298"/>
                  </a:cubicBezTo>
                  <a:cubicBezTo>
                    <a:pt x="12228" y="584"/>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59" name="Google Shape;1185;p53">
              <a:extLst>
                <a:ext uri="{FF2B5EF4-FFF2-40B4-BE49-F238E27FC236}">
                  <a16:creationId xmlns:a16="http://schemas.microsoft.com/office/drawing/2014/main" id="{04607E5E-5A11-4995-9B24-ABA6207A253C}"/>
                </a:ext>
              </a:extLst>
            </p:cNvPr>
            <p:cNvSpPr/>
            <p:nvPr/>
          </p:nvSpPr>
          <p:spPr>
            <a:xfrm>
              <a:off x="3588525" y="2882625"/>
              <a:ext cx="305725" cy="64925"/>
            </a:xfrm>
            <a:custGeom>
              <a:avLst/>
              <a:gdLst/>
              <a:ahLst/>
              <a:cxnLst/>
              <a:rect l="l" t="t" r="r" b="b"/>
              <a:pathLst>
                <a:path w="12229" h="2597" extrusionOk="0">
                  <a:moveTo>
                    <a:pt x="1299" y="1"/>
                  </a:moveTo>
                  <a:cubicBezTo>
                    <a:pt x="584" y="1"/>
                    <a:pt x="1" y="584"/>
                    <a:pt x="1" y="1298"/>
                  </a:cubicBezTo>
                  <a:cubicBezTo>
                    <a:pt x="1" y="2013"/>
                    <a:pt x="584" y="2596"/>
                    <a:pt x="1299" y="2596"/>
                  </a:cubicBezTo>
                  <a:lnTo>
                    <a:pt x="10931" y="2596"/>
                  </a:lnTo>
                  <a:cubicBezTo>
                    <a:pt x="11645" y="2596"/>
                    <a:pt x="12228" y="2013"/>
                    <a:pt x="12228" y="1298"/>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0" name="Google Shape;1186;p53">
              <a:extLst>
                <a:ext uri="{FF2B5EF4-FFF2-40B4-BE49-F238E27FC236}">
                  <a16:creationId xmlns:a16="http://schemas.microsoft.com/office/drawing/2014/main" id="{F64D8288-8CA4-4A86-9C08-13663DE221FA}"/>
                </a:ext>
              </a:extLst>
            </p:cNvPr>
            <p:cNvSpPr/>
            <p:nvPr/>
          </p:nvSpPr>
          <p:spPr>
            <a:xfrm>
              <a:off x="3588525" y="3049900"/>
              <a:ext cx="305725" cy="64925"/>
            </a:xfrm>
            <a:custGeom>
              <a:avLst/>
              <a:gdLst/>
              <a:ahLst/>
              <a:cxnLst/>
              <a:rect l="l" t="t" r="r" b="b"/>
              <a:pathLst>
                <a:path w="12229" h="2597" extrusionOk="0">
                  <a:moveTo>
                    <a:pt x="1299" y="1"/>
                  </a:moveTo>
                  <a:cubicBezTo>
                    <a:pt x="584" y="1"/>
                    <a:pt x="1" y="584"/>
                    <a:pt x="1" y="1299"/>
                  </a:cubicBezTo>
                  <a:cubicBezTo>
                    <a:pt x="1" y="2013"/>
                    <a:pt x="584" y="2596"/>
                    <a:pt x="1299" y="2596"/>
                  </a:cubicBezTo>
                  <a:lnTo>
                    <a:pt x="10931" y="2596"/>
                  </a:lnTo>
                  <a:cubicBezTo>
                    <a:pt x="11645" y="2596"/>
                    <a:pt x="12228" y="2013"/>
                    <a:pt x="12228" y="1299"/>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1" name="Google Shape;1187;p53">
              <a:extLst>
                <a:ext uri="{FF2B5EF4-FFF2-40B4-BE49-F238E27FC236}">
                  <a16:creationId xmlns:a16="http://schemas.microsoft.com/office/drawing/2014/main" id="{61B4148C-B877-443D-AA92-C819B2D2AB07}"/>
                </a:ext>
              </a:extLst>
            </p:cNvPr>
            <p:cNvSpPr/>
            <p:nvPr/>
          </p:nvSpPr>
          <p:spPr>
            <a:xfrm>
              <a:off x="3588525" y="3217775"/>
              <a:ext cx="305725" cy="64925"/>
            </a:xfrm>
            <a:custGeom>
              <a:avLst/>
              <a:gdLst/>
              <a:ahLst/>
              <a:cxnLst/>
              <a:rect l="l" t="t" r="r" b="b"/>
              <a:pathLst>
                <a:path w="12229" h="2597" extrusionOk="0">
                  <a:moveTo>
                    <a:pt x="1299" y="1"/>
                  </a:moveTo>
                  <a:cubicBezTo>
                    <a:pt x="584" y="1"/>
                    <a:pt x="1" y="584"/>
                    <a:pt x="1" y="1299"/>
                  </a:cubicBezTo>
                  <a:cubicBezTo>
                    <a:pt x="1" y="2013"/>
                    <a:pt x="584" y="2597"/>
                    <a:pt x="1299" y="2597"/>
                  </a:cubicBezTo>
                  <a:lnTo>
                    <a:pt x="10931" y="2597"/>
                  </a:lnTo>
                  <a:cubicBezTo>
                    <a:pt x="11645" y="2597"/>
                    <a:pt x="12228" y="2013"/>
                    <a:pt x="12228" y="1299"/>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2" name="Google Shape;1188;p53">
              <a:extLst>
                <a:ext uri="{FF2B5EF4-FFF2-40B4-BE49-F238E27FC236}">
                  <a16:creationId xmlns:a16="http://schemas.microsoft.com/office/drawing/2014/main" id="{30A19A2F-45FC-48E4-9EDE-75D417B32F2B}"/>
                </a:ext>
              </a:extLst>
            </p:cNvPr>
            <p:cNvSpPr/>
            <p:nvPr/>
          </p:nvSpPr>
          <p:spPr>
            <a:xfrm>
              <a:off x="3588525" y="3385375"/>
              <a:ext cx="305725" cy="64600"/>
            </a:xfrm>
            <a:custGeom>
              <a:avLst/>
              <a:gdLst/>
              <a:ahLst/>
              <a:cxnLst/>
              <a:rect l="l" t="t" r="r" b="b"/>
              <a:pathLst>
                <a:path w="12229" h="2584" extrusionOk="0">
                  <a:moveTo>
                    <a:pt x="1299" y="0"/>
                  </a:moveTo>
                  <a:cubicBezTo>
                    <a:pt x="584" y="0"/>
                    <a:pt x="1" y="584"/>
                    <a:pt x="1" y="1298"/>
                  </a:cubicBezTo>
                  <a:cubicBezTo>
                    <a:pt x="1" y="2012"/>
                    <a:pt x="584" y="2584"/>
                    <a:pt x="1299" y="2584"/>
                  </a:cubicBezTo>
                  <a:lnTo>
                    <a:pt x="10931" y="2584"/>
                  </a:lnTo>
                  <a:cubicBezTo>
                    <a:pt x="11645" y="2584"/>
                    <a:pt x="12228" y="2012"/>
                    <a:pt x="12228" y="1298"/>
                  </a:cubicBezTo>
                  <a:cubicBezTo>
                    <a:pt x="12228" y="584"/>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3" name="Google Shape;1189;p53">
              <a:extLst>
                <a:ext uri="{FF2B5EF4-FFF2-40B4-BE49-F238E27FC236}">
                  <a16:creationId xmlns:a16="http://schemas.microsoft.com/office/drawing/2014/main" id="{9D71DD61-00A0-4B97-97CA-82F05952EB62}"/>
                </a:ext>
              </a:extLst>
            </p:cNvPr>
            <p:cNvSpPr/>
            <p:nvPr/>
          </p:nvSpPr>
          <p:spPr>
            <a:xfrm>
              <a:off x="3588525" y="3552950"/>
              <a:ext cx="305725" cy="64900"/>
            </a:xfrm>
            <a:custGeom>
              <a:avLst/>
              <a:gdLst/>
              <a:ahLst/>
              <a:cxnLst/>
              <a:rect l="l" t="t" r="r" b="b"/>
              <a:pathLst>
                <a:path w="12229" h="2596" extrusionOk="0">
                  <a:moveTo>
                    <a:pt x="1299" y="0"/>
                  </a:moveTo>
                  <a:cubicBezTo>
                    <a:pt x="584" y="0"/>
                    <a:pt x="1" y="584"/>
                    <a:pt x="1" y="1298"/>
                  </a:cubicBezTo>
                  <a:cubicBezTo>
                    <a:pt x="1" y="2013"/>
                    <a:pt x="584" y="2596"/>
                    <a:pt x="1299" y="2596"/>
                  </a:cubicBezTo>
                  <a:lnTo>
                    <a:pt x="10931" y="2596"/>
                  </a:lnTo>
                  <a:cubicBezTo>
                    <a:pt x="11645" y="2596"/>
                    <a:pt x="12228" y="2013"/>
                    <a:pt x="12228" y="1298"/>
                  </a:cubicBezTo>
                  <a:cubicBezTo>
                    <a:pt x="12228" y="584"/>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4" name="Google Shape;1190;p53">
              <a:extLst>
                <a:ext uri="{FF2B5EF4-FFF2-40B4-BE49-F238E27FC236}">
                  <a16:creationId xmlns:a16="http://schemas.microsoft.com/office/drawing/2014/main" id="{9EDBDAA7-FEA9-4763-BD83-1B33A976CC6D}"/>
                </a:ext>
              </a:extLst>
            </p:cNvPr>
            <p:cNvSpPr/>
            <p:nvPr/>
          </p:nvSpPr>
          <p:spPr>
            <a:xfrm>
              <a:off x="3588525" y="3720525"/>
              <a:ext cx="305725" cy="64925"/>
            </a:xfrm>
            <a:custGeom>
              <a:avLst/>
              <a:gdLst/>
              <a:ahLst/>
              <a:cxnLst/>
              <a:rect l="l" t="t" r="r" b="b"/>
              <a:pathLst>
                <a:path w="12229" h="2597" extrusionOk="0">
                  <a:moveTo>
                    <a:pt x="1299" y="1"/>
                  </a:moveTo>
                  <a:cubicBezTo>
                    <a:pt x="584" y="1"/>
                    <a:pt x="1" y="584"/>
                    <a:pt x="1" y="1298"/>
                  </a:cubicBezTo>
                  <a:cubicBezTo>
                    <a:pt x="1" y="2013"/>
                    <a:pt x="584" y="2596"/>
                    <a:pt x="1299" y="2596"/>
                  </a:cubicBezTo>
                  <a:lnTo>
                    <a:pt x="10931" y="2596"/>
                  </a:lnTo>
                  <a:cubicBezTo>
                    <a:pt x="11645" y="2596"/>
                    <a:pt x="12228" y="2013"/>
                    <a:pt x="12228" y="1298"/>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5" name="Google Shape;1191;p53">
              <a:extLst>
                <a:ext uri="{FF2B5EF4-FFF2-40B4-BE49-F238E27FC236}">
                  <a16:creationId xmlns:a16="http://schemas.microsoft.com/office/drawing/2014/main" id="{D781B0B9-3E04-431D-97AD-1987CDE08ED0}"/>
                </a:ext>
              </a:extLst>
            </p:cNvPr>
            <p:cNvSpPr/>
            <p:nvPr/>
          </p:nvSpPr>
          <p:spPr>
            <a:xfrm>
              <a:off x="3588525" y="3887800"/>
              <a:ext cx="305725" cy="64925"/>
            </a:xfrm>
            <a:custGeom>
              <a:avLst/>
              <a:gdLst/>
              <a:ahLst/>
              <a:cxnLst/>
              <a:rect l="l" t="t" r="r" b="b"/>
              <a:pathLst>
                <a:path w="12229" h="2597" extrusionOk="0">
                  <a:moveTo>
                    <a:pt x="1299" y="1"/>
                  </a:moveTo>
                  <a:cubicBezTo>
                    <a:pt x="584" y="1"/>
                    <a:pt x="1" y="584"/>
                    <a:pt x="1" y="1299"/>
                  </a:cubicBezTo>
                  <a:cubicBezTo>
                    <a:pt x="1" y="2013"/>
                    <a:pt x="584" y="2596"/>
                    <a:pt x="1299" y="2596"/>
                  </a:cubicBezTo>
                  <a:lnTo>
                    <a:pt x="10931" y="2596"/>
                  </a:lnTo>
                  <a:cubicBezTo>
                    <a:pt x="11645" y="2596"/>
                    <a:pt x="12228" y="2013"/>
                    <a:pt x="12228" y="1299"/>
                  </a:cubicBezTo>
                  <a:cubicBezTo>
                    <a:pt x="12228" y="584"/>
                    <a:pt x="11645" y="1"/>
                    <a:pt x="10931" y="1"/>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6" name="Google Shape;1192;p53">
              <a:extLst>
                <a:ext uri="{FF2B5EF4-FFF2-40B4-BE49-F238E27FC236}">
                  <a16:creationId xmlns:a16="http://schemas.microsoft.com/office/drawing/2014/main" id="{FE1D6DEF-ECAF-44A2-BF46-2947C64F493F}"/>
                </a:ext>
              </a:extLst>
            </p:cNvPr>
            <p:cNvSpPr/>
            <p:nvPr/>
          </p:nvSpPr>
          <p:spPr>
            <a:xfrm>
              <a:off x="3588525" y="4055700"/>
              <a:ext cx="305725" cy="64900"/>
            </a:xfrm>
            <a:custGeom>
              <a:avLst/>
              <a:gdLst/>
              <a:ahLst/>
              <a:cxnLst/>
              <a:rect l="l" t="t" r="r" b="b"/>
              <a:pathLst>
                <a:path w="12229" h="2596" extrusionOk="0">
                  <a:moveTo>
                    <a:pt x="1299" y="0"/>
                  </a:moveTo>
                  <a:cubicBezTo>
                    <a:pt x="584" y="0"/>
                    <a:pt x="1" y="583"/>
                    <a:pt x="1" y="1298"/>
                  </a:cubicBezTo>
                  <a:cubicBezTo>
                    <a:pt x="1" y="2012"/>
                    <a:pt x="584" y="2596"/>
                    <a:pt x="1299" y="2596"/>
                  </a:cubicBezTo>
                  <a:lnTo>
                    <a:pt x="10931" y="2596"/>
                  </a:lnTo>
                  <a:cubicBezTo>
                    <a:pt x="11645" y="2596"/>
                    <a:pt x="12228" y="2012"/>
                    <a:pt x="12228" y="1298"/>
                  </a:cubicBezTo>
                  <a:cubicBezTo>
                    <a:pt x="12228" y="583"/>
                    <a:pt x="11645" y="0"/>
                    <a:pt x="10931" y="0"/>
                  </a:cubicBezTo>
                  <a:close/>
                </a:path>
              </a:pathLst>
            </a:custGeom>
            <a:solidFill>
              <a:schemeClr val="accent5"/>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7" name="Google Shape;1193;p53">
              <a:extLst>
                <a:ext uri="{FF2B5EF4-FFF2-40B4-BE49-F238E27FC236}">
                  <a16:creationId xmlns:a16="http://schemas.microsoft.com/office/drawing/2014/main" id="{3856F94E-68C1-4E87-98CA-5B0DA775E72E}"/>
                </a:ext>
              </a:extLst>
            </p:cNvPr>
            <p:cNvSpPr/>
            <p:nvPr/>
          </p:nvSpPr>
          <p:spPr>
            <a:xfrm>
              <a:off x="5753975" y="1527700"/>
              <a:ext cx="160775" cy="479550"/>
            </a:xfrm>
            <a:custGeom>
              <a:avLst/>
              <a:gdLst/>
              <a:ahLst/>
              <a:cxnLst/>
              <a:rect l="l" t="t" r="r" b="b"/>
              <a:pathLst>
                <a:path w="6431" h="19182" extrusionOk="0">
                  <a:moveTo>
                    <a:pt x="1" y="0"/>
                  </a:moveTo>
                  <a:lnTo>
                    <a:pt x="1" y="19181"/>
                  </a:lnTo>
                  <a:lnTo>
                    <a:pt x="5097" y="19181"/>
                  </a:lnTo>
                  <a:cubicBezTo>
                    <a:pt x="5835" y="19181"/>
                    <a:pt x="6430" y="18586"/>
                    <a:pt x="6430" y="17860"/>
                  </a:cubicBezTo>
                  <a:lnTo>
                    <a:pt x="6430" y="1334"/>
                  </a:lnTo>
                  <a:cubicBezTo>
                    <a:pt x="6430" y="596"/>
                    <a:pt x="5835" y="0"/>
                    <a:pt x="5097"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8" name="Google Shape;1194;p53">
              <a:extLst>
                <a:ext uri="{FF2B5EF4-FFF2-40B4-BE49-F238E27FC236}">
                  <a16:creationId xmlns:a16="http://schemas.microsoft.com/office/drawing/2014/main" id="{B5860EE9-1F95-4504-AF8A-73AFA78A0EA7}"/>
                </a:ext>
              </a:extLst>
            </p:cNvPr>
            <p:cNvSpPr/>
            <p:nvPr/>
          </p:nvSpPr>
          <p:spPr>
            <a:xfrm>
              <a:off x="5753975" y="2098300"/>
              <a:ext cx="160775" cy="480150"/>
            </a:xfrm>
            <a:custGeom>
              <a:avLst/>
              <a:gdLst/>
              <a:ahLst/>
              <a:cxnLst/>
              <a:rect l="l" t="t" r="r" b="b"/>
              <a:pathLst>
                <a:path w="6431" h="19206" extrusionOk="0">
                  <a:moveTo>
                    <a:pt x="1" y="1"/>
                  </a:moveTo>
                  <a:lnTo>
                    <a:pt x="1" y="19205"/>
                  </a:lnTo>
                  <a:lnTo>
                    <a:pt x="5097" y="19205"/>
                  </a:lnTo>
                  <a:cubicBezTo>
                    <a:pt x="5835" y="19205"/>
                    <a:pt x="6430" y="18610"/>
                    <a:pt x="6430" y="17860"/>
                  </a:cubicBezTo>
                  <a:lnTo>
                    <a:pt x="6430" y="1346"/>
                  </a:lnTo>
                  <a:cubicBezTo>
                    <a:pt x="6430" y="596"/>
                    <a:pt x="5835" y="1"/>
                    <a:pt x="5097" y="1"/>
                  </a:cubicBezTo>
                  <a:close/>
                </a:path>
              </a:pathLst>
            </a:custGeom>
            <a:solidFill>
              <a:schemeClr val="accent1">
                <a:lumMod val="60000"/>
                <a:lumOff val="40000"/>
              </a:schemeClr>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9" name="Google Shape;1195;p53">
              <a:extLst>
                <a:ext uri="{FF2B5EF4-FFF2-40B4-BE49-F238E27FC236}">
                  <a16:creationId xmlns:a16="http://schemas.microsoft.com/office/drawing/2014/main" id="{2D7C96CD-A69E-4715-B565-5ACE5E262D92}"/>
                </a:ext>
              </a:extLst>
            </p:cNvPr>
            <p:cNvSpPr/>
            <p:nvPr/>
          </p:nvSpPr>
          <p:spPr>
            <a:xfrm>
              <a:off x="5753975" y="2669500"/>
              <a:ext cx="160775" cy="479850"/>
            </a:xfrm>
            <a:custGeom>
              <a:avLst/>
              <a:gdLst/>
              <a:ahLst/>
              <a:cxnLst/>
              <a:rect l="l" t="t" r="r" b="b"/>
              <a:pathLst>
                <a:path w="6431" h="19194" extrusionOk="0">
                  <a:moveTo>
                    <a:pt x="1" y="1"/>
                  </a:moveTo>
                  <a:lnTo>
                    <a:pt x="1" y="19194"/>
                  </a:lnTo>
                  <a:lnTo>
                    <a:pt x="5097" y="19194"/>
                  </a:lnTo>
                  <a:cubicBezTo>
                    <a:pt x="5835" y="19194"/>
                    <a:pt x="6430" y="18598"/>
                    <a:pt x="6430" y="17860"/>
                  </a:cubicBezTo>
                  <a:lnTo>
                    <a:pt x="6430" y="1334"/>
                  </a:lnTo>
                  <a:cubicBezTo>
                    <a:pt x="6430" y="596"/>
                    <a:pt x="5835" y="1"/>
                    <a:pt x="5097" y="1"/>
                  </a:cubicBezTo>
                  <a:close/>
                </a:path>
              </a:pathLst>
            </a:custGeom>
            <a:solidFill>
              <a:srgbClr val="FCD6EB"/>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0" name="Google Shape;1196;p53">
              <a:extLst>
                <a:ext uri="{FF2B5EF4-FFF2-40B4-BE49-F238E27FC236}">
                  <a16:creationId xmlns:a16="http://schemas.microsoft.com/office/drawing/2014/main" id="{4A27EBD8-03AE-4043-81C7-45C5F07079E5}"/>
                </a:ext>
              </a:extLst>
            </p:cNvPr>
            <p:cNvSpPr/>
            <p:nvPr/>
          </p:nvSpPr>
          <p:spPr>
            <a:xfrm>
              <a:off x="5753975" y="3240700"/>
              <a:ext cx="160775" cy="479850"/>
            </a:xfrm>
            <a:custGeom>
              <a:avLst/>
              <a:gdLst/>
              <a:ahLst/>
              <a:cxnLst/>
              <a:rect l="l" t="t" r="r" b="b"/>
              <a:pathLst>
                <a:path w="6431" h="19194" extrusionOk="0">
                  <a:moveTo>
                    <a:pt x="1" y="1"/>
                  </a:moveTo>
                  <a:lnTo>
                    <a:pt x="1" y="19194"/>
                  </a:lnTo>
                  <a:lnTo>
                    <a:pt x="5097" y="19194"/>
                  </a:lnTo>
                  <a:cubicBezTo>
                    <a:pt x="5835" y="19194"/>
                    <a:pt x="6430" y="18586"/>
                    <a:pt x="6430" y="17860"/>
                  </a:cubicBezTo>
                  <a:lnTo>
                    <a:pt x="6430" y="1334"/>
                  </a:lnTo>
                  <a:cubicBezTo>
                    <a:pt x="6430" y="596"/>
                    <a:pt x="5835" y="1"/>
                    <a:pt x="5097" y="1"/>
                  </a:cubicBezTo>
                  <a:close/>
                </a:path>
              </a:pathLst>
            </a:custGeom>
            <a:solidFill>
              <a:srgbClr val="FD8F83"/>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71" name="Hộp Văn bản 70">
            <a:extLst>
              <a:ext uri="{FF2B5EF4-FFF2-40B4-BE49-F238E27FC236}">
                <a16:creationId xmlns:a16="http://schemas.microsoft.com/office/drawing/2014/main" id="{375D1321-A040-4129-AADF-7BEC43064164}"/>
              </a:ext>
            </a:extLst>
          </p:cNvPr>
          <p:cNvSpPr txBox="1"/>
          <p:nvPr/>
        </p:nvSpPr>
        <p:spPr>
          <a:xfrm>
            <a:off x="1410994" y="138558"/>
            <a:ext cx="9965094" cy="707886"/>
          </a:xfrm>
          <a:prstGeom prst="rect">
            <a:avLst/>
          </a:prstGeom>
          <a:noFill/>
        </p:spPr>
        <p:txBody>
          <a:bodyPr wrap="square" rtlCol="0">
            <a:spAutoFit/>
          </a:bodyPr>
          <a:lstStyle/>
          <a:p>
            <a:pPr algn="ctr"/>
            <a:r>
              <a:rPr lang="en-US" sz="4000" spc="300">
                <a:ln/>
                <a:solidFill>
                  <a:srgbClr val="1F4E79"/>
                </a:solidFill>
                <a:effectLst/>
                <a:latin typeface="Calibri" panose="020F0502020204030204" pitchFamily="34" charset="0"/>
                <a:cs typeface="Calibri" panose="020F0502020204030204" pitchFamily="34" charset="0"/>
              </a:rPr>
              <a:t>Phân loại giải pháp</a:t>
            </a:r>
          </a:p>
        </p:txBody>
      </p:sp>
      <p:sp>
        <p:nvSpPr>
          <p:cNvPr id="72" name="Google Shape;1200;p53">
            <a:extLst>
              <a:ext uri="{FF2B5EF4-FFF2-40B4-BE49-F238E27FC236}">
                <a16:creationId xmlns:a16="http://schemas.microsoft.com/office/drawing/2014/main" id="{39BF6A3E-29E4-468B-AA40-14EE4967F1C2}"/>
              </a:ext>
            </a:extLst>
          </p:cNvPr>
          <p:cNvSpPr txBox="1">
            <a:spLocks/>
          </p:cNvSpPr>
          <p:nvPr/>
        </p:nvSpPr>
        <p:spPr>
          <a:xfrm>
            <a:off x="1697040" y="1148408"/>
            <a:ext cx="4868639" cy="117167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spc="300" err="1">
                <a:solidFill>
                  <a:srgbClr val="FD796B"/>
                </a:solidFill>
                <a:latin typeface="Calibri" panose="020F0502020204030204" pitchFamily="34" charset="0"/>
                <a:cs typeface="Calibri" panose="020F0502020204030204" pitchFamily="34" charset="0"/>
              </a:rPr>
              <a:t>Nhóm</a:t>
            </a:r>
            <a:r>
              <a:rPr lang="en-US" sz="2000" b="1" spc="300">
                <a:solidFill>
                  <a:srgbClr val="FD796B"/>
                </a:solidFill>
                <a:latin typeface="Calibri" panose="020F0502020204030204" pitchFamily="34" charset="0"/>
                <a:cs typeface="Calibri" panose="020F0502020204030204" pitchFamily="34" charset="0"/>
              </a:rPr>
              <a:t> </a:t>
            </a:r>
            <a:r>
              <a:rPr lang="en-US" sz="2000" b="1" spc="300" err="1">
                <a:solidFill>
                  <a:srgbClr val="FD796B"/>
                </a:solidFill>
                <a:latin typeface="Calibri" panose="020F0502020204030204" pitchFamily="34" charset="0"/>
                <a:cs typeface="Calibri" panose="020F0502020204030204" pitchFamily="34" charset="0"/>
              </a:rPr>
              <a:t>giải</a:t>
            </a:r>
            <a:r>
              <a:rPr lang="en-US" sz="2000" b="1" spc="300">
                <a:solidFill>
                  <a:srgbClr val="FD796B"/>
                </a:solidFill>
                <a:latin typeface="Calibri" panose="020F0502020204030204" pitchFamily="34" charset="0"/>
                <a:cs typeface="Calibri" panose="020F0502020204030204" pitchFamily="34" charset="0"/>
              </a:rPr>
              <a:t> pháp</a:t>
            </a:r>
          </a:p>
          <a:p>
            <a:pPr algn="ctr"/>
            <a:r>
              <a:rPr lang="en-US" sz="3200" b="1" spc="300">
                <a:solidFill>
                  <a:srgbClr val="FD796B"/>
                </a:solidFill>
                <a:latin typeface="Calibri" panose="020F0502020204030204" pitchFamily="34" charset="0"/>
                <a:cs typeface="Calibri" panose="020F0502020204030204" pitchFamily="34" charset="0"/>
              </a:rPr>
              <a:t>Sleep &amp; Wakeup</a:t>
            </a:r>
          </a:p>
        </p:txBody>
      </p:sp>
      <p:sp>
        <p:nvSpPr>
          <p:cNvPr id="73" name="Google Shape;1202;p53">
            <a:extLst>
              <a:ext uri="{FF2B5EF4-FFF2-40B4-BE49-F238E27FC236}">
                <a16:creationId xmlns:a16="http://schemas.microsoft.com/office/drawing/2014/main" id="{A1B7CA57-B972-4F92-A742-43A4A2D69D73}"/>
              </a:ext>
            </a:extLst>
          </p:cNvPr>
          <p:cNvSpPr txBox="1">
            <a:spLocks/>
          </p:cNvSpPr>
          <p:nvPr/>
        </p:nvSpPr>
        <p:spPr>
          <a:xfrm>
            <a:off x="2964894" y="2789106"/>
            <a:ext cx="2248041" cy="213116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400" spc="300">
                <a:solidFill>
                  <a:schemeClr val="accent1">
                    <a:lumMod val="75000"/>
                  </a:schemeClr>
                </a:solidFill>
                <a:latin typeface="+mn-lt"/>
                <a:cs typeface="Calibri" panose="020F0502020204030204" pitchFamily="34" charset="0"/>
              </a:rPr>
              <a:t>Semaphone</a:t>
            </a:r>
          </a:p>
          <a:p>
            <a:pPr algn="ctr">
              <a:lnSpc>
                <a:spcPct val="150000"/>
              </a:lnSpc>
            </a:pPr>
            <a:r>
              <a:rPr lang="en-US" sz="2400" spc="300">
                <a:solidFill>
                  <a:schemeClr val="accent1">
                    <a:lumMod val="75000"/>
                  </a:schemeClr>
                </a:solidFill>
                <a:latin typeface="+mn-lt"/>
                <a:cs typeface="Calibri" panose="020F0502020204030204" pitchFamily="34" charset="0"/>
              </a:rPr>
              <a:t>Monitor</a:t>
            </a:r>
          </a:p>
          <a:p>
            <a:pPr algn="ctr">
              <a:lnSpc>
                <a:spcPct val="150000"/>
              </a:lnSpc>
            </a:pPr>
            <a:r>
              <a:rPr lang="en-US" sz="2400" spc="300">
                <a:solidFill>
                  <a:schemeClr val="accent1">
                    <a:lumMod val="75000"/>
                  </a:schemeClr>
                </a:solidFill>
                <a:latin typeface="+mn-lt"/>
                <a:cs typeface="Calibri" panose="020F0502020204030204" pitchFamily="34" charset="0"/>
              </a:rPr>
              <a:t>Message</a:t>
            </a:r>
          </a:p>
        </p:txBody>
      </p:sp>
      <p:sp>
        <p:nvSpPr>
          <p:cNvPr id="74" name="Google Shape;1201;p53">
            <a:extLst>
              <a:ext uri="{FF2B5EF4-FFF2-40B4-BE49-F238E27FC236}">
                <a16:creationId xmlns:a16="http://schemas.microsoft.com/office/drawing/2014/main" id="{F57A47FC-ED88-4525-BF5A-D5506C856995}"/>
              </a:ext>
            </a:extLst>
          </p:cNvPr>
          <p:cNvSpPr txBox="1">
            <a:spLocks/>
          </p:cNvSpPr>
          <p:nvPr/>
        </p:nvSpPr>
        <p:spPr>
          <a:xfrm>
            <a:off x="7263160" y="1148408"/>
            <a:ext cx="4550423" cy="1001529"/>
          </a:xfrm>
          <a:prstGeom prst="rect">
            <a:avLst/>
          </a:prstGeom>
          <a:solidFill>
            <a:schemeClr val="bg1"/>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100" b="1" spc="300" err="1">
                <a:solidFill>
                  <a:srgbClr val="FD8F83"/>
                </a:solidFill>
                <a:latin typeface="Calibri" panose="020F0502020204030204" pitchFamily="34" charset="0"/>
                <a:cs typeface="Calibri" panose="020F0502020204030204" pitchFamily="34" charset="0"/>
              </a:rPr>
              <a:t>Nhóm</a:t>
            </a:r>
            <a:r>
              <a:rPr lang="en-US" sz="2100" b="1" spc="300">
                <a:solidFill>
                  <a:srgbClr val="FD8F83"/>
                </a:solidFill>
                <a:latin typeface="Calibri" panose="020F0502020204030204" pitchFamily="34" charset="0"/>
                <a:cs typeface="Calibri" panose="020F0502020204030204" pitchFamily="34" charset="0"/>
              </a:rPr>
              <a:t> </a:t>
            </a:r>
            <a:r>
              <a:rPr lang="en-US" sz="2100" b="1" spc="300" err="1">
                <a:solidFill>
                  <a:srgbClr val="FD8F83"/>
                </a:solidFill>
                <a:latin typeface="Calibri" panose="020F0502020204030204" pitchFamily="34" charset="0"/>
                <a:cs typeface="Calibri" panose="020F0502020204030204" pitchFamily="34" charset="0"/>
              </a:rPr>
              <a:t>giải</a:t>
            </a:r>
            <a:r>
              <a:rPr lang="en-US" sz="2100" b="1" spc="300">
                <a:solidFill>
                  <a:srgbClr val="FD8F83"/>
                </a:solidFill>
                <a:latin typeface="Calibri" panose="020F0502020204030204" pitchFamily="34" charset="0"/>
                <a:cs typeface="Calibri" panose="020F0502020204030204" pitchFamily="34" charset="0"/>
              </a:rPr>
              <a:t> pháp</a:t>
            </a:r>
          </a:p>
          <a:p>
            <a:pPr algn="ctr"/>
            <a:r>
              <a:rPr lang="en-US" sz="3200" b="1" spc="300">
                <a:solidFill>
                  <a:srgbClr val="FD8F83"/>
                </a:solidFill>
                <a:latin typeface="Calibri" panose="020F0502020204030204" pitchFamily="34" charset="0"/>
                <a:cs typeface="Calibri" panose="020F0502020204030204" pitchFamily="34" charset="0"/>
              </a:rPr>
              <a:t>Busy Waiting</a:t>
            </a:r>
          </a:p>
        </p:txBody>
      </p:sp>
      <p:sp>
        <p:nvSpPr>
          <p:cNvPr id="75" name="Google Shape;1203;p53">
            <a:extLst>
              <a:ext uri="{FF2B5EF4-FFF2-40B4-BE49-F238E27FC236}">
                <a16:creationId xmlns:a16="http://schemas.microsoft.com/office/drawing/2014/main" id="{BE1BB965-D46D-4764-BEA5-4C6D090E6FF4}"/>
              </a:ext>
            </a:extLst>
          </p:cNvPr>
          <p:cNvSpPr txBox="1">
            <a:spLocks/>
          </p:cNvSpPr>
          <p:nvPr/>
        </p:nvSpPr>
        <p:spPr>
          <a:xfrm>
            <a:off x="7186782" y="2280277"/>
            <a:ext cx="4701736" cy="354358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spc="300">
                <a:solidFill>
                  <a:schemeClr val="accent1">
                    <a:lumMod val="75000"/>
                  </a:schemeClr>
                </a:solidFill>
                <a:latin typeface="+mj-lt"/>
              </a:rPr>
              <a:t>Sử dụng</a:t>
            </a:r>
          </a:p>
          <a:p>
            <a:pPr algn="ctr"/>
            <a:r>
              <a:rPr lang="en-US" sz="2000" spc="300">
                <a:solidFill>
                  <a:schemeClr val="accent1">
                    <a:lumMod val="75000"/>
                  </a:schemeClr>
                </a:solidFill>
                <a:latin typeface="+mj-lt"/>
              </a:rPr>
              <a:t>các </a:t>
            </a:r>
            <a:r>
              <a:rPr lang="en-US" sz="2000" b="1" spc="300">
                <a:solidFill>
                  <a:schemeClr val="accent1">
                    <a:lumMod val="75000"/>
                  </a:schemeClr>
                </a:solidFill>
                <a:latin typeface="+mj-lt"/>
              </a:rPr>
              <a:t>biến cờ hiệu</a:t>
            </a:r>
          </a:p>
          <a:p>
            <a:pPr algn="ctr"/>
            <a:endParaRPr lang="en-US" sz="2000" b="1" spc="300">
              <a:solidFill>
                <a:schemeClr val="accent1">
                  <a:lumMod val="75000"/>
                </a:schemeClr>
              </a:solidFill>
              <a:latin typeface="+mj-lt"/>
            </a:endParaRPr>
          </a:p>
          <a:p>
            <a:pPr algn="ctr"/>
            <a:r>
              <a:rPr lang="en-US" sz="2000" spc="300">
                <a:solidFill>
                  <a:schemeClr val="accent1">
                    <a:lumMod val="75000"/>
                  </a:schemeClr>
                </a:solidFill>
                <a:latin typeface="+mj-lt"/>
              </a:rPr>
              <a:t>Sử dụng</a:t>
            </a:r>
          </a:p>
          <a:p>
            <a:pPr algn="ctr"/>
            <a:r>
              <a:rPr lang="en-US" sz="2000" spc="300">
                <a:solidFill>
                  <a:schemeClr val="accent1">
                    <a:lumMod val="75000"/>
                  </a:schemeClr>
                </a:solidFill>
                <a:latin typeface="+mj-lt"/>
              </a:rPr>
              <a:t>việc </a:t>
            </a:r>
            <a:r>
              <a:rPr lang="en-US" sz="2000" b="1" spc="300">
                <a:solidFill>
                  <a:schemeClr val="accent1">
                    <a:lumMod val="75000"/>
                  </a:schemeClr>
                </a:solidFill>
                <a:latin typeface="+mj-lt"/>
              </a:rPr>
              <a:t>kiểm tra luân phiên</a:t>
            </a:r>
          </a:p>
          <a:p>
            <a:pPr algn="ctr"/>
            <a:endParaRPr lang="en-US" sz="2000" b="1" spc="300">
              <a:solidFill>
                <a:schemeClr val="accent1">
                  <a:lumMod val="75000"/>
                </a:schemeClr>
              </a:solidFill>
              <a:latin typeface="+mj-lt"/>
            </a:endParaRPr>
          </a:p>
          <a:p>
            <a:pPr algn="ctr"/>
            <a:r>
              <a:rPr lang="en-US" sz="2000" spc="300">
                <a:solidFill>
                  <a:schemeClr val="accent1">
                    <a:lumMod val="75000"/>
                  </a:schemeClr>
                </a:solidFill>
                <a:latin typeface="+mj-lt"/>
              </a:rPr>
              <a:t>Giải pháp của </a:t>
            </a:r>
            <a:r>
              <a:rPr lang="en-US" sz="2000" b="1" spc="300">
                <a:solidFill>
                  <a:schemeClr val="accent1">
                    <a:lumMod val="75000"/>
                  </a:schemeClr>
                </a:solidFill>
                <a:latin typeface="+mj-lt"/>
              </a:rPr>
              <a:t>Peterson</a:t>
            </a:r>
          </a:p>
          <a:p>
            <a:pPr algn="ctr"/>
            <a:endParaRPr lang="en-US" sz="2000" spc="300">
              <a:solidFill>
                <a:schemeClr val="accent1">
                  <a:lumMod val="75000"/>
                </a:schemeClr>
              </a:solidFill>
              <a:latin typeface="+mj-lt"/>
            </a:endParaRPr>
          </a:p>
          <a:p>
            <a:pPr algn="ctr"/>
            <a:r>
              <a:rPr lang="en-US" sz="2000" spc="300">
                <a:solidFill>
                  <a:schemeClr val="accent1">
                    <a:lumMod val="75000"/>
                  </a:schemeClr>
                </a:solidFill>
                <a:latin typeface="+mj-lt"/>
              </a:rPr>
              <a:t>Cấm ngắt</a:t>
            </a:r>
          </a:p>
          <a:p>
            <a:pPr algn="ctr"/>
            <a:endParaRPr lang="en-US" sz="2000" spc="300">
              <a:solidFill>
                <a:schemeClr val="accent1">
                  <a:lumMod val="75000"/>
                </a:schemeClr>
              </a:solidFill>
              <a:latin typeface="+mj-lt"/>
            </a:endParaRPr>
          </a:p>
          <a:p>
            <a:pPr algn="ctr"/>
            <a:r>
              <a:rPr lang="en-US" sz="2000" spc="300">
                <a:solidFill>
                  <a:schemeClr val="accent1">
                    <a:lumMod val="75000"/>
                  </a:schemeClr>
                </a:solidFill>
                <a:latin typeface="+mj-lt"/>
              </a:rPr>
              <a:t>Chỉ thị TSL</a:t>
            </a:r>
            <a:endParaRPr lang="en-US" sz="2000" spc="300" err="1">
              <a:solidFill>
                <a:schemeClr val="accent1">
                  <a:lumMod val="75000"/>
                </a:schemeClr>
              </a:solidFill>
              <a:latin typeface="+mj-lt"/>
            </a:endParaRPr>
          </a:p>
        </p:txBody>
      </p:sp>
    </p:spTree>
    <p:extLst>
      <p:ext uri="{BB962C8B-B14F-4D97-AF65-F5344CB8AC3E}">
        <p14:creationId xmlns:p14="http://schemas.microsoft.com/office/powerpoint/2010/main" val="1540109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8"/>
          <p:cNvSpPr/>
          <p:nvPr/>
        </p:nvSpPr>
        <p:spPr>
          <a:xfrm>
            <a:off x="534697" y="1722120"/>
            <a:ext cx="10833633" cy="400110"/>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cung cấp thông tin về tài nguyên để hệ thống cấp phát tài nguyên hợp lý</a:t>
            </a:r>
            <a:endParaRPr sz="2000" b="0" i="0" u="none" strike="noStrike" cap="none" spc="300">
              <a:solidFill>
                <a:srgbClr val="833C0B"/>
              </a:solidFill>
              <a:latin typeface="Calibri" panose="020F0502020204030204" pitchFamily="34" charset="0"/>
              <a:ea typeface="Calibri"/>
              <a:cs typeface="Calibri" panose="020F0502020204030204" pitchFamily="34" charset="0"/>
              <a:sym typeface="Calibri"/>
            </a:endParaRPr>
          </a:p>
        </p:txBody>
      </p:sp>
      <p:sp>
        <p:nvSpPr>
          <p:cNvPr id="904" name="Google Shape;904;p38"/>
          <p:cNvSpPr/>
          <p:nvPr/>
        </p:nvSpPr>
        <p:spPr>
          <a:xfrm>
            <a:off x="986778" y="1121955"/>
            <a:ext cx="2308324" cy="40011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Tránh deadlock</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905" name="Google Shape;905;p38"/>
          <p:cNvGrpSpPr/>
          <p:nvPr/>
        </p:nvGrpSpPr>
        <p:grpSpPr>
          <a:xfrm>
            <a:off x="0" y="0"/>
            <a:ext cx="1569720" cy="1722120"/>
            <a:chOff x="-63500" y="-109804"/>
            <a:chExt cx="1206500" cy="1333500"/>
          </a:xfrm>
        </p:grpSpPr>
        <p:sp>
          <p:nvSpPr>
            <p:cNvPr id="906" name="Google Shape;906;p3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907" name="Google Shape;907;p3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08" name="Google Shape;908;p38"/>
          <p:cNvSpPr/>
          <p:nvPr/>
        </p:nvSpPr>
        <p:spPr>
          <a:xfrm>
            <a:off x="3603811" y="0"/>
            <a:ext cx="5688107"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Phương pháp giải quyết deadlocks</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909" name="Google Shape;909;p38"/>
          <p:cNvSpPr/>
          <p:nvPr/>
        </p:nvSpPr>
        <p:spPr>
          <a:xfrm>
            <a:off x="986778" y="2353026"/>
            <a:ext cx="10636795" cy="3323946"/>
          </a:xfrm>
          <a:prstGeom prst="rect">
            <a:avLst/>
          </a:prstGeom>
          <a:noFill/>
          <a:ln w="9525" cap="flat" cmpd="sng">
            <a:solidFill>
              <a:srgbClr val="385623"/>
            </a:solidFill>
            <a:prstDash val="dashDot"/>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Ngăn deadlock sử dụng tài nguyên không hiệu quả</a:t>
            </a:r>
            <a:endParaRPr spc="300">
              <a:latin typeface="Calibri" panose="020F0502020204030204" pitchFamily="34" charset="0"/>
              <a:cs typeface="Calibri" panose="020F0502020204030204" pitchFamily="34" charset="0"/>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Tránh deadlock vẫn đảm bảo hiệu suất sử dụng tài nguyên tối đa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Yêu cầu mỗi tiến trình khai báo số lượng tài nguyên tối đa cần để thực hiện công việc</a:t>
            </a:r>
            <a:endParaRPr spc="300">
              <a:latin typeface="Calibri" panose="020F0502020204030204" pitchFamily="34" charset="0"/>
              <a:cs typeface="Calibri" panose="020F0502020204030204" pitchFamily="34" charset="0"/>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tránh deadlock kiểm tra trạng thái cấp phát tài nguyên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Trạng thái cấp phát tài nguyên được định nghĩa dựa trên số tài nguyên còn lại, số tài nguyên đã được cấp phát, yêu cầu các tiến trình</a:t>
            </a:r>
            <a:endParaRPr spc="300">
              <a:latin typeface="Calibri" panose="020F0502020204030204" pitchFamily="34" charset="0"/>
              <a:cs typeface="Calibri" panose="020F0502020204030204" pitchFamily="34" charset="0"/>
            </a:endParaRPr>
          </a:p>
        </p:txBody>
      </p:sp>
      <p:sp>
        <p:nvSpPr>
          <p:cNvPr id="910" name="Google Shape;91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40</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04"/>
                                        </p:tgtEl>
                                        <p:attrNameLst>
                                          <p:attrName>style.visibility</p:attrName>
                                        </p:attrNameLst>
                                      </p:cBhvr>
                                      <p:to>
                                        <p:strVal val="visible"/>
                                      </p:to>
                                    </p:set>
                                    <p:animEffect transition="in" filter="barn(outVertical)">
                                      <p:cBhvr>
                                        <p:cTn id="7" dur="250"/>
                                        <p:tgtEl>
                                          <p:spTgt spid="9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grpSp>
        <p:nvGrpSpPr>
          <p:cNvPr id="915" name="Google Shape;915;p39"/>
          <p:cNvGrpSpPr/>
          <p:nvPr/>
        </p:nvGrpSpPr>
        <p:grpSpPr>
          <a:xfrm>
            <a:off x="0" y="0"/>
            <a:ext cx="1569720" cy="1722120"/>
            <a:chOff x="-63500" y="-109804"/>
            <a:chExt cx="1206500" cy="1333500"/>
          </a:xfrm>
        </p:grpSpPr>
        <p:sp>
          <p:nvSpPr>
            <p:cNvPr id="916" name="Google Shape;916;p3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917" name="Google Shape;917;p39"/>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18" name="Google Shape;918;p39"/>
          <p:cNvSpPr/>
          <p:nvPr/>
        </p:nvSpPr>
        <p:spPr>
          <a:xfrm>
            <a:off x="4634326" y="0"/>
            <a:ext cx="3188875"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Chuỗi an toàn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919" name="Google Shape;919;p39"/>
          <p:cNvSpPr/>
          <p:nvPr/>
        </p:nvSpPr>
        <p:spPr>
          <a:xfrm>
            <a:off x="1001292" y="1190144"/>
            <a:ext cx="3118161" cy="55399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chuỗi &lt;P1, P2,…,Pn&gt;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920" name="Google Shape;920;p39"/>
          <p:cNvGrpSpPr/>
          <p:nvPr/>
        </p:nvGrpSpPr>
        <p:grpSpPr>
          <a:xfrm>
            <a:off x="549211" y="1703105"/>
            <a:ext cx="10755086" cy="1477328"/>
            <a:chOff x="534697" y="2026635"/>
            <a:chExt cx="10755086" cy="1477328"/>
          </a:xfrm>
        </p:grpSpPr>
        <p:sp>
          <p:nvSpPr>
            <p:cNvPr id="921" name="Google Shape;921;p39"/>
            <p:cNvSpPr/>
            <p:nvPr/>
          </p:nvSpPr>
          <p:spPr>
            <a:xfrm>
              <a:off x="534697" y="2026635"/>
              <a:ext cx="10755086" cy="147732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yêu cầu tài nguyên của Pi có thể được thỏa bởi</a:t>
              </a:r>
              <a:endParaRPr spc="300">
                <a:latin typeface="Calibri" panose="020F0502020204030204" pitchFamily="34" charset="0"/>
                <a:cs typeface="Calibri" panose="020F0502020204030204" pitchFamily="34" charset="0"/>
              </a:endParaRPr>
            </a:p>
            <a:p>
              <a:pPr marL="914400" marR="0" lvl="2"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Tài nguyên hệ thống đang có sẵn</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914400" marR="0" lvl="2"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Tài nguyên mà tất cả các Pj (j &lt; i) đang giữ</a:t>
              </a:r>
              <a:endParaRPr spc="300">
                <a:latin typeface="Calibri" panose="020F0502020204030204" pitchFamily="34" charset="0"/>
                <a:cs typeface="Calibri" panose="020F0502020204030204" pitchFamily="34" charset="0"/>
              </a:endParaRPr>
            </a:p>
          </p:txBody>
        </p:sp>
        <p:sp>
          <p:nvSpPr>
            <p:cNvPr id="922" name="Google Shape;922;p39"/>
            <p:cNvSpPr/>
            <p:nvPr/>
          </p:nvSpPr>
          <p:spPr>
            <a:xfrm>
              <a:off x="1175657" y="2680018"/>
              <a:ext cx="292463" cy="722261"/>
            </a:xfrm>
            <a:prstGeom prst="leftBrace">
              <a:avLst>
                <a:gd name="adj1" fmla="val 8333"/>
                <a:gd name="adj2" fmla="val 50000"/>
              </a:avLst>
            </a:prstGeom>
            <a:noFill/>
            <a:ln w="28575"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923" name="Google Shape;923;p39"/>
          <p:cNvGrpSpPr/>
          <p:nvPr/>
        </p:nvGrpSpPr>
        <p:grpSpPr>
          <a:xfrm>
            <a:off x="8171543" y="1031016"/>
            <a:ext cx="2394874" cy="2303054"/>
            <a:chOff x="8157029" y="1354546"/>
            <a:chExt cx="2394874" cy="2303054"/>
          </a:xfrm>
        </p:grpSpPr>
        <p:sp>
          <p:nvSpPr>
            <p:cNvPr id="924" name="Google Shape;924;p39"/>
            <p:cNvSpPr/>
            <p:nvPr/>
          </p:nvSpPr>
          <p:spPr>
            <a:xfrm>
              <a:off x="8157029" y="1354546"/>
              <a:ext cx="474762" cy="2303054"/>
            </a:xfrm>
            <a:prstGeom prst="rightBrace">
              <a:avLst>
                <a:gd name="adj1" fmla="val 8333"/>
                <a:gd name="adj2" fmla="val 50000"/>
              </a:avLst>
            </a:prstGeom>
            <a:noFill/>
            <a:ln w="381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925" name="Google Shape;925;p39"/>
            <p:cNvSpPr txBox="1"/>
            <p:nvPr/>
          </p:nvSpPr>
          <p:spPr>
            <a:xfrm>
              <a:off x="8901964" y="2275240"/>
              <a:ext cx="164993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Chuỗi safe</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grpSp>
      <p:grpSp>
        <p:nvGrpSpPr>
          <p:cNvPr id="926" name="Google Shape;926;p39"/>
          <p:cNvGrpSpPr/>
          <p:nvPr/>
        </p:nvGrpSpPr>
        <p:grpSpPr>
          <a:xfrm>
            <a:off x="9172156" y="2356488"/>
            <a:ext cx="2699702" cy="1613882"/>
            <a:chOff x="9318362" y="2667038"/>
            <a:chExt cx="2699702" cy="1613882"/>
          </a:xfrm>
        </p:grpSpPr>
        <p:grpSp>
          <p:nvGrpSpPr>
            <p:cNvPr id="927" name="Google Shape;927;p39"/>
            <p:cNvGrpSpPr/>
            <p:nvPr/>
          </p:nvGrpSpPr>
          <p:grpSpPr>
            <a:xfrm>
              <a:off x="9805999" y="2667038"/>
              <a:ext cx="2212065" cy="1072550"/>
              <a:chOff x="9805999" y="2667038"/>
              <a:chExt cx="2212065" cy="1072550"/>
            </a:xfrm>
          </p:grpSpPr>
          <p:cxnSp>
            <p:nvCxnSpPr>
              <p:cNvPr id="928" name="Google Shape;928;p39"/>
              <p:cNvCxnSpPr/>
              <p:nvPr/>
            </p:nvCxnSpPr>
            <p:spPr>
              <a:xfrm>
                <a:off x="9805999" y="2667038"/>
                <a:ext cx="9024" cy="1072550"/>
              </a:xfrm>
              <a:prstGeom prst="straightConnector1">
                <a:avLst/>
              </a:prstGeom>
              <a:noFill/>
              <a:ln w="38100" cap="flat" cmpd="sng">
                <a:solidFill>
                  <a:srgbClr val="C00000"/>
                </a:solidFill>
                <a:prstDash val="solid"/>
                <a:miter lim="800000"/>
                <a:headEnd type="none" w="sm" len="sm"/>
                <a:tailEnd type="triangle" w="med" len="med"/>
              </a:ln>
            </p:spPr>
          </p:cxnSp>
          <p:sp>
            <p:nvSpPr>
              <p:cNvPr id="929" name="Google Shape;929;p39"/>
              <p:cNvSpPr txBox="1"/>
              <p:nvPr/>
            </p:nvSpPr>
            <p:spPr>
              <a:xfrm>
                <a:off x="9941085" y="3110567"/>
                <a:ext cx="20769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C00000"/>
                    </a:solidFill>
                    <a:latin typeface="Calibri" panose="020F0502020204030204" pitchFamily="34" charset="0"/>
                    <a:ea typeface="Calibri"/>
                    <a:cs typeface="Calibri" panose="020F0502020204030204" pitchFamily="34" charset="0"/>
                    <a:sym typeface="Calibri"/>
                  </a:rPr>
                  <a:t>Không tồn tại</a:t>
                </a:r>
                <a:endParaRPr sz="2000" spc="300">
                  <a:solidFill>
                    <a:srgbClr val="C00000"/>
                  </a:solidFill>
                  <a:latin typeface="Calibri" panose="020F0502020204030204" pitchFamily="34" charset="0"/>
                  <a:ea typeface="Calibri"/>
                  <a:cs typeface="Calibri" panose="020F0502020204030204" pitchFamily="34" charset="0"/>
                  <a:sym typeface="Calibri"/>
                </a:endParaRPr>
              </a:p>
            </p:txBody>
          </p:sp>
        </p:grpSp>
        <p:sp>
          <p:nvSpPr>
            <p:cNvPr id="930" name="Google Shape;930;p39"/>
            <p:cNvSpPr txBox="1"/>
            <p:nvPr/>
          </p:nvSpPr>
          <p:spPr>
            <a:xfrm>
              <a:off x="9318362" y="3880810"/>
              <a:ext cx="11385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Unsafe</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grpSp>
        <p:nvGrpSpPr>
          <p:cNvPr id="931" name="Google Shape;931;p39"/>
          <p:cNvGrpSpPr/>
          <p:nvPr/>
        </p:nvGrpSpPr>
        <p:grpSpPr>
          <a:xfrm>
            <a:off x="38121" y="3746878"/>
            <a:ext cx="8820479" cy="2119602"/>
            <a:chOff x="38121" y="3746878"/>
            <a:chExt cx="8820479" cy="2119602"/>
          </a:xfrm>
        </p:grpSpPr>
        <p:sp>
          <p:nvSpPr>
            <p:cNvPr id="932" name="Google Shape;932;p39"/>
            <p:cNvSpPr/>
            <p:nvPr/>
          </p:nvSpPr>
          <p:spPr>
            <a:xfrm>
              <a:off x="986778" y="3746878"/>
              <a:ext cx="787182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spc="300">
                  <a:solidFill>
                    <a:schemeClr val="dk1"/>
                  </a:solidFill>
                  <a:latin typeface="Calibri" panose="020F0502020204030204" pitchFamily="34" charset="0"/>
                  <a:ea typeface="Calibri"/>
                  <a:cs typeface="Calibri" panose="020F0502020204030204" pitchFamily="34" charset="0"/>
                  <a:sym typeface="Calibri"/>
                </a:rPr>
                <a:t>Hệ thông có 12 tape drive và 3 tiến trình P0, P1, P2</a:t>
              </a:r>
              <a:endParaRPr spc="30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i="1" spc="300">
                  <a:solidFill>
                    <a:schemeClr val="dk1"/>
                  </a:solidFill>
                  <a:latin typeface="Calibri" panose="020F0502020204030204" pitchFamily="34" charset="0"/>
                  <a:ea typeface="Calibri"/>
                  <a:cs typeface="Calibri" panose="020F0502020204030204" pitchFamily="34" charset="0"/>
                  <a:sym typeface="Calibri"/>
                </a:rPr>
                <a:t>Tại thời điểm t</a:t>
              </a:r>
              <a:r>
                <a:rPr lang="en-US" sz="2000" i="1" spc="300" baseline="-25000">
                  <a:solidFill>
                    <a:schemeClr val="dk1"/>
                  </a:solidFill>
                  <a:latin typeface="Calibri" panose="020F0502020204030204" pitchFamily="34" charset="0"/>
                  <a:ea typeface="Calibri"/>
                  <a:cs typeface="Calibri" panose="020F0502020204030204" pitchFamily="34" charset="0"/>
                  <a:sym typeface="Calibri"/>
                </a:rPr>
                <a:t>o</a:t>
              </a:r>
              <a:endParaRPr sz="2000" i="1" spc="300" baseline="-25000">
                <a:solidFill>
                  <a:schemeClr val="dk1"/>
                </a:solidFill>
                <a:latin typeface="Calibri" panose="020F0502020204030204" pitchFamily="34" charset="0"/>
                <a:ea typeface="Calibri"/>
                <a:cs typeface="Calibri" panose="020F0502020204030204" pitchFamily="34" charset="0"/>
                <a:sym typeface="Calibri"/>
              </a:endParaRPr>
            </a:p>
          </p:txBody>
        </p:sp>
        <p:sp>
          <p:nvSpPr>
            <p:cNvPr id="933" name="Google Shape;933;p39"/>
            <p:cNvSpPr/>
            <p:nvPr/>
          </p:nvSpPr>
          <p:spPr>
            <a:xfrm>
              <a:off x="38121" y="3852522"/>
              <a:ext cx="909223" cy="400110"/>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Ví dụ</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pic>
          <p:nvPicPr>
            <p:cNvPr id="934" name="Google Shape;934;p39"/>
            <p:cNvPicPr preferRelativeResize="0"/>
            <p:nvPr/>
          </p:nvPicPr>
          <p:blipFill rotWithShape="1">
            <a:blip r:embed="rId4">
              <a:alphaModFix/>
            </a:blip>
            <a:srcRect/>
            <a:stretch/>
          </p:blipFill>
          <p:spPr>
            <a:xfrm>
              <a:off x="2001385" y="4484579"/>
              <a:ext cx="5265882" cy="1381901"/>
            </a:xfrm>
            <a:prstGeom prst="rect">
              <a:avLst/>
            </a:prstGeom>
            <a:noFill/>
            <a:ln>
              <a:noFill/>
            </a:ln>
          </p:spPr>
        </p:pic>
      </p:grpSp>
      <p:sp>
        <p:nvSpPr>
          <p:cNvPr id="935" name="Google Shape;935;p39"/>
          <p:cNvSpPr/>
          <p:nvPr/>
        </p:nvSpPr>
        <p:spPr>
          <a:xfrm>
            <a:off x="139088" y="5952567"/>
            <a:ext cx="10841083" cy="707886"/>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Còn 3 tape drive sẵn sàng</a:t>
            </a:r>
            <a:endParaRPr spc="300">
              <a:latin typeface="Calibri" panose="020F0502020204030204" pitchFamily="34" charset="0"/>
              <a:cs typeface="Calibri" panose="020F0502020204030204" pitchFamily="34" charset="0"/>
            </a:endParaRPr>
          </a:p>
          <a:p>
            <a:pPr marL="914400" marR="0" lvl="2" indent="0" algn="l" rtl="0">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Chuỗi &lt;P1, P0, P2&gt; là chuỗi an toàn -&gt; hệ thống an toàn</a:t>
            </a:r>
            <a:endParaRPr spc="300">
              <a:latin typeface="Calibri" panose="020F0502020204030204" pitchFamily="34" charset="0"/>
              <a:cs typeface="Calibri" panose="020F0502020204030204" pitchFamily="34" charset="0"/>
            </a:endParaRPr>
          </a:p>
        </p:txBody>
      </p:sp>
      <p:grpSp>
        <p:nvGrpSpPr>
          <p:cNvPr id="936" name="Google Shape;936;p39"/>
          <p:cNvGrpSpPr/>
          <p:nvPr/>
        </p:nvGrpSpPr>
        <p:grpSpPr>
          <a:xfrm>
            <a:off x="9724731" y="1148306"/>
            <a:ext cx="2217274" cy="860662"/>
            <a:chOff x="9724731" y="1148306"/>
            <a:chExt cx="2217274" cy="860662"/>
          </a:xfrm>
        </p:grpSpPr>
        <p:cxnSp>
          <p:nvCxnSpPr>
            <p:cNvPr id="937" name="Google Shape;937;p39"/>
            <p:cNvCxnSpPr/>
            <p:nvPr/>
          </p:nvCxnSpPr>
          <p:spPr>
            <a:xfrm rot="10800000" flipH="1">
              <a:off x="9890189" y="1494109"/>
              <a:ext cx="420548" cy="514859"/>
            </a:xfrm>
            <a:prstGeom prst="straightConnector1">
              <a:avLst/>
            </a:prstGeom>
            <a:noFill/>
            <a:ln w="28575" cap="flat" cmpd="sng">
              <a:solidFill>
                <a:srgbClr val="1F3864"/>
              </a:solidFill>
              <a:prstDash val="solid"/>
              <a:miter lim="800000"/>
              <a:headEnd type="none" w="sm" len="sm"/>
              <a:tailEnd type="triangle" w="med" len="med"/>
            </a:ln>
          </p:spPr>
        </p:cxnSp>
        <p:sp>
          <p:nvSpPr>
            <p:cNvPr id="938" name="Google Shape;938;p39"/>
            <p:cNvSpPr txBox="1"/>
            <p:nvPr/>
          </p:nvSpPr>
          <p:spPr>
            <a:xfrm>
              <a:off x="9724731" y="1148306"/>
              <a:ext cx="2217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Không deadlock</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grpSp>
      <p:grpSp>
        <p:nvGrpSpPr>
          <p:cNvPr id="939" name="Google Shape;939;p39"/>
          <p:cNvGrpSpPr/>
          <p:nvPr/>
        </p:nvGrpSpPr>
        <p:grpSpPr>
          <a:xfrm>
            <a:off x="9699628" y="3970370"/>
            <a:ext cx="2267480" cy="790643"/>
            <a:chOff x="9619747" y="859981"/>
            <a:chExt cx="2267480" cy="790643"/>
          </a:xfrm>
        </p:grpSpPr>
        <p:cxnSp>
          <p:nvCxnSpPr>
            <p:cNvPr id="940" name="Google Shape;940;p39"/>
            <p:cNvCxnSpPr>
              <a:stCxn id="930" idx="2"/>
              <a:endCxn id="941" idx="0"/>
            </p:cNvCxnSpPr>
            <p:nvPr/>
          </p:nvCxnSpPr>
          <p:spPr>
            <a:xfrm>
              <a:off x="9661565" y="859981"/>
              <a:ext cx="1092000" cy="421200"/>
            </a:xfrm>
            <a:prstGeom prst="straightConnector1">
              <a:avLst/>
            </a:prstGeom>
            <a:noFill/>
            <a:ln w="28575" cap="flat" cmpd="sng">
              <a:solidFill>
                <a:srgbClr val="1F3864"/>
              </a:solidFill>
              <a:prstDash val="solid"/>
              <a:miter lim="800000"/>
              <a:headEnd type="none" w="sm" len="sm"/>
              <a:tailEnd type="triangle" w="med" len="med"/>
            </a:ln>
          </p:spPr>
        </p:cxnSp>
        <p:sp>
          <p:nvSpPr>
            <p:cNvPr id="941" name="Google Shape;941;p39"/>
            <p:cNvSpPr txBox="1"/>
            <p:nvPr/>
          </p:nvSpPr>
          <p:spPr>
            <a:xfrm>
              <a:off x="9619747" y="1281292"/>
              <a:ext cx="2267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Maybe deadlock</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grpSp>
      <p:sp>
        <p:nvSpPr>
          <p:cNvPr id="942" name="Google Shape;9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41</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18"/>
                                        </p:tgtEl>
                                        <p:attrNameLst>
                                          <p:attrName>style.visibility</p:attrName>
                                        </p:attrNameLst>
                                      </p:cBhvr>
                                      <p:to>
                                        <p:strVal val="visible"/>
                                      </p:to>
                                    </p:set>
                                    <p:anim calcmode="lin" valueType="num">
                                      <p:cBhvr additive="base">
                                        <p:cTn id="7" dur="250" fill="hold"/>
                                        <p:tgtEl>
                                          <p:spTgt spid="918"/>
                                        </p:tgtEl>
                                        <p:attrNameLst>
                                          <p:attrName>ppt_x</p:attrName>
                                        </p:attrNameLst>
                                      </p:cBhvr>
                                      <p:tavLst>
                                        <p:tav tm="0">
                                          <p:val>
                                            <p:strVal val="#ppt_x"/>
                                          </p:val>
                                        </p:tav>
                                        <p:tav tm="100000">
                                          <p:val>
                                            <p:strVal val="#ppt_x"/>
                                          </p:val>
                                        </p:tav>
                                      </p:tavLst>
                                    </p:anim>
                                    <p:anim calcmode="lin" valueType="num">
                                      <p:cBhvr additive="base">
                                        <p:cTn id="8" dur="250" fill="hold"/>
                                        <p:tgtEl>
                                          <p:spTgt spid="9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3"/>
                                        </p:tgtEl>
                                        <p:attrNameLst>
                                          <p:attrName>style.visibility</p:attrName>
                                        </p:attrNameLst>
                                      </p:cBhvr>
                                      <p:to>
                                        <p:strVal val="visible"/>
                                      </p:to>
                                    </p:set>
                                    <p:animEffect transition="in" filter="wipe(left)">
                                      <p:cBhvr>
                                        <p:cTn id="21" dur="250"/>
                                        <p:tgtEl>
                                          <p:spTgt spid="9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36"/>
                                        </p:tgtEl>
                                        <p:attrNameLst>
                                          <p:attrName>style.visibility</p:attrName>
                                        </p:attrNameLst>
                                      </p:cBhvr>
                                      <p:to>
                                        <p:strVal val="visible"/>
                                      </p:to>
                                    </p:set>
                                    <p:animEffect transition="in" filter="wipe(down)">
                                      <p:cBhvr>
                                        <p:cTn id="26" dur="250"/>
                                        <p:tgtEl>
                                          <p:spTgt spid="9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26"/>
                                        </p:tgtEl>
                                        <p:attrNameLst>
                                          <p:attrName>style.visibility</p:attrName>
                                        </p:attrNameLst>
                                      </p:cBhvr>
                                      <p:to>
                                        <p:strVal val="visible"/>
                                      </p:to>
                                    </p:set>
                                    <p:animEffect transition="in" filter="wipe(up)">
                                      <p:cBhvr>
                                        <p:cTn id="31" dur="250"/>
                                        <p:tgtEl>
                                          <p:spTgt spid="9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39"/>
                                        </p:tgtEl>
                                        <p:attrNameLst>
                                          <p:attrName>style.visibility</p:attrName>
                                        </p:attrNameLst>
                                      </p:cBhvr>
                                      <p:to>
                                        <p:strVal val="visible"/>
                                      </p:to>
                                    </p:set>
                                    <p:animEffect transition="in" filter="wipe(up)">
                                      <p:cBhvr>
                                        <p:cTn id="36" dur="250"/>
                                        <p:tgtEl>
                                          <p:spTgt spid="93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grpSp>
        <p:nvGrpSpPr>
          <p:cNvPr id="947" name="Google Shape;947;p40"/>
          <p:cNvGrpSpPr/>
          <p:nvPr/>
        </p:nvGrpSpPr>
        <p:grpSpPr>
          <a:xfrm>
            <a:off x="0" y="0"/>
            <a:ext cx="1569720" cy="1722120"/>
            <a:chOff x="-63500" y="-109804"/>
            <a:chExt cx="1206500" cy="1333500"/>
          </a:xfrm>
        </p:grpSpPr>
        <p:sp>
          <p:nvSpPr>
            <p:cNvPr id="948" name="Google Shape;948;p4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949" name="Google Shape;949;p40"/>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50" name="Google Shape;950;p40"/>
          <p:cNvSpPr/>
          <p:nvPr/>
        </p:nvSpPr>
        <p:spPr>
          <a:xfrm>
            <a:off x="3676383" y="0"/>
            <a:ext cx="4872531"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Các giải thuật tránh deadlocks</a:t>
            </a:r>
            <a:endParaRPr sz="2000" spc="300">
              <a:solidFill>
                <a:schemeClr val="dk1"/>
              </a:solidFill>
              <a:latin typeface="Calibri"/>
              <a:ea typeface="Calibri"/>
              <a:cs typeface="Calibri"/>
              <a:sym typeface="Calibri"/>
            </a:endParaRPr>
          </a:p>
        </p:txBody>
      </p:sp>
      <p:grpSp>
        <p:nvGrpSpPr>
          <p:cNvPr id="951" name="Google Shape;951;p40"/>
          <p:cNvGrpSpPr/>
          <p:nvPr/>
        </p:nvGrpSpPr>
        <p:grpSpPr>
          <a:xfrm>
            <a:off x="694363" y="699247"/>
            <a:ext cx="10137547" cy="1330649"/>
            <a:chOff x="694363" y="699247"/>
            <a:chExt cx="10137547" cy="1330649"/>
          </a:xfrm>
        </p:grpSpPr>
        <p:sp>
          <p:nvSpPr>
            <p:cNvPr id="952" name="Google Shape;952;p40"/>
            <p:cNvSpPr/>
            <p:nvPr/>
          </p:nvSpPr>
          <p:spPr>
            <a:xfrm>
              <a:off x="694363" y="1322010"/>
              <a:ext cx="4095360" cy="707886"/>
            </a:xfrm>
            <a:prstGeom prst="rect">
              <a:avLst/>
            </a:prstGeom>
            <a:noFill/>
            <a:ln>
              <a:noFill/>
            </a:ln>
          </p:spPr>
          <p:txBody>
            <a:bodyPr spcFirstLastPara="1" wrap="square" lIns="91425" tIns="45700" rIns="91425" bIns="45700" anchor="t" anchorCtr="0">
              <a:spAutoFit/>
            </a:bodyPr>
            <a:lstStyle/>
            <a:p>
              <a:pPr marL="457200" marR="0" lvl="1" indent="0" algn="ctr" rtl="0">
                <a:spcBef>
                  <a:spcPts val="0"/>
                </a:spcBef>
                <a:spcAft>
                  <a:spcPts val="0"/>
                </a:spcAft>
                <a:buNone/>
              </a:pPr>
              <a:r>
                <a:rPr lang="en-US" sz="2000" b="0" i="0" u="none" strike="noStrike" cap="none" spc="300">
                  <a:solidFill>
                    <a:srgbClr val="385623"/>
                  </a:solidFill>
                  <a:latin typeface="Calibri"/>
                  <a:ea typeface="Calibri"/>
                  <a:cs typeface="Calibri"/>
                  <a:sym typeface="Calibri"/>
                </a:rPr>
                <a:t>Giải thuật đồ thị cấp phát tài nguyên</a:t>
              </a:r>
              <a:endParaRPr spc="300"/>
            </a:p>
          </p:txBody>
        </p:sp>
        <p:sp>
          <p:nvSpPr>
            <p:cNvPr id="953" name="Google Shape;953;p40"/>
            <p:cNvSpPr txBox="1"/>
            <p:nvPr/>
          </p:nvSpPr>
          <p:spPr>
            <a:xfrm>
              <a:off x="8186057" y="1475898"/>
              <a:ext cx="26458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385623"/>
                  </a:solidFill>
                  <a:latin typeface="Calibri"/>
                  <a:ea typeface="Calibri"/>
                  <a:cs typeface="Calibri"/>
                  <a:sym typeface="Calibri"/>
                </a:rPr>
                <a:t>Giải thuật Banker</a:t>
              </a:r>
              <a:endParaRPr sz="2000" spc="300">
                <a:solidFill>
                  <a:srgbClr val="385623"/>
                </a:solidFill>
                <a:latin typeface="Calibri"/>
                <a:ea typeface="Calibri"/>
                <a:cs typeface="Calibri"/>
                <a:sym typeface="Calibri"/>
              </a:endParaRPr>
            </a:p>
          </p:txBody>
        </p:sp>
        <p:grpSp>
          <p:nvGrpSpPr>
            <p:cNvPr id="954" name="Google Shape;954;p40"/>
            <p:cNvGrpSpPr/>
            <p:nvPr/>
          </p:nvGrpSpPr>
          <p:grpSpPr>
            <a:xfrm>
              <a:off x="2742148" y="699247"/>
              <a:ext cx="6766800" cy="776700"/>
              <a:chOff x="2742148" y="699247"/>
              <a:chExt cx="6766800" cy="776700"/>
            </a:xfrm>
          </p:grpSpPr>
          <p:cxnSp>
            <p:nvCxnSpPr>
              <p:cNvPr id="955" name="Google Shape;955;p40"/>
              <p:cNvCxnSpPr>
                <a:stCxn id="950" idx="2"/>
                <a:endCxn id="952" idx="0"/>
              </p:cNvCxnSpPr>
              <p:nvPr/>
            </p:nvCxnSpPr>
            <p:spPr>
              <a:xfrm flipH="1">
                <a:off x="2742148" y="699247"/>
                <a:ext cx="3370500" cy="622800"/>
              </a:xfrm>
              <a:prstGeom prst="straightConnector1">
                <a:avLst/>
              </a:prstGeom>
              <a:noFill/>
              <a:ln w="38100" cap="flat" cmpd="sng">
                <a:solidFill>
                  <a:srgbClr val="385623"/>
                </a:solidFill>
                <a:prstDash val="solid"/>
                <a:miter lim="800000"/>
                <a:headEnd type="none" w="sm" len="sm"/>
                <a:tailEnd type="triangle" w="med" len="med"/>
              </a:ln>
            </p:spPr>
          </p:cxnSp>
          <p:cxnSp>
            <p:nvCxnSpPr>
              <p:cNvPr id="956" name="Google Shape;956;p40"/>
              <p:cNvCxnSpPr>
                <a:stCxn id="950" idx="2"/>
                <a:endCxn id="953" idx="0"/>
              </p:cNvCxnSpPr>
              <p:nvPr/>
            </p:nvCxnSpPr>
            <p:spPr>
              <a:xfrm>
                <a:off x="6112648" y="699247"/>
                <a:ext cx="3396300" cy="776700"/>
              </a:xfrm>
              <a:prstGeom prst="straightConnector1">
                <a:avLst/>
              </a:prstGeom>
              <a:noFill/>
              <a:ln w="38100" cap="flat" cmpd="sng">
                <a:solidFill>
                  <a:srgbClr val="385623"/>
                </a:solidFill>
                <a:prstDash val="solid"/>
                <a:miter lim="800000"/>
                <a:headEnd type="none" w="sm" len="sm"/>
                <a:tailEnd type="triangle" w="med" len="med"/>
              </a:ln>
            </p:spPr>
          </p:cxnSp>
        </p:grpSp>
      </p:grpSp>
      <p:grpSp>
        <p:nvGrpSpPr>
          <p:cNvPr id="957" name="Google Shape;957;p40"/>
          <p:cNvGrpSpPr/>
          <p:nvPr/>
        </p:nvGrpSpPr>
        <p:grpSpPr>
          <a:xfrm>
            <a:off x="426105" y="2029896"/>
            <a:ext cx="4257512" cy="788759"/>
            <a:chOff x="426105" y="2029896"/>
            <a:chExt cx="4257512" cy="788759"/>
          </a:xfrm>
        </p:grpSpPr>
        <p:sp>
          <p:nvSpPr>
            <p:cNvPr id="958" name="Google Shape;958;p40"/>
            <p:cNvSpPr/>
            <p:nvPr/>
          </p:nvSpPr>
          <p:spPr>
            <a:xfrm>
              <a:off x="426105" y="2418545"/>
              <a:ext cx="42575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1F3864"/>
                  </a:solidFill>
                  <a:latin typeface="Calibri"/>
                  <a:ea typeface="Calibri"/>
                  <a:cs typeface="Calibri"/>
                  <a:sym typeface="Calibri"/>
                </a:rPr>
                <a:t>Mỗi tài nguyên có 1 thực thể</a:t>
              </a:r>
              <a:endParaRPr spc="300"/>
            </a:p>
          </p:txBody>
        </p:sp>
        <p:cxnSp>
          <p:nvCxnSpPr>
            <p:cNvPr id="959" name="Google Shape;959;p40"/>
            <p:cNvCxnSpPr>
              <a:stCxn id="952" idx="2"/>
              <a:endCxn id="958" idx="0"/>
            </p:cNvCxnSpPr>
            <p:nvPr/>
          </p:nvCxnSpPr>
          <p:spPr>
            <a:xfrm flipH="1">
              <a:off x="2554843" y="2029896"/>
              <a:ext cx="187200" cy="388500"/>
            </a:xfrm>
            <a:prstGeom prst="straightConnector1">
              <a:avLst/>
            </a:prstGeom>
            <a:noFill/>
            <a:ln w="38100" cap="flat" cmpd="sng">
              <a:solidFill>
                <a:srgbClr val="1F3864"/>
              </a:solidFill>
              <a:prstDash val="solid"/>
              <a:miter lim="800000"/>
              <a:headEnd type="none" w="sm" len="sm"/>
              <a:tailEnd type="triangle" w="med" len="med"/>
            </a:ln>
          </p:spPr>
        </p:cxnSp>
      </p:grpSp>
      <p:grpSp>
        <p:nvGrpSpPr>
          <p:cNvPr id="960" name="Google Shape;960;p40"/>
          <p:cNvGrpSpPr/>
          <p:nvPr/>
        </p:nvGrpSpPr>
        <p:grpSpPr>
          <a:xfrm>
            <a:off x="7173791" y="1876008"/>
            <a:ext cx="4873065" cy="891249"/>
            <a:chOff x="7173791" y="1876008"/>
            <a:chExt cx="4873065" cy="891249"/>
          </a:xfrm>
        </p:grpSpPr>
        <p:sp>
          <p:nvSpPr>
            <p:cNvPr id="961" name="Google Shape;961;p40"/>
            <p:cNvSpPr/>
            <p:nvPr/>
          </p:nvSpPr>
          <p:spPr>
            <a:xfrm>
              <a:off x="7173791" y="2367147"/>
              <a:ext cx="487306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1F3864"/>
                  </a:solidFill>
                  <a:latin typeface="Calibri"/>
                  <a:ea typeface="Calibri"/>
                  <a:cs typeface="Calibri"/>
                  <a:sym typeface="Calibri"/>
                </a:rPr>
                <a:t>Mỗi tài nguyên có nhiều thực thể</a:t>
              </a:r>
              <a:endParaRPr spc="300"/>
            </a:p>
          </p:txBody>
        </p:sp>
        <p:cxnSp>
          <p:nvCxnSpPr>
            <p:cNvPr id="962" name="Google Shape;962;p40"/>
            <p:cNvCxnSpPr>
              <a:stCxn id="953" idx="2"/>
              <a:endCxn id="961" idx="0"/>
            </p:cNvCxnSpPr>
            <p:nvPr/>
          </p:nvCxnSpPr>
          <p:spPr>
            <a:xfrm>
              <a:off x="9508983" y="1876008"/>
              <a:ext cx="101400" cy="491100"/>
            </a:xfrm>
            <a:prstGeom prst="straightConnector1">
              <a:avLst/>
            </a:prstGeom>
            <a:noFill/>
            <a:ln w="38100" cap="flat" cmpd="sng">
              <a:solidFill>
                <a:srgbClr val="1F3864"/>
              </a:solidFill>
              <a:prstDash val="solid"/>
              <a:miter lim="800000"/>
              <a:headEnd type="none" w="sm" len="sm"/>
              <a:tailEnd type="triangle" w="med" len="med"/>
            </a:ln>
          </p:spPr>
        </p:cxnSp>
      </p:grpSp>
      <p:grpSp>
        <p:nvGrpSpPr>
          <p:cNvPr id="963" name="Google Shape;963;p40"/>
          <p:cNvGrpSpPr/>
          <p:nvPr/>
        </p:nvGrpSpPr>
        <p:grpSpPr>
          <a:xfrm>
            <a:off x="5265640" y="2767257"/>
            <a:ext cx="6926361" cy="2245465"/>
            <a:chOff x="5265640" y="2767257"/>
            <a:chExt cx="6926361" cy="2245465"/>
          </a:xfrm>
        </p:grpSpPr>
        <p:sp>
          <p:nvSpPr>
            <p:cNvPr id="964" name="Google Shape;964;p40"/>
            <p:cNvSpPr/>
            <p:nvPr/>
          </p:nvSpPr>
          <p:spPr>
            <a:xfrm>
              <a:off x="8548915" y="3258396"/>
              <a:ext cx="3643086" cy="1754326"/>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1800" b="0" i="0" u="none" strike="noStrike" cap="none" spc="300">
                  <a:solidFill>
                    <a:srgbClr val="833C0B"/>
                  </a:solidFill>
                  <a:latin typeface="Calibri"/>
                  <a:ea typeface="Calibri"/>
                  <a:cs typeface="Calibri"/>
                  <a:sym typeface="Calibri"/>
                </a:rPr>
                <a:t>tiến trình đã có đủ tài nguyên thì phải hoàn trả trong một khoảng thời gian</a:t>
              </a:r>
              <a:endParaRPr sz="1800" b="0" i="0" u="none" strike="noStrike" cap="none" spc="300">
                <a:solidFill>
                  <a:srgbClr val="833C0B"/>
                </a:solidFill>
                <a:latin typeface="Calibri"/>
                <a:ea typeface="Calibri"/>
                <a:cs typeface="Calibri"/>
                <a:sym typeface="Calibri"/>
              </a:endParaRPr>
            </a:p>
          </p:txBody>
        </p:sp>
        <p:sp>
          <p:nvSpPr>
            <p:cNvPr id="965" name="Google Shape;965;p40"/>
            <p:cNvSpPr/>
            <p:nvPr/>
          </p:nvSpPr>
          <p:spPr>
            <a:xfrm>
              <a:off x="5265640" y="3187175"/>
              <a:ext cx="3660643" cy="1754326"/>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1800" b="0" i="0" u="none" strike="noStrike" cap="none" spc="300">
                  <a:solidFill>
                    <a:srgbClr val="833C0B"/>
                  </a:solidFill>
                  <a:latin typeface="Calibri"/>
                  <a:ea typeface="Calibri"/>
                  <a:cs typeface="Calibri"/>
                  <a:sym typeface="Calibri"/>
                </a:rPr>
                <a:t>tiến trình phải khai báo số thực thể tối đa của mỗi loại tài nguyên nó cần</a:t>
              </a:r>
              <a:endParaRPr spc="300"/>
            </a:p>
          </p:txBody>
        </p:sp>
        <p:cxnSp>
          <p:nvCxnSpPr>
            <p:cNvPr id="966" name="Google Shape;966;p40"/>
            <p:cNvCxnSpPr>
              <a:stCxn id="961" idx="2"/>
            </p:cNvCxnSpPr>
            <p:nvPr/>
          </p:nvCxnSpPr>
          <p:spPr>
            <a:xfrm>
              <a:off x="9610323" y="2767257"/>
              <a:ext cx="854400" cy="529800"/>
            </a:xfrm>
            <a:prstGeom prst="straightConnector1">
              <a:avLst/>
            </a:prstGeom>
            <a:noFill/>
            <a:ln w="38100" cap="flat" cmpd="sng">
              <a:solidFill>
                <a:srgbClr val="833C0B"/>
              </a:solidFill>
              <a:prstDash val="solid"/>
              <a:miter lim="800000"/>
              <a:headEnd type="none" w="sm" len="sm"/>
              <a:tailEnd type="triangle" w="med" len="med"/>
            </a:ln>
          </p:spPr>
        </p:cxnSp>
        <p:cxnSp>
          <p:nvCxnSpPr>
            <p:cNvPr id="967" name="Google Shape;967;p40"/>
            <p:cNvCxnSpPr>
              <a:stCxn id="961" idx="2"/>
            </p:cNvCxnSpPr>
            <p:nvPr/>
          </p:nvCxnSpPr>
          <p:spPr>
            <a:xfrm flipH="1">
              <a:off x="7394223" y="2767257"/>
              <a:ext cx="2216100" cy="438300"/>
            </a:xfrm>
            <a:prstGeom prst="straightConnector1">
              <a:avLst/>
            </a:prstGeom>
            <a:noFill/>
            <a:ln w="38100" cap="flat" cmpd="sng">
              <a:solidFill>
                <a:srgbClr val="833C0B"/>
              </a:solidFill>
              <a:prstDash val="solid"/>
              <a:miter lim="800000"/>
              <a:headEnd type="none" w="sm" len="sm"/>
              <a:tailEnd type="triangle" w="med" len="med"/>
            </a:ln>
          </p:spPr>
        </p:cxnSp>
      </p:grpSp>
      <p:pic>
        <p:nvPicPr>
          <p:cNvPr id="968" name="Google Shape;968;p40"/>
          <p:cNvPicPr preferRelativeResize="0"/>
          <p:nvPr/>
        </p:nvPicPr>
        <p:blipFill rotWithShape="1">
          <a:blip r:embed="rId4">
            <a:alphaModFix/>
          </a:blip>
          <a:srcRect/>
          <a:stretch/>
        </p:blipFill>
        <p:spPr>
          <a:xfrm>
            <a:off x="161960" y="4088998"/>
            <a:ext cx="2348188" cy="2000823"/>
          </a:xfrm>
          <a:prstGeom prst="rect">
            <a:avLst/>
          </a:prstGeom>
          <a:noFill/>
          <a:ln>
            <a:noFill/>
          </a:ln>
        </p:spPr>
      </p:pic>
      <p:pic>
        <p:nvPicPr>
          <p:cNvPr id="969" name="Google Shape;969;p40"/>
          <p:cNvPicPr preferRelativeResize="0"/>
          <p:nvPr/>
        </p:nvPicPr>
        <p:blipFill rotWithShape="1">
          <a:blip r:embed="rId5">
            <a:alphaModFix/>
          </a:blip>
          <a:srcRect/>
          <a:stretch/>
        </p:blipFill>
        <p:spPr>
          <a:xfrm>
            <a:off x="2760797" y="4103610"/>
            <a:ext cx="2523597" cy="1971597"/>
          </a:xfrm>
          <a:prstGeom prst="rect">
            <a:avLst/>
          </a:prstGeom>
          <a:noFill/>
          <a:ln>
            <a:noFill/>
          </a:ln>
        </p:spPr>
      </p:pic>
      <p:grpSp>
        <p:nvGrpSpPr>
          <p:cNvPr id="970" name="Google Shape;970;p40"/>
          <p:cNvGrpSpPr/>
          <p:nvPr/>
        </p:nvGrpSpPr>
        <p:grpSpPr>
          <a:xfrm>
            <a:off x="6284166" y="5089410"/>
            <a:ext cx="5762690" cy="1301110"/>
            <a:chOff x="6284166" y="5089410"/>
            <a:chExt cx="5762690" cy="1301110"/>
          </a:xfrm>
        </p:grpSpPr>
        <p:sp>
          <p:nvSpPr>
            <p:cNvPr id="971" name="Google Shape;971;p40"/>
            <p:cNvSpPr/>
            <p:nvPr/>
          </p:nvSpPr>
          <p:spPr>
            <a:xfrm>
              <a:off x="6284166" y="5089410"/>
              <a:ext cx="2218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a:ea typeface="Calibri"/>
                  <a:cs typeface="Calibri"/>
                  <a:sym typeface="Calibri"/>
                </a:rPr>
                <a:t>Sơ đồ cấp phát </a:t>
              </a:r>
              <a:endParaRPr sz="1800" spc="300">
                <a:solidFill>
                  <a:schemeClr val="dk1"/>
                </a:solidFill>
                <a:latin typeface="Calibri"/>
                <a:ea typeface="Calibri"/>
                <a:cs typeface="Calibri"/>
                <a:sym typeface="Calibri"/>
              </a:endParaRPr>
            </a:p>
          </p:txBody>
        </p:sp>
        <p:pic>
          <p:nvPicPr>
            <p:cNvPr id="972" name="Google Shape;972;p40"/>
            <p:cNvPicPr preferRelativeResize="0"/>
            <p:nvPr/>
          </p:nvPicPr>
          <p:blipFill rotWithShape="1">
            <a:blip r:embed="rId6">
              <a:alphaModFix/>
            </a:blip>
            <a:srcRect b="56114"/>
            <a:stretch/>
          </p:blipFill>
          <p:spPr>
            <a:xfrm>
              <a:off x="6316113" y="5503861"/>
              <a:ext cx="5730743" cy="886659"/>
            </a:xfrm>
            <a:prstGeom prst="rect">
              <a:avLst/>
            </a:prstGeom>
            <a:noFill/>
            <a:ln>
              <a:noFill/>
            </a:ln>
          </p:spPr>
        </p:pic>
      </p:grpSp>
      <p:grpSp>
        <p:nvGrpSpPr>
          <p:cNvPr id="973" name="Google Shape;973;p40"/>
          <p:cNvGrpSpPr/>
          <p:nvPr/>
        </p:nvGrpSpPr>
        <p:grpSpPr>
          <a:xfrm>
            <a:off x="963915" y="2767257"/>
            <a:ext cx="3593765" cy="855800"/>
            <a:chOff x="963915" y="2767257"/>
            <a:chExt cx="3593765" cy="855800"/>
          </a:xfrm>
        </p:grpSpPr>
        <p:cxnSp>
          <p:nvCxnSpPr>
            <p:cNvPr id="974" name="Google Shape;974;p40"/>
            <p:cNvCxnSpPr/>
            <p:nvPr/>
          </p:nvCxnSpPr>
          <p:spPr>
            <a:xfrm flipH="1">
              <a:off x="2264229" y="2767257"/>
              <a:ext cx="189432" cy="419918"/>
            </a:xfrm>
            <a:prstGeom prst="straightConnector1">
              <a:avLst/>
            </a:prstGeom>
            <a:noFill/>
            <a:ln w="38100" cap="flat" cmpd="sng">
              <a:solidFill>
                <a:srgbClr val="833C0B"/>
              </a:solidFill>
              <a:prstDash val="solid"/>
              <a:miter lim="800000"/>
              <a:headEnd type="none" w="sm" len="sm"/>
              <a:tailEnd type="triangle" w="med" len="med"/>
            </a:ln>
          </p:spPr>
        </p:cxnSp>
        <p:sp>
          <p:nvSpPr>
            <p:cNvPr id="975" name="Google Shape;975;p40"/>
            <p:cNvSpPr txBox="1"/>
            <p:nvPr/>
          </p:nvSpPr>
          <p:spPr>
            <a:xfrm>
              <a:off x="963915" y="3253725"/>
              <a:ext cx="35937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833C0B"/>
                  </a:solidFill>
                  <a:latin typeface="Calibri"/>
                  <a:ea typeface="Calibri"/>
                  <a:cs typeface="Calibri"/>
                  <a:sym typeface="Calibri"/>
                </a:rPr>
                <a:t>Không có điều kiện</a:t>
              </a:r>
              <a:endParaRPr sz="1800" spc="300">
                <a:solidFill>
                  <a:srgbClr val="833C0B"/>
                </a:solidFill>
                <a:latin typeface="Calibri"/>
                <a:ea typeface="Calibri"/>
                <a:cs typeface="Calibri"/>
                <a:sym typeface="Calibri"/>
              </a:endParaRPr>
            </a:p>
          </p:txBody>
        </p:sp>
      </p:grpSp>
      <p:sp>
        <p:nvSpPr>
          <p:cNvPr id="976" name="Google Shape;97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42</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50"/>
                                        </p:tgtEl>
                                        <p:attrNameLst>
                                          <p:attrName>style.visibility</p:attrName>
                                        </p:attrNameLst>
                                      </p:cBhvr>
                                      <p:to>
                                        <p:strVal val="visible"/>
                                      </p:to>
                                    </p:set>
                                    <p:anim calcmode="lin" valueType="num">
                                      <p:cBhvr additive="base">
                                        <p:cTn id="7" dur="250" fill="hold"/>
                                        <p:tgtEl>
                                          <p:spTgt spid="950"/>
                                        </p:tgtEl>
                                        <p:attrNameLst>
                                          <p:attrName>ppt_x</p:attrName>
                                        </p:attrNameLst>
                                      </p:cBhvr>
                                      <p:tavLst>
                                        <p:tav tm="0">
                                          <p:val>
                                            <p:strVal val="#ppt_x"/>
                                          </p:val>
                                        </p:tav>
                                        <p:tav tm="100000">
                                          <p:val>
                                            <p:strVal val="#ppt_x"/>
                                          </p:val>
                                        </p:tav>
                                      </p:tavLst>
                                    </p:anim>
                                    <p:anim calcmode="lin" valueType="num">
                                      <p:cBhvr additive="base">
                                        <p:cTn id="8" dur="250" fill="hold"/>
                                        <p:tgtEl>
                                          <p:spTgt spid="9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51"/>
                                        </p:tgtEl>
                                        <p:attrNameLst>
                                          <p:attrName>style.visibility</p:attrName>
                                        </p:attrNameLst>
                                      </p:cBhvr>
                                      <p:to>
                                        <p:strVal val="visible"/>
                                      </p:to>
                                    </p:set>
                                    <p:animEffect transition="in" filter="wipe(up)">
                                      <p:cBhvr>
                                        <p:cTn id="13" dur="250"/>
                                        <p:tgtEl>
                                          <p:spTgt spid="9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57"/>
                                        </p:tgtEl>
                                        <p:attrNameLst>
                                          <p:attrName>style.visibility</p:attrName>
                                        </p:attrNameLst>
                                      </p:cBhvr>
                                      <p:to>
                                        <p:strVal val="visible"/>
                                      </p:to>
                                    </p:set>
                                    <p:animEffect transition="in" filter="wipe(up)">
                                      <p:cBhvr>
                                        <p:cTn id="18" dur="250"/>
                                        <p:tgtEl>
                                          <p:spTgt spid="9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60"/>
                                        </p:tgtEl>
                                        <p:attrNameLst>
                                          <p:attrName>style.visibility</p:attrName>
                                        </p:attrNameLst>
                                      </p:cBhvr>
                                      <p:to>
                                        <p:strVal val="visible"/>
                                      </p:to>
                                    </p:set>
                                    <p:animEffect transition="in" filter="wipe(up)">
                                      <p:cBhvr>
                                        <p:cTn id="23" dur="250"/>
                                        <p:tgtEl>
                                          <p:spTgt spid="9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73"/>
                                        </p:tgtEl>
                                        <p:attrNameLst>
                                          <p:attrName>style.visibility</p:attrName>
                                        </p:attrNameLst>
                                      </p:cBhvr>
                                      <p:to>
                                        <p:strVal val="visible"/>
                                      </p:to>
                                    </p:set>
                                    <p:animEffect transition="in" filter="wipe(up)">
                                      <p:cBhvr>
                                        <p:cTn id="28" dur="250"/>
                                        <p:tgtEl>
                                          <p:spTgt spid="97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63"/>
                                        </p:tgtEl>
                                        <p:attrNameLst>
                                          <p:attrName>style.visibility</p:attrName>
                                        </p:attrNameLst>
                                      </p:cBhvr>
                                      <p:to>
                                        <p:strVal val="visible"/>
                                      </p:to>
                                    </p:set>
                                    <p:animEffect transition="in" filter="wipe(up)">
                                      <p:cBhvr>
                                        <p:cTn id="33" dur="250"/>
                                        <p:tgtEl>
                                          <p:spTgt spid="96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6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ình thoi 26">
            <a:extLst>
              <a:ext uri="{FF2B5EF4-FFF2-40B4-BE49-F238E27FC236}">
                <a16:creationId xmlns:a16="http://schemas.microsoft.com/office/drawing/2014/main" id="{6888EBC2-BA3B-457B-879A-3448FB385B90}"/>
              </a:ext>
            </a:extLst>
          </p:cNvPr>
          <p:cNvSpPr/>
          <p:nvPr/>
        </p:nvSpPr>
        <p:spPr>
          <a:xfrm>
            <a:off x="2192538" y="1203487"/>
            <a:ext cx="922483" cy="896339"/>
          </a:xfrm>
          <a:prstGeom prst="rect">
            <a:avLst/>
          </a:prstGeom>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wrap="none" lIns="0" tIns="0" rIns="0" bIns="0" rtlCol="0" anchor="ctr"/>
          <a:lstStyle/>
          <a:p>
            <a:pPr algn="ctr"/>
            <a:r>
              <a:rPr lang="en-US" sz="2000" spc="300"/>
              <a:t>B1</a:t>
            </a:r>
          </a:p>
        </p:txBody>
      </p:sp>
      <p:sp>
        <p:nvSpPr>
          <p:cNvPr id="2" name="Slide Number Placeholder 1">
            <a:extLst>
              <a:ext uri="{FF2B5EF4-FFF2-40B4-BE49-F238E27FC236}">
                <a16:creationId xmlns:a16="http://schemas.microsoft.com/office/drawing/2014/main" id="{0D4486DC-7D32-46F7-AFAE-B1CEDDDEC3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3" name="TextBox 2">
            <a:extLst>
              <a:ext uri="{FF2B5EF4-FFF2-40B4-BE49-F238E27FC236}">
                <a16:creationId xmlns:a16="http://schemas.microsoft.com/office/drawing/2014/main" id="{1AF4D91A-1925-4084-BBD9-346240615254}"/>
              </a:ext>
            </a:extLst>
          </p:cNvPr>
          <p:cNvSpPr txBox="1"/>
          <p:nvPr/>
        </p:nvSpPr>
        <p:spPr>
          <a:xfrm>
            <a:off x="3379550" y="756174"/>
            <a:ext cx="5432898" cy="400110"/>
          </a:xfrm>
          <a:prstGeom prst="rect">
            <a:avLst/>
          </a:prstGeom>
          <a:solidFill>
            <a:schemeClr val="accent4">
              <a:lumMod val="20000"/>
              <a:lumOff val="80000"/>
            </a:schemeClr>
          </a:solidFill>
        </p:spPr>
        <p:txBody>
          <a:bodyPr wrap="none" rtlCol="0">
            <a:spAutoFit/>
          </a:bodyPr>
          <a:lstStyle/>
          <a:p>
            <a:r>
              <a:rPr lang="en-US" sz="2000" spc="300" err="1">
                <a:solidFill>
                  <a:schemeClr val="dk1"/>
                </a:solidFill>
                <a:latin typeface="Calibri"/>
                <a:cs typeface="Calibri"/>
              </a:rPr>
              <a:t>Các</a:t>
            </a:r>
            <a:r>
              <a:rPr lang="en-US" sz="2000" spc="300">
                <a:solidFill>
                  <a:schemeClr val="dk1"/>
                </a:solidFill>
                <a:latin typeface="Calibri"/>
                <a:cs typeface="Calibri"/>
              </a:rPr>
              <a:t> </a:t>
            </a:r>
            <a:r>
              <a:rPr lang="en-US" sz="2000" spc="300" err="1">
                <a:solidFill>
                  <a:schemeClr val="dk1"/>
                </a:solidFill>
                <a:latin typeface="Calibri"/>
                <a:cs typeface="Calibri"/>
              </a:rPr>
              <a:t>bước</a:t>
            </a:r>
            <a:r>
              <a:rPr lang="en-US" sz="2000" spc="300">
                <a:solidFill>
                  <a:schemeClr val="dk1"/>
                </a:solidFill>
                <a:latin typeface="Calibri"/>
                <a:cs typeface="Calibri"/>
              </a:rPr>
              <a:t> </a:t>
            </a:r>
            <a:r>
              <a:rPr lang="en-US" sz="2000" spc="300" err="1">
                <a:solidFill>
                  <a:schemeClr val="dk1"/>
                </a:solidFill>
                <a:latin typeface="Calibri"/>
                <a:cs typeface="Calibri"/>
              </a:rPr>
              <a:t>thực</a:t>
            </a:r>
            <a:r>
              <a:rPr lang="en-US" sz="2000" spc="300">
                <a:solidFill>
                  <a:schemeClr val="dk1"/>
                </a:solidFill>
                <a:latin typeface="Calibri"/>
                <a:cs typeface="Calibri"/>
              </a:rPr>
              <a:t> </a:t>
            </a:r>
            <a:r>
              <a:rPr lang="en-US" sz="2000" spc="300" err="1">
                <a:solidFill>
                  <a:schemeClr val="dk1"/>
                </a:solidFill>
                <a:latin typeface="Calibri"/>
                <a:cs typeface="Calibri"/>
              </a:rPr>
              <a:t>hiện</a:t>
            </a:r>
            <a:r>
              <a:rPr lang="en-US" sz="2000" spc="300">
                <a:solidFill>
                  <a:schemeClr val="dk1"/>
                </a:solidFill>
                <a:latin typeface="Calibri"/>
                <a:cs typeface="Calibri"/>
              </a:rPr>
              <a:t> </a:t>
            </a:r>
            <a:r>
              <a:rPr lang="en-US" sz="2000" spc="300" err="1">
                <a:solidFill>
                  <a:schemeClr val="dk1"/>
                </a:solidFill>
                <a:latin typeface="Calibri"/>
                <a:cs typeface="Calibri"/>
              </a:rPr>
              <a:t>giải</a:t>
            </a:r>
            <a:r>
              <a:rPr lang="en-US" sz="2000" spc="300">
                <a:solidFill>
                  <a:schemeClr val="dk1"/>
                </a:solidFill>
                <a:latin typeface="Calibri"/>
                <a:cs typeface="Calibri"/>
              </a:rPr>
              <a:t> </a:t>
            </a:r>
            <a:r>
              <a:rPr lang="en-US" sz="2000" spc="300" err="1">
                <a:solidFill>
                  <a:schemeClr val="dk1"/>
                </a:solidFill>
                <a:latin typeface="Calibri"/>
                <a:cs typeface="Calibri"/>
              </a:rPr>
              <a:t>thuật</a:t>
            </a:r>
            <a:r>
              <a:rPr lang="en-US" sz="2000" spc="300">
                <a:solidFill>
                  <a:schemeClr val="dk1"/>
                </a:solidFill>
                <a:latin typeface="Calibri"/>
                <a:cs typeface="Calibri"/>
              </a:rPr>
              <a:t> Banker</a:t>
            </a:r>
          </a:p>
        </p:txBody>
      </p:sp>
      <p:grpSp>
        <p:nvGrpSpPr>
          <p:cNvPr id="4" name="Google Shape;947;p40">
            <a:extLst>
              <a:ext uri="{FF2B5EF4-FFF2-40B4-BE49-F238E27FC236}">
                <a16:creationId xmlns:a16="http://schemas.microsoft.com/office/drawing/2014/main" id="{E50FC2FD-DA49-4415-8CBC-620B6A246476}"/>
              </a:ext>
            </a:extLst>
          </p:cNvPr>
          <p:cNvGrpSpPr/>
          <p:nvPr/>
        </p:nvGrpSpPr>
        <p:grpSpPr>
          <a:xfrm>
            <a:off x="0" y="0"/>
            <a:ext cx="1569720" cy="1722120"/>
            <a:chOff x="-63500" y="-109804"/>
            <a:chExt cx="1206500" cy="1333500"/>
          </a:xfrm>
        </p:grpSpPr>
        <p:sp>
          <p:nvSpPr>
            <p:cNvPr id="5" name="Google Shape;948;p40">
              <a:extLst>
                <a:ext uri="{FF2B5EF4-FFF2-40B4-BE49-F238E27FC236}">
                  <a16:creationId xmlns:a16="http://schemas.microsoft.com/office/drawing/2014/main" id="{E12D8B16-22EA-47B0-BFA7-11BE49579C93}"/>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6" name="Google Shape;949;p40">
              <a:extLst>
                <a:ext uri="{FF2B5EF4-FFF2-40B4-BE49-F238E27FC236}">
                  <a16:creationId xmlns:a16="http://schemas.microsoft.com/office/drawing/2014/main" id="{AAC1FF30-FA5D-4F44-A316-022D12AAA60F}"/>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7" name="Google Shape;950;p40">
            <a:extLst>
              <a:ext uri="{FF2B5EF4-FFF2-40B4-BE49-F238E27FC236}">
                <a16:creationId xmlns:a16="http://schemas.microsoft.com/office/drawing/2014/main" id="{DB471B8D-952C-4E50-81E4-A8129F75ED61}"/>
              </a:ext>
            </a:extLst>
          </p:cNvPr>
          <p:cNvSpPr/>
          <p:nvPr/>
        </p:nvSpPr>
        <p:spPr>
          <a:xfrm>
            <a:off x="3738069" y="13420"/>
            <a:ext cx="4872531" cy="699247"/>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err="1">
                <a:solidFill>
                  <a:schemeClr val="dk1"/>
                </a:solidFill>
                <a:latin typeface="Calibri"/>
                <a:ea typeface="Calibri"/>
                <a:cs typeface="Calibri"/>
                <a:sym typeface="Calibri"/>
              </a:rPr>
              <a:t>Các</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giải</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thuật</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tránh</a:t>
            </a:r>
            <a:r>
              <a:rPr lang="en-US" sz="2000" spc="300">
                <a:solidFill>
                  <a:schemeClr val="dk1"/>
                </a:solidFill>
                <a:latin typeface="Calibri"/>
                <a:ea typeface="Calibri"/>
                <a:cs typeface="Calibri"/>
                <a:sym typeface="Calibri"/>
              </a:rPr>
              <a:t> deadlocks</a:t>
            </a:r>
            <a:endParaRPr sz="2000" spc="300">
              <a:solidFill>
                <a:schemeClr val="dk1"/>
              </a:solidFill>
              <a:latin typeface="Calibri"/>
              <a:ea typeface="Calibri"/>
              <a:cs typeface="Calibri"/>
              <a:sym typeface="Calibri"/>
            </a:endParaRPr>
          </a:p>
        </p:txBody>
      </p:sp>
      <p:sp>
        <p:nvSpPr>
          <p:cNvPr id="22" name="Hộp Văn bản 21">
            <a:extLst>
              <a:ext uri="{FF2B5EF4-FFF2-40B4-BE49-F238E27FC236}">
                <a16:creationId xmlns:a16="http://schemas.microsoft.com/office/drawing/2014/main" id="{D1C9F985-BCAC-4BA5-A0AC-B325CD1E803B}"/>
              </a:ext>
            </a:extLst>
          </p:cNvPr>
          <p:cNvSpPr txBox="1"/>
          <p:nvPr/>
        </p:nvSpPr>
        <p:spPr>
          <a:xfrm>
            <a:off x="3782539" y="2344750"/>
            <a:ext cx="6450092" cy="1429622"/>
          </a:xfrm>
          <a:prstGeom prst="rect">
            <a:avLst/>
          </a:prstGeom>
          <a:noFill/>
        </p:spPr>
        <p:txBody>
          <a:bodyPr wrap="square">
            <a:spAutoFit/>
          </a:bodyPr>
          <a:lstStyle>
            <a:defPPr marR="0" lvl="0" algn="l" rtl="0">
              <a:lnSpc>
                <a:spcPct val="100000"/>
              </a:lnSpc>
              <a:spcBef>
                <a:spcPts val="0"/>
              </a:spcBef>
              <a:spcAft>
                <a:spcPts val="0"/>
              </a:spcAft>
            </a:defPPr>
            <a:lvl1pPr>
              <a:defRPr sz="1800" spc="300">
                <a:effectLst/>
                <a:latin typeface="+mn-lt"/>
                <a:ea typeface="Calibri" panose="020F0502020204030204" pitchFamily="34" charset="0"/>
                <a:cs typeface="Times New Roman" panose="02020603050405020304" pitchFamily="18" charset="0"/>
              </a:defRPr>
            </a:lvl1pPr>
          </a:lstStyle>
          <a:p>
            <a:pPr>
              <a:lnSpc>
                <a:spcPct val="150000"/>
              </a:lnSpc>
            </a:pPr>
            <a:r>
              <a:rPr lang="vi-VN" sz="2000">
                <a:solidFill>
                  <a:schemeClr val="tx1"/>
                </a:solidFill>
                <a:latin typeface="Calibri" panose="020F0502020204030204" pitchFamily="34" charset="0"/>
                <a:cs typeface="Calibri" panose="020F0502020204030204" pitchFamily="34" charset="0"/>
              </a:rPr>
              <a:t>Tìm ti</a:t>
            </a:r>
            <a:r>
              <a:rPr lang="en-US" sz="2000">
                <a:solidFill>
                  <a:schemeClr val="tx1"/>
                </a:solidFill>
                <a:latin typeface="Calibri" panose="020F0502020204030204" pitchFamily="34" charset="0"/>
                <a:cs typeface="Calibri" panose="020F0502020204030204" pitchFamily="34" charset="0"/>
              </a:rPr>
              <a:t>ế</a:t>
            </a:r>
            <a:r>
              <a:rPr lang="vi-VN" sz="2000">
                <a:solidFill>
                  <a:schemeClr val="tx1"/>
                </a:solidFill>
                <a:latin typeface="Calibri" panose="020F0502020204030204" pitchFamily="34" charset="0"/>
                <a:cs typeface="Calibri" panose="020F0502020204030204" pitchFamily="34" charset="0"/>
              </a:rPr>
              <a:t>n trình P</a:t>
            </a:r>
            <a:r>
              <a:rPr lang="vi-VN" sz="2000" b="1" baseline="-25000">
                <a:solidFill>
                  <a:schemeClr val="tx1"/>
                </a:solidFill>
                <a:latin typeface="Calibri" panose="020F0502020204030204" pitchFamily="34" charset="0"/>
                <a:cs typeface="Calibri" panose="020F0502020204030204" pitchFamily="34" charset="0"/>
              </a:rPr>
              <a:t>i</a:t>
            </a:r>
            <a:r>
              <a:rPr lang="vi-VN" sz="2000">
                <a:solidFill>
                  <a:schemeClr val="tx1"/>
                </a:solidFill>
                <a:latin typeface="Calibri" panose="020F0502020204030204" pitchFamily="34" charset="0"/>
                <a:cs typeface="Calibri" panose="020F0502020204030204" pitchFamily="34" charset="0"/>
              </a:rPr>
              <a:t> thỏa:</a:t>
            </a:r>
          </a:p>
          <a:p>
            <a:pPr>
              <a:lnSpc>
                <a:spcPct val="150000"/>
              </a:lnSpc>
            </a:pPr>
            <a:r>
              <a:rPr lang="vi-VN" sz="2000">
                <a:solidFill>
                  <a:schemeClr val="accent2">
                    <a:lumMod val="75000"/>
                  </a:schemeClr>
                </a:solidFill>
                <a:latin typeface="Calibri" panose="020F0502020204030204" pitchFamily="34" charset="0"/>
                <a:cs typeface="Calibri" panose="020F0502020204030204" pitchFamily="34" charset="0"/>
              </a:rPr>
              <a:t>+  P</a:t>
            </a:r>
            <a:r>
              <a:rPr lang="vi-VN" sz="2000" b="1" baseline="-25000">
                <a:solidFill>
                  <a:schemeClr val="accent2">
                    <a:lumMod val="75000"/>
                  </a:schemeClr>
                </a:solidFill>
                <a:latin typeface="Calibri" panose="020F0502020204030204" pitchFamily="34" charset="0"/>
                <a:cs typeface="Calibri" panose="020F0502020204030204" pitchFamily="34" charset="0"/>
              </a:rPr>
              <a:t>i</a:t>
            </a:r>
            <a:r>
              <a:rPr lang="vi-VN" sz="2000">
                <a:solidFill>
                  <a:schemeClr val="accent2">
                    <a:lumMod val="75000"/>
                  </a:schemeClr>
                </a:solidFill>
                <a:latin typeface="Calibri" panose="020F0502020204030204" pitchFamily="34" charset="0"/>
                <a:cs typeface="Calibri" panose="020F0502020204030204" pitchFamily="34" charset="0"/>
              </a:rPr>
              <a:t> chưa hoàn thành thực thi</a:t>
            </a:r>
          </a:p>
          <a:p>
            <a:pPr>
              <a:lnSpc>
                <a:spcPct val="150000"/>
              </a:lnSpc>
            </a:pPr>
            <a:r>
              <a:rPr lang="vi-VN" sz="2000">
                <a:solidFill>
                  <a:schemeClr val="accent2">
                    <a:lumMod val="75000"/>
                  </a:schemeClr>
                </a:solidFill>
                <a:latin typeface="Calibri" panose="020F0502020204030204" pitchFamily="34" charset="0"/>
                <a:cs typeface="Calibri" panose="020F0502020204030204" pitchFamily="34" charset="0"/>
              </a:rPr>
              <a:t>+  Need</a:t>
            </a:r>
            <a:r>
              <a:rPr lang="vi-VN" sz="2000" b="1" baseline="-25000">
                <a:solidFill>
                  <a:schemeClr val="accent2">
                    <a:lumMod val="75000"/>
                  </a:schemeClr>
                </a:solidFill>
                <a:latin typeface="Calibri" panose="020F0502020204030204" pitchFamily="34" charset="0"/>
                <a:cs typeface="Calibri" panose="020F0502020204030204" pitchFamily="34" charset="0"/>
              </a:rPr>
              <a:t>i</a:t>
            </a:r>
            <a:r>
              <a:rPr lang="vi-VN" sz="2000">
                <a:solidFill>
                  <a:schemeClr val="accent2">
                    <a:lumMod val="75000"/>
                  </a:schemeClr>
                </a:solidFill>
                <a:latin typeface="Calibri" panose="020F0502020204030204" pitchFamily="34" charset="0"/>
                <a:cs typeface="Calibri" panose="020F0502020204030204" pitchFamily="34" charset="0"/>
              </a:rPr>
              <a:t> ≤ Available</a:t>
            </a:r>
          </a:p>
        </p:txBody>
      </p:sp>
      <p:grpSp>
        <p:nvGrpSpPr>
          <p:cNvPr id="36" name="Group 35">
            <a:extLst>
              <a:ext uri="{FF2B5EF4-FFF2-40B4-BE49-F238E27FC236}">
                <a16:creationId xmlns:a16="http://schemas.microsoft.com/office/drawing/2014/main" id="{8298CB82-1BB2-4ADA-9BBD-24E4DC7F00AB}"/>
              </a:ext>
            </a:extLst>
          </p:cNvPr>
          <p:cNvGrpSpPr/>
          <p:nvPr/>
        </p:nvGrpSpPr>
        <p:grpSpPr>
          <a:xfrm>
            <a:off x="2119308" y="4206001"/>
            <a:ext cx="6636669" cy="968871"/>
            <a:chOff x="2119308" y="4206001"/>
            <a:chExt cx="6636669" cy="968871"/>
          </a:xfrm>
        </p:grpSpPr>
        <p:sp>
          <p:nvSpPr>
            <p:cNvPr id="25" name="Hình thoi 24">
              <a:extLst>
                <a:ext uri="{FF2B5EF4-FFF2-40B4-BE49-F238E27FC236}">
                  <a16:creationId xmlns:a16="http://schemas.microsoft.com/office/drawing/2014/main" id="{56FFEFF3-D555-408B-9EFC-6272552FB1DD}"/>
                </a:ext>
              </a:extLst>
            </p:cNvPr>
            <p:cNvSpPr/>
            <p:nvPr/>
          </p:nvSpPr>
          <p:spPr>
            <a:xfrm>
              <a:off x="2119308" y="4206001"/>
              <a:ext cx="1070139" cy="967956"/>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wrap="none" lIns="0" tIns="0" rIns="0" bIns="0" rtlCol="0" anchor="ctr"/>
            <a:lstStyle/>
            <a:p>
              <a:pPr algn="ctr"/>
              <a:r>
                <a:rPr lang="en-US" sz="2000" spc="300"/>
                <a:t>B3</a:t>
              </a:r>
            </a:p>
          </p:txBody>
        </p:sp>
        <p:sp>
          <p:nvSpPr>
            <p:cNvPr id="34" name="Hộp Văn bản 33">
              <a:extLst>
                <a:ext uri="{FF2B5EF4-FFF2-40B4-BE49-F238E27FC236}">
                  <a16:creationId xmlns:a16="http://schemas.microsoft.com/office/drawing/2014/main" id="{E793A580-E8F6-4313-96F3-4A33CA155544}"/>
                </a:ext>
              </a:extLst>
            </p:cNvPr>
            <p:cNvSpPr txBox="1"/>
            <p:nvPr/>
          </p:nvSpPr>
          <p:spPr>
            <a:xfrm>
              <a:off x="3834629" y="4206915"/>
              <a:ext cx="4921348" cy="967957"/>
            </a:xfrm>
            <a:prstGeom prst="rect">
              <a:avLst/>
            </a:prstGeom>
            <a:noFill/>
          </p:spPr>
          <p:txBody>
            <a:bodyPr wrap="square">
              <a:spAutoFit/>
            </a:bodyPr>
            <a:lstStyle/>
            <a:p>
              <a:pPr>
                <a:lnSpc>
                  <a:spcPct val="150000"/>
                </a:lnSpc>
              </a:pPr>
              <a:r>
                <a:rPr lang="en-US" sz="2000" spc="300">
                  <a:solidFill>
                    <a:schemeClr val="accent1">
                      <a:lumMod val="75000"/>
                    </a:schemeClr>
                  </a:solidFill>
                  <a:effectLst/>
                  <a:latin typeface="+mj-lt"/>
                  <a:ea typeface="Calibri" panose="020F0502020204030204" pitchFamily="34" charset="0"/>
                  <a:cs typeface="Times New Roman" panose="02020603050405020304" pitchFamily="18" charset="0"/>
                </a:rPr>
                <a:t>Available = Available+ Allocation</a:t>
              </a:r>
              <a:r>
                <a:rPr lang="en-US" sz="2000" b="1" spc="300" baseline="-25000">
                  <a:solidFill>
                    <a:schemeClr val="accent1">
                      <a:lumMod val="75000"/>
                    </a:schemeClr>
                  </a:solidFill>
                  <a:effectLst/>
                  <a:latin typeface="+mj-lt"/>
                  <a:ea typeface="Calibri" panose="020F0502020204030204" pitchFamily="34" charset="0"/>
                  <a:cs typeface="Times New Roman" panose="02020603050405020304" pitchFamily="18" charset="0"/>
                </a:rPr>
                <a:t>i</a:t>
              </a:r>
              <a:endParaRPr lang="en-US" sz="2000" b="1" spc="300">
                <a:solidFill>
                  <a:schemeClr val="accent1">
                    <a:lumMod val="75000"/>
                  </a:schemeClr>
                </a:solidFill>
                <a:latin typeface="+mj-lt"/>
                <a:ea typeface="Calibri" panose="020F0502020204030204" pitchFamily="34" charset="0"/>
                <a:cs typeface="Times New Roman" panose="02020603050405020304" pitchFamily="18" charset="0"/>
              </a:endParaRPr>
            </a:p>
            <a:p>
              <a:pPr>
                <a:lnSpc>
                  <a:spcPct val="150000"/>
                </a:lnSpc>
              </a:pPr>
              <a:r>
                <a:rPr lang="en-US" sz="2000" spc="300">
                  <a:solidFill>
                    <a:schemeClr val="accent1">
                      <a:lumMod val="75000"/>
                    </a:schemeClr>
                  </a:solidFill>
                  <a:latin typeface="+mj-lt"/>
                  <a:ea typeface="Calibri" panose="020F0502020204030204" pitchFamily="34" charset="0"/>
                  <a:cs typeface="Times New Roman" panose="02020603050405020304" pitchFamily="18" charset="0"/>
                </a:rPr>
                <a:t>T</a:t>
              </a:r>
              <a:r>
                <a:rPr lang="en-US" sz="2000" spc="300">
                  <a:solidFill>
                    <a:schemeClr val="accent1">
                      <a:lumMod val="75000"/>
                    </a:schemeClr>
                  </a:solidFill>
                  <a:effectLst/>
                  <a:latin typeface="+mj-lt"/>
                  <a:ea typeface="Calibri" panose="020F0502020204030204" pitchFamily="34" charset="0"/>
                  <a:cs typeface="Times New Roman" panose="02020603050405020304" pitchFamily="18" charset="0"/>
                </a:rPr>
                <a:t>hêm P</a:t>
              </a:r>
              <a:r>
                <a:rPr lang="en-US" sz="2000" b="1" spc="300" baseline="-25000">
                  <a:solidFill>
                    <a:schemeClr val="accent1">
                      <a:lumMod val="75000"/>
                    </a:schemeClr>
                  </a:solidFill>
                  <a:effectLst/>
                  <a:latin typeface="+mj-lt"/>
                  <a:ea typeface="Calibri" panose="020F0502020204030204" pitchFamily="34" charset="0"/>
                  <a:cs typeface="Times New Roman" panose="02020603050405020304" pitchFamily="18" charset="0"/>
                </a:rPr>
                <a:t>i</a:t>
              </a:r>
              <a:r>
                <a:rPr lang="en-US" sz="2000" spc="300">
                  <a:solidFill>
                    <a:schemeClr val="accent1">
                      <a:lumMod val="75000"/>
                    </a:schemeClr>
                  </a:solidFill>
                  <a:effectLst/>
                  <a:latin typeface="+mj-lt"/>
                  <a:ea typeface="Calibri" panose="020F0502020204030204" pitchFamily="34" charset="0"/>
                  <a:cs typeface="Times New Roman" panose="02020603050405020304" pitchFamily="18" charset="0"/>
                </a:rPr>
                <a:t> </a:t>
              </a:r>
              <a:r>
                <a:rPr lang="en-US" sz="2000" spc="300" err="1">
                  <a:solidFill>
                    <a:schemeClr val="accent1">
                      <a:lumMod val="75000"/>
                    </a:schemeClr>
                  </a:solidFill>
                  <a:effectLst/>
                  <a:latin typeface="+mj-lt"/>
                  <a:ea typeface="Calibri" panose="020F0502020204030204" pitchFamily="34" charset="0"/>
                  <a:cs typeface="Times New Roman" panose="02020603050405020304" pitchFamily="18" charset="0"/>
                </a:rPr>
                <a:t>vào</a:t>
              </a:r>
              <a:r>
                <a:rPr lang="en-US" sz="2000" spc="300">
                  <a:solidFill>
                    <a:schemeClr val="accent1">
                      <a:lumMod val="75000"/>
                    </a:schemeClr>
                  </a:solidFill>
                  <a:effectLst/>
                  <a:latin typeface="+mj-lt"/>
                  <a:ea typeface="Calibri" panose="020F0502020204030204" pitchFamily="34" charset="0"/>
                  <a:cs typeface="Times New Roman" panose="02020603050405020304" pitchFamily="18" charset="0"/>
                </a:rPr>
                <a:t> </a:t>
              </a:r>
              <a:r>
                <a:rPr lang="en-US" sz="2000" spc="300" err="1">
                  <a:solidFill>
                    <a:schemeClr val="accent1">
                      <a:lumMod val="75000"/>
                    </a:schemeClr>
                  </a:solidFill>
                  <a:effectLst/>
                  <a:latin typeface="+mj-lt"/>
                  <a:ea typeface="Calibri" panose="020F0502020204030204" pitchFamily="34" charset="0"/>
                  <a:cs typeface="Times New Roman" panose="02020603050405020304" pitchFamily="18" charset="0"/>
                </a:rPr>
                <a:t>chuỗi</a:t>
              </a:r>
              <a:endParaRPr lang="en-US" sz="2000" spc="300">
                <a:solidFill>
                  <a:schemeClr val="accent1">
                    <a:lumMod val="75000"/>
                  </a:schemeClr>
                </a:solidFill>
                <a:effectLst/>
                <a:latin typeface="+mj-lt"/>
                <a:ea typeface="Calibri" panose="020F0502020204030204" pitchFamily="34" charset="0"/>
                <a:cs typeface="Times New Roman" panose="02020603050405020304" pitchFamily="18" charset="0"/>
              </a:endParaRPr>
            </a:p>
          </p:txBody>
        </p:sp>
      </p:grpSp>
      <p:sp>
        <p:nvSpPr>
          <p:cNvPr id="53" name="Hộp Văn bản 52">
            <a:extLst>
              <a:ext uri="{FF2B5EF4-FFF2-40B4-BE49-F238E27FC236}">
                <a16:creationId xmlns:a16="http://schemas.microsoft.com/office/drawing/2014/main" id="{808037F0-7525-4403-A0A6-F7614346B65E}"/>
              </a:ext>
            </a:extLst>
          </p:cNvPr>
          <p:cNvSpPr txBox="1"/>
          <p:nvPr/>
        </p:nvSpPr>
        <p:spPr>
          <a:xfrm>
            <a:off x="3738068" y="1438173"/>
            <a:ext cx="6875888" cy="400110"/>
          </a:xfrm>
          <a:prstGeom prst="rect">
            <a:avLst/>
          </a:prstGeom>
          <a:noFill/>
        </p:spPr>
        <p:txBody>
          <a:bodyPr wrap="square">
            <a:spAutoFit/>
          </a:bodyPr>
          <a:lstStyle/>
          <a:p>
            <a:r>
              <a:rPr lang="en-US" sz="2000" spc="300" err="1">
                <a:solidFill>
                  <a:schemeClr val="accent4">
                    <a:lumMod val="75000"/>
                  </a:schemeClr>
                </a:solidFill>
                <a:effectLst/>
                <a:latin typeface="+mj-lt"/>
                <a:ea typeface="Calibri" panose="020F0502020204030204" pitchFamily="34" charset="0"/>
                <a:cs typeface="Times New Roman" panose="02020603050405020304" pitchFamily="18" charset="0"/>
              </a:rPr>
              <a:t>Tìm</a:t>
            </a:r>
            <a:r>
              <a:rPr lang="en-US" sz="2000" spc="300">
                <a:solidFill>
                  <a:schemeClr val="accent4">
                    <a:lumMod val="75000"/>
                  </a:schemeClr>
                </a:solidFill>
                <a:effectLst/>
                <a:latin typeface="+mj-lt"/>
                <a:ea typeface="Calibri" panose="020F0502020204030204" pitchFamily="34" charset="0"/>
                <a:cs typeface="Times New Roman" panose="02020603050405020304" pitchFamily="18" charset="0"/>
              </a:rPr>
              <a:t> Need = Max – Allocation</a:t>
            </a:r>
          </a:p>
        </p:txBody>
      </p:sp>
      <p:grpSp>
        <p:nvGrpSpPr>
          <p:cNvPr id="37" name="Group 36">
            <a:extLst>
              <a:ext uri="{FF2B5EF4-FFF2-40B4-BE49-F238E27FC236}">
                <a16:creationId xmlns:a16="http://schemas.microsoft.com/office/drawing/2014/main" id="{7C2EFE0B-1EB9-4E02-AF35-2A7B430423C8}"/>
              </a:ext>
            </a:extLst>
          </p:cNvPr>
          <p:cNvGrpSpPr/>
          <p:nvPr/>
        </p:nvGrpSpPr>
        <p:grpSpPr>
          <a:xfrm>
            <a:off x="-162937" y="3206896"/>
            <a:ext cx="2225419" cy="2926835"/>
            <a:chOff x="-162937" y="3206896"/>
            <a:chExt cx="2225419" cy="2926835"/>
          </a:xfrm>
        </p:grpSpPr>
        <p:sp>
          <p:nvSpPr>
            <p:cNvPr id="40" name="Hộp Văn bản 39">
              <a:extLst>
                <a:ext uri="{FF2B5EF4-FFF2-40B4-BE49-F238E27FC236}">
                  <a16:creationId xmlns:a16="http://schemas.microsoft.com/office/drawing/2014/main" id="{3C99D65B-0EED-4764-A8F7-5C01B772F434}"/>
                </a:ext>
              </a:extLst>
            </p:cNvPr>
            <p:cNvSpPr txBox="1"/>
            <p:nvPr/>
          </p:nvSpPr>
          <p:spPr>
            <a:xfrm>
              <a:off x="-162937" y="3480915"/>
              <a:ext cx="2038894" cy="671915"/>
            </a:xfrm>
            <a:prstGeom prst="rect">
              <a:avLst/>
            </a:prstGeom>
            <a:noFill/>
          </p:spPr>
          <p:txBody>
            <a:bodyPr wrap="square" rtlCol="0">
              <a:spAutoFit/>
            </a:bodyPr>
            <a:lstStyle/>
            <a:p>
              <a:pPr algn="ctr">
                <a:lnSpc>
                  <a:spcPct val="107000"/>
                </a:lnSpc>
                <a:spcAft>
                  <a:spcPts val="800"/>
                </a:spcAft>
              </a:pPr>
              <a:r>
                <a:rPr lang="en-US" sz="1800" spc="300">
                  <a:solidFill>
                    <a:schemeClr val="accent2">
                      <a:lumMod val="75000"/>
                    </a:schemeClr>
                  </a:solidFill>
                  <a:effectLst/>
                  <a:latin typeface="+mn-lt"/>
                  <a:ea typeface="Calibri" panose="020F0502020204030204" pitchFamily="34" charset="0"/>
                  <a:cs typeface="Times New Roman" panose="02020603050405020304" pitchFamily="18" charset="0"/>
                </a:rPr>
                <a:t>Nếu không </a:t>
              </a:r>
              <a:r>
                <a:rPr lang="en-US" sz="1800" spc="300" err="1">
                  <a:solidFill>
                    <a:schemeClr val="accent2">
                      <a:lumMod val="75000"/>
                    </a:schemeClr>
                  </a:solidFill>
                  <a:effectLst/>
                  <a:latin typeface="+mn-lt"/>
                  <a:ea typeface="Calibri" panose="020F0502020204030204" pitchFamily="34" charset="0"/>
                  <a:cs typeface="Times New Roman" panose="02020603050405020304" pitchFamily="18" charset="0"/>
                </a:rPr>
                <a:t>còn</a:t>
              </a:r>
              <a:r>
                <a:rPr lang="en-US" sz="1800" spc="300">
                  <a:solidFill>
                    <a:schemeClr val="accent2">
                      <a:lumMod val="75000"/>
                    </a:schemeClr>
                  </a:solidFill>
                  <a:effectLst/>
                  <a:latin typeface="+mn-lt"/>
                  <a:ea typeface="Calibri" panose="020F0502020204030204" pitchFamily="34" charset="0"/>
                  <a:cs typeface="Times New Roman" panose="02020603050405020304" pitchFamily="18" charset="0"/>
                </a:rPr>
                <a:t> P</a:t>
              </a:r>
              <a:r>
                <a:rPr lang="en-US" sz="1800" spc="300" baseline="-25000">
                  <a:solidFill>
                    <a:schemeClr val="accent2">
                      <a:lumMod val="75000"/>
                    </a:schemeClr>
                  </a:solidFill>
                  <a:effectLst/>
                  <a:latin typeface="+mn-lt"/>
                  <a:ea typeface="Calibri" panose="020F0502020204030204" pitchFamily="34" charset="0"/>
                  <a:cs typeface="Times New Roman" panose="02020603050405020304" pitchFamily="18" charset="0"/>
                </a:rPr>
                <a:t>i</a:t>
              </a:r>
              <a:r>
                <a:rPr lang="en-US" sz="1800" spc="300">
                  <a:solidFill>
                    <a:schemeClr val="accent2">
                      <a:lumMod val="75000"/>
                    </a:schemeClr>
                  </a:solidFill>
                  <a:effectLst/>
                  <a:latin typeface="+mn-lt"/>
                  <a:ea typeface="Calibri" panose="020F0502020204030204" pitchFamily="34" charset="0"/>
                  <a:cs typeface="Times New Roman" panose="02020603050405020304" pitchFamily="18" charset="0"/>
                </a:rPr>
                <a:t> thỏa</a:t>
              </a:r>
            </a:p>
          </p:txBody>
        </p:sp>
        <p:cxnSp>
          <p:nvCxnSpPr>
            <p:cNvPr id="9" name="Connector: Elbow 8">
              <a:extLst>
                <a:ext uri="{FF2B5EF4-FFF2-40B4-BE49-F238E27FC236}">
                  <a16:creationId xmlns:a16="http://schemas.microsoft.com/office/drawing/2014/main" id="{3F5EEA00-73C3-4D5E-B218-55E836E8C34B}"/>
                </a:ext>
              </a:extLst>
            </p:cNvPr>
            <p:cNvCxnSpPr>
              <a:cxnSpLocks/>
              <a:stCxn id="26" idx="1"/>
              <a:endCxn id="14" idx="1"/>
            </p:cNvCxnSpPr>
            <p:nvPr/>
          </p:nvCxnSpPr>
          <p:spPr>
            <a:xfrm rot="10800000" flipV="1">
              <a:off x="2061286" y="3206896"/>
              <a:ext cx="1196" cy="2926835"/>
            </a:xfrm>
            <a:prstGeom prst="bentConnector3">
              <a:avLst>
                <a:gd name="adj1" fmla="val 37636538"/>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E049826-D9D6-4B15-956B-421CFF779716}"/>
              </a:ext>
            </a:extLst>
          </p:cNvPr>
          <p:cNvGrpSpPr/>
          <p:nvPr/>
        </p:nvGrpSpPr>
        <p:grpSpPr>
          <a:xfrm>
            <a:off x="1801773" y="3766555"/>
            <a:ext cx="853203" cy="439446"/>
            <a:chOff x="1801773" y="3766555"/>
            <a:chExt cx="853203" cy="439446"/>
          </a:xfrm>
        </p:grpSpPr>
        <p:cxnSp>
          <p:nvCxnSpPr>
            <p:cNvPr id="12" name="Straight Arrow Connector 11">
              <a:extLst>
                <a:ext uri="{FF2B5EF4-FFF2-40B4-BE49-F238E27FC236}">
                  <a16:creationId xmlns:a16="http://schemas.microsoft.com/office/drawing/2014/main" id="{52A22FD7-829C-4C57-A4F7-782CA1FA7CEA}"/>
                </a:ext>
              </a:extLst>
            </p:cNvPr>
            <p:cNvCxnSpPr>
              <a:cxnSpLocks/>
              <a:stCxn id="26" idx="2"/>
              <a:endCxn id="25" idx="0"/>
            </p:cNvCxnSpPr>
            <p:nvPr/>
          </p:nvCxnSpPr>
          <p:spPr>
            <a:xfrm flipH="1">
              <a:off x="2654378" y="3766555"/>
              <a:ext cx="598" cy="43944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2F1720-34B8-441F-82E0-667A9162C3BB}"/>
                </a:ext>
              </a:extLst>
            </p:cNvPr>
            <p:cNvSpPr txBox="1"/>
            <p:nvPr/>
          </p:nvSpPr>
          <p:spPr>
            <a:xfrm>
              <a:off x="1801773" y="3788202"/>
              <a:ext cx="846707" cy="369332"/>
            </a:xfrm>
            <a:prstGeom prst="rect">
              <a:avLst/>
            </a:prstGeom>
            <a:noFill/>
          </p:spPr>
          <p:txBody>
            <a:bodyPr wrap="none" rtlCol="0">
              <a:spAutoFit/>
            </a:bodyPr>
            <a:lstStyle/>
            <a:p>
              <a:r>
                <a:rPr lang="en-US" sz="1800" spc="300">
                  <a:solidFill>
                    <a:schemeClr val="accent2">
                      <a:lumMod val="75000"/>
                    </a:schemeClr>
                  </a:solidFill>
                  <a:latin typeface="+mn-lt"/>
                </a:rPr>
                <a:t>Có Pi</a:t>
              </a:r>
            </a:p>
          </p:txBody>
        </p:sp>
      </p:grpSp>
      <p:grpSp>
        <p:nvGrpSpPr>
          <p:cNvPr id="38" name="Group 37">
            <a:extLst>
              <a:ext uri="{FF2B5EF4-FFF2-40B4-BE49-F238E27FC236}">
                <a16:creationId xmlns:a16="http://schemas.microsoft.com/office/drawing/2014/main" id="{515035D7-DC35-4968-92B5-4B090183708A}"/>
              </a:ext>
            </a:extLst>
          </p:cNvPr>
          <p:cNvGrpSpPr/>
          <p:nvPr/>
        </p:nvGrpSpPr>
        <p:grpSpPr>
          <a:xfrm>
            <a:off x="2061286" y="5546560"/>
            <a:ext cx="8957703" cy="1146830"/>
            <a:chOff x="2061286" y="5546560"/>
            <a:chExt cx="8957703" cy="1146830"/>
          </a:xfrm>
        </p:grpSpPr>
        <p:sp>
          <p:nvSpPr>
            <p:cNvPr id="14" name="Hình thoi 13">
              <a:extLst>
                <a:ext uri="{FF2B5EF4-FFF2-40B4-BE49-F238E27FC236}">
                  <a16:creationId xmlns:a16="http://schemas.microsoft.com/office/drawing/2014/main" id="{BE339170-38E8-4B9B-B21F-12935EC05BB9}"/>
                </a:ext>
              </a:extLst>
            </p:cNvPr>
            <p:cNvSpPr/>
            <p:nvPr/>
          </p:nvSpPr>
          <p:spPr>
            <a:xfrm>
              <a:off x="2061286" y="5574073"/>
              <a:ext cx="1184987" cy="1119317"/>
            </a:xfrm>
            <a:prstGeom prst="diamond">
              <a:avLst/>
            </a:prstGeom>
          </p:spPr>
          <p:style>
            <a:lnRef idx="2">
              <a:schemeClr val="accent6"/>
            </a:lnRef>
            <a:fillRef idx="1">
              <a:schemeClr val="lt1"/>
            </a:fillRef>
            <a:effectRef idx="0">
              <a:schemeClr val="accent6"/>
            </a:effectRef>
            <a:fontRef idx="minor">
              <a:schemeClr val="dk1"/>
            </a:fontRef>
          </p:style>
          <p:txBody>
            <a:bodyPr wrap="none" lIns="0" tIns="0" rIns="0" bIns="0" rtlCol="0" anchor="ctr"/>
            <a:lstStyle/>
            <a:p>
              <a:pPr algn="ctr"/>
              <a:r>
                <a:rPr lang="en-US" sz="2000" spc="300"/>
                <a:t>B4</a:t>
              </a:r>
            </a:p>
          </p:txBody>
        </p:sp>
        <p:sp>
          <p:nvSpPr>
            <p:cNvPr id="16" name="Hộp Văn bản 15">
              <a:extLst>
                <a:ext uri="{FF2B5EF4-FFF2-40B4-BE49-F238E27FC236}">
                  <a16:creationId xmlns:a16="http://schemas.microsoft.com/office/drawing/2014/main" id="{C971B6BC-196B-491D-AE55-B74F8C9EB230}"/>
                </a:ext>
              </a:extLst>
            </p:cNvPr>
            <p:cNvSpPr txBox="1"/>
            <p:nvPr/>
          </p:nvSpPr>
          <p:spPr>
            <a:xfrm>
              <a:off x="3834629" y="5546560"/>
              <a:ext cx="7184360" cy="967957"/>
            </a:xfrm>
            <a:prstGeom prst="rect">
              <a:avLst/>
            </a:prstGeom>
            <a:noFill/>
          </p:spPr>
          <p:txBody>
            <a:bodyPr wrap="square">
              <a:spAutoFit/>
            </a:bodyPr>
            <a:lstStyle/>
            <a:p>
              <a:pPr>
                <a:lnSpc>
                  <a:spcPct val="150000"/>
                </a:lnSpc>
              </a:pPr>
              <a:r>
                <a:rPr lang="en-US" sz="2000" spc="300" err="1">
                  <a:effectLst/>
                  <a:latin typeface="+mj-lt"/>
                  <a:ea typeface="Calibri" panose="020F0502020204030204" pitchFamily="34" charset="0"/>
                  <a:cs typeface="Times New Roman" panose="02020603050405020304" pitchFamily="18" charset="0"/>
                </a:rPr>
                <a:t>Nếu</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chuỗi</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có</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tồn</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tại</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đủ</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hết</a:t>
              </a:r>
              <a:r>
                <a:rPr lang="en-US" sz="2000" spc="300">
                  <a:effectLst/>
                  <a:latin typeface="+mj-lt"/>
                  <a:ea typeface="Calibri" panose="020F0502020204030204" pitchFamily="34" charset="0"/>
                  <a:cs typeface="Times New Roman" panose="02020603050405020304" pitchFamily="18" charset="0"/>
                </a:rPr>
                <a:t> </a:t>
              </a:r>
              <a:r>
                <a:rPr lang="en-US" sz="2000" spc="300" err="1">
                  <a:effectLst/>
                  <a:latin typeface="+mj-lt"/>
                  <a:ea typeface="Calibri" panose="020F0502020204030204" pitchFamily="34" charset="0"/>
                  <a:cs typeface="Times New Roman" panose="02020603050405020304" pitchFamily="18" charset="0"/>
                </a:rPr>
                <a:t>các</a:t>
              </a:r>
              <a:r>
                <a:rPr lang="en-US" sz="2000" spc="300">
                  <a:effectLst/>
                  <a:latin typeface="+mj-lt"/>
                  <a:ea typeface="Calibri" panose="020F0502020204030204" pitchFamily="34" charset="0"/>
                  <a:cs typeface="Times New Roman" panose="02020603050405020304" pitchFamily="18" charset="0"/>
                </a:rPr>
                <a:t> P </a:t>
              </a:r>
            </a:p>
            <a:p>
              <a:pPr>
                <a:lnSpc>
                  <a:spcPct val="150000"/>
                </a:lnSpc>
              </a:pPr>
              <a:r>
                <a:rPr lang="en-US" sz="2000" spc="300">
                  <a:solidFill>
                    <a:schemeClr val="accent6">
                      <a:lumMod val="75000"/>
                    </a:schemeClr>
                  </a:solidFill>
                  <a:latin typeface="+mj-lt"/>
                  <a:ea typeface="Calibri" panose="020F0502020204030204" pitchFamily="34" charset="0"/>
                  <a:cs typeface="Times New Roman" panose="02020603050405020304" pitchFamily="18" charset="0"/>
                </a:rPr>
                <a:t>=&gt; </a:t>
              </a:r>
              <a:r>
                <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rPr>
                <a:t>hệ </a:t>
              </a:r>
              <a:r>
                <a:rPr lang="en-US" sz="2000" spc="300" err="1">
                  <a:solidFill>
                    <a:schemeClr val="accent6">
                      <a:lumMod val="75000"/>
                    </a:schemeClr>
                  </a:solidFill>
                  <a:effectLst/>
                  <a:latin typeface="+mj-lt"/>
                  <a:ea typeface="Calibri" panose="020F0502020204030204" pitchFamily="34" charset="0"/>
                  <a:cs typeface="Times New Roman" panose="02020603050405020304" pitchFamily="18" charset="0"/>
                </a:rPr>
                <a:t>thống</a:t>
              </a:r>
              <a:r>
                <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rPr>
                <a:t> </a:t>
              </a:r>
              <a:r>
                <a:rPr lang="en-US" sz="2000" spc="300" err="1">
                  <a:solidFill>
                    <a:schemeClr val="accent6">
                      <a:lumMod val="75000"/>
                    </a:schemeClr>
                  </a:solidFill>
                  <a:effectLst/>
                  <a:latin typeface="+mj-lt"/>
                  <a:ea typeface="Calibri" panose="020F0502020204030204" pitchFamily="34" charset="0"/>
                  <a:cs typeface="Times New Roman" panose="02020603050405020304" pitchFamily="18" charset="0"/>
                </a:rPr>
                <a:t>tồn</a:t>
              </a:r>
              <a:r>
                <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rPr>
                <a:t> </a:t>
              </a:r>
              <a:r>
                <a:rPr lang="en-US" sz="2000" spc="300" err="1">
                  <a:solidFill>
                    <a:schemeClr val="accent6">
                      <a:lumMod val="75000"/>
                    </a:schemeClr>
                  </a:solidFill>
                  <a:effectLst/>
                  <a:latin typeface="+mj-lt"/>
                  <a:ea typeface="Calibri" panose="020F0502020204030204" pitchFamily="34" charset="0"/>
                  <a:cs typeface="Times New Roman" panose="02020603050405020304" pitchFamily="18" charset="0"/>
                </a:rPr>
                <a:t>tại</a:t>
              </a:r>
              <a:r>
                <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rPr>
                <a:t> </a:t>
              </a:r>
              <a:r>
                <a:rPr lang="en-US" sz="2000" spc="300" err="1">
                  <a:solidFill>
                    <a:schemeClr val="accent6">
                      <a:lumMod val="75000"/>
                    </a:schemeClr>
                  </a:solidFill>
                  <a:effectLst/>
                  <a:latin typeface="+mj-lt"/>
                  <a:ea typeface="Calibri" panose="020F0502020204030204" pitchFamily="34" charset="0"/>
                  <a:cs typeface="Times New Roman" panose="02020603050405020304" pitchFamily="18" charset="0"/>
                </a:rPr>
                <a:t>chuỗi</a:t>
              </a:r>
              <a:r>
                <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rPr>
                <a:t> an toàn &amp; ngược </a:t>
              </a:r>
              <a:r>
                <a:rPr lang="en-US" sz="2000" spc="300" err="1">
                  <a:solidFill>
                    <a:schemeClr val="accent6">
                      <a:lumMod val="75000"/>
                    </a:schemeClr>
                  </a:solidFill>
                  <a:effectLst/>
                  <a:latin typeface="+mj-lt"/>
                  <a:ea typeface="Calibri" panose="020F0502020204030204" pitchFamily="34" charset="0"/>
                  <a:cs typeface="Times New Roman" panose="02020603050405020304" pitchFamily="18" charset="0"/>
                </a:rPr>
                <a:t>lại</a:t>
              </a:r>
              <a:endParaRPr lang="en-US" sz="2000" spc="300">
                <a:solidFill>
                  <a:schemeClr val="accent6">
                    <a:lumMod val="75000"/>
                  </a:schemeClr>
                </a:solidFill>
                <a:effectLst/>
                <a:latin typeface="+mj-lt"/>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DA511ADB-A069-4617-88E0-EC4AF1B7EBB1}"/>
              </a:ext>
            </a:extLst>
          </p:cNvPr>
          <p:cNvGrpSpPr/>
          <p:nvPr/>
        </p:nvGrpSpPr>
        <p:grpSpPr>
          <a:xfrm>
            <a:off x="2062482" y="2099826"/>
            <a:ext cx="1184987" cy="1666729"/>
            <a:chOff x="2062482" y="2099826"/>
            <a:chExt cx="1184987" cy="1666729"/>
          </a:xfrm>
        </p:grpSpPr>
        <p:sp>
          <p:nvSpPr>
            <p:cNvPr id="26" name="Hình thoi 25">
              <a:extLst>
                <a:ext uri="{FF2B5EF4-FFF2-40B4-BE49-F238E27FC236}">
                  <a16:creationId xmlns:a16="http://schemas.microsoft.com/office/drawing/2014/main" id="{D3ED6B5F-71D9-4ADD-BB00-EEC77B90F962}"/>
                </a:ext>
              </a:extLst>
            </p:cNvPr>
            <p:cNvSpPr/>
            <p:nvPr/>
          </p:nvSpPr>
          <p:spPr>
            <a:xfrm>
              <a:off x="2062482" y="2647239"/>
              <a:ext cx="1184987" cy="1119316"/>
            </a:xfrm>
            <a:prstGeom prst="diamond">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wrap="none" lIns="0" tIns="0" rIns="0" bIns="0" rtlCol="0" anchor="ctr"/>
            <a:lstStyle/>
            <a:p>
              <a:pPr algn="ctr"/>
              <a:r>
                <a:rPr lang="en-US" sz="2000" spc="300"/>
                <a:t>B2</a:t>
              </a:r>
            </a:p>
          </p:txBody>
        </p:sp>
        <p:cxnSp>
          <p:nvCxnSpPr>
            <p:cNvPr id="29" name="Straight Arrow Connector 28">
              <a:extLst>
                <a:ext uri="{FF2B5EF4-FFF2-40B4-BE49-F238E27FC236}">
                  <a16:creationId xmlns:a16="http://schemas.microsoft.com/office/drawing/2014/main" id="{BC187D1B-90FE-4046-BD2B-006CD7FF86D8}"/>
                </a:ext>
              </a:extLst>
            </p:cNvPr>
            <p:cNvCxnSpPr>
              <a:cxnSpLocks/>
              <a:stCxn id="27" idx="2"/>
              <a:endCxn id="26" idx="0"/>
            </p:cNvCxnSpPr>
            <p:nvPr/>
          </p:nvCxnSpPr>
          <p:spPr>
            <a:xfrm>
              <a:off x="2653780" y="2099826"/>
              <a:ext cx="1196" cy="54741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Connector: Elbow 41">
            <a:extLst>
              <a:ext uri="{FF2B5EF4-FFF2-40B4-BE49-F238E27FC236}">
                <a16:creationId xmlns:a16="http://schemas.microsoft.com/office/drawing/2014/main" id="{7A76F338-BAFD-4650-BD38-92DCC858EA05}"/>
              </a:ext>
            </a:extLst>
          </p:cNvPr>
          <p:cNvCxnSpPr>
            <a:cxnSpLocks/>
            <a:stCxn id="25" idx="2"/>
            <a:endCxn id="26" idx="0"/>
          </p:cNvCxnSpPr>
          <p:nvPr/>
        </p:nvCxnSpPr>
        <p:spPr>
          <a:xfrm rot="5400000" flipH="1" flipV="1">
            <a:off x="1391318" y="3910299"/>
            <a:ext cx="2526718" cy="598"/>
          </a:xfrm>
          <a:prstGeom prst="bentConnector5">
            <a:avLst>
              <a:gd name="adj1" fmla="val -9047"/>
              <a:gd name="adj2" fmla="val 137406522"/>
              <a:gd name="adj3" fmla="val 100327"/>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5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250"/>
                                        <p:tgtEl>
                                          <p:spTgt spid="33"/>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25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25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250"/>
                                        <p:tgtEl>
                                          <p:spTgt spid="37"/>
                                        </p:tgtEl>
                                      </p:cBhvr>
                                    </p:animEffect>
                                  </p:childTnLst>
                                </p:cTn>
                              </p:par>
                            </p:childTnLst>
                          </p:cTn>
                        </p:par>
                        <p:par>
                          <p:cTn id="39" fill="hold">
                            <p:stCondLst>
                              <p:cond delay="250"/>
                            </p:stCondLst>
                            <p:childTnLst>
                              <p:par>
                                <p:cTn id="40" presetID="22" presetClass="entr" presetSubtype="8"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2" grpId="0"/>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grpSp>
        <p:nvGrpSpPr>
          <p:cNvPr id="981" name="Google Shape;981;p41"/>
          <p:cNvGrpSpPr/>
          <p:nvPr/>
        </p:nvGrpSpPr>
        <p:grpSpPr>
          <a:xfrm>
            <a:off x="0" y="0"/>
            <a:ext cx="1569720" cy="1722120"/>
            <a:chOff x="-63500" y="-109804"/>
            <a:chExt cx="1206500" cy="1333500"/>
          </a:xfrm>
        </p:grpSpPr>
        <p:sp>
          <p:nvSpPr>
            <p:cNvPr id="982" name="Google Shape;982;p4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983" name="Google Shape;983;p41"/>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84" name="Google Shape;984;p41"/>
          <p:cNvSpPr/>
          <p:nvPr/>
        </p:nvSpPr>
        <p:spPr>
          <a:xfrm>
            <a:off x="3865069" y="0"/>
            <a:ext cx="4741903"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Các giải thuật tránh deadlocks</a:t>
            </a:r>
            <a:endParaRPr sz="2000" spc="300">
              <a:solidFill>
                <a:schemeClr val="dk1"/>
              </a:solidFill>
              <a:latin typeface="Calibri"/>
              <a:ea typeface="Calibri"/>
              <a:cs typeface="Calibri"/>
              <a:sym typeface="Calibri"/>
            </a:endParaRPr>
          </a:p>
        </p:txBody>
      </p:sp>
      <p:sp>
        <p:nvSpPr>
          <p:cNvPr id="985" name="Google Shape;985;p41"/>
          <p:cNvSpPr txBox="1"/>
          <p:nvPr/>
        </p:nvSpPr>
        <p:spPr>
          <a:xfrm>
            <a:off x="9546147" y="253033"/>
            <a:ext cx="2645853"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Giải thuật Banker</a:t>
            </a:r>
            <a:endParaRPr sz="2000" spc="300">
              <a:solidFill>
                <a:schemeClr val="dk1"/>
              </a:solidFill>
              <a:latin typeface="Calibri"/>
              <a:ea typeface="Calibri"/>
              <a:cs typeface="Calibri"/>
              <a:sym typeface="Calibri"/>
            </a:endParaRPr>
          </a:p>
        </p:txBody>
      </p:sp>
      <p:pic>
        <p:nvPicPr>
          <p:cNvPr id="986" name="Google Shape;986;p41"/>
          <p:cNvPicPr preferRelativeResize="0"/>
          <p:nvPr/>
        </p:nvPicPr>
        <p:blipFill rotWithShape="1">
          <a:blip r:embed="rId4">
            <a:alphaModFix/>
          </a:blip>
          <a:srcRect/>
          <a:stretch/>
        </p:blipFill>
        <p:spPr>
          <a:xfrm>
            <a:off x="4304519" y="1134849"/>
            <a:ext cx="7855474" cy="2047146"/>
          </a:xfrm>
          <a:prstGeom prst="rect">
            <a:avLst/>
          </a:prstGeom>
          <a:noFill/>
          <a:ln>
            <a:noFill/>
          </a:ln>
        </p:spPr>
      </p:pic>
      <p:sp>
        <p:nvSpPr>
          <p:cNvPr id="988" name="Google Shape;988;p41"/>
          <p:cNvSpPr/>
          <p:nvPr/>
        </p:nvSpPr>
        <p:spPr>
          <a:xfrm>
            <a:off x="899732" y="1181795"/>
            <a:ext cx="2965337" cy="1754326"/>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n-US" sz="1800" spc="300" err="1">
                <a:solidFill>
                  <a:srgbClr val="000000"/>
                </a:solidFill>
                <a:latin typeface="Calibri"/>
                <a:ea typeface="Calibri"/>
                <a:cs typeface="Calibri"/>
                <a:sym typeface="Calibri"/>
              </a:rPr>
              <a:t>Sử</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dụng</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giải</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thuật</a:t>
            </a:r>
            <a:r>
              <a:rPr lang="en-US" sz="1800" spc="300">
                <a:solidFill>
                  <a:srgbClr val="000000"/>
                </a:solidFill>
                <a:latin typeface="Calibri"/>
                <a:ea typeface="Calibri"/>
                <a:cs typeface="Calibri"/>
                <a:sym typeface="Calibri"/>
              </a:rPr>
              <a:t> Banker, </a:t>
            </a:r>
            <a:r>
              <a:rPr lang="en-US" sz="1800" spc="300" err="1">
                <a:solidFill>
                  <a:srgbClr val="000000"/>
                </a:solidFill>
                <a:latin typeface="Calibri"/>
                <a:ea typeface="Calibri"/>
                <a:cs typeface="Calibri"/>
                <a:sym typeface="Calibri"/>
              </a:rPr>
              <a:t>cho</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biết</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hệ</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thống</a:t>
            </a:r>
            <a:r>
              <a:rPr lang="en-US" sz="1800" spc="300">
                <a:solidFill>
                  <a:srgbClr val="000000"/>
                </a:solidFill>
                <a:latin typeface="Calibri"/>
                <a:ea typeface="Calibri"/>
                <a:cs typeface="Calibri"/>
                <a:sym typeface="Calibri"/>
              </a:rPr>
              <a:t> </a:t>
            </a:r>
            <a:r>
              <a:rPr lang="en-US" sz="1800" spc="300" err="1">
                <a:solidFill>
                  <a:srgbClr val="000000"/>
                </a:solidFill>
                <a:latin typeface="Calibri"/>
                <a:ea typeface="Calibri"/>
                <a:cs typeface="Calibri"/>
                <a:sym typeface="Calibri"/>
              </a:rPr>
              <a:t>có</a:t>
            </a:r>
            <a:r>
              <a:rPr lang="en-US" sz="1800" spc="300">
                <a:solidFill>
                  <a:srgbClr val="000000"/>
                </a:solidFill>
                <a:latin typeface="Calibri"/>
                <a:ea typeface="Calibri"/>
                <a:cs typeface="Calibri"/>
                <a:sym typeface="Calibri"/>
              </a:rPr>
              <a:t> an </a:t>
            </a:r>
            <a:r>
              <a:rPr lang="en-US" sz="1800" spc="300" err="1">
                <a:solidFill>
                  <a:srgbClr val="000000"/>
                </a:solidFill>
                <a:latin typeface="Calibri"/>
                <a:ea typeface="Calibri"/>
                <a:cs typeface="Calibri"/>
                <a:sym typeface="Calibri"/>
              </a:rPr>
              <a:t>toàn</a:t>
            </a:r>
            <a:r>
              <a:rPr lang="en-US" sz="1800" spc="300">
                <a:solidFill>
                  <a:srgbClr val="000000"/>
                </a:solidFill>
                <a:latin typeface="Calibri"/>
                <a:ea typeface="Calibri"/>
                <a:cs typeface="Calibri"/>
                <a:sym typeface="Calibri"/>
              </a:rPr>
              <a:t> hay </a:t>
            </a:r>
            <a:r>
              <a:rPr lang="en-US" sz="1800" spc="300" err="1">
                <a:solidFill>
                  <a:srgbClr val="000000"/>
                </a:solidFill>
                <a:latin typeface="Calibri"/>
                <a:ea typeface="Calibri"/>
                <a:cs typeface="Calibri"/>
                <a:sym typeface="Calibri"/>
              </a:rPr>
              <a:t>không</a:t>
            </a:r>
            <a:r>
              <a:rPr lang="en-US" sz="1800" spc="300">
                <a:solidFill>
                  <a:srgbClr val="000000"/>
                </a:solidFill>
                <a:latin typeface="Calibri"/>
                <a:ea typeface="Calibri"/>
                <a:cs typeface="Calibri"/>
                <a:sym typeface="Calibri"/>
              </a:rPr>
              <a:t>?</a:t>
            </a:r>
            <a:endParaRPr spc="300"/>
          </a:p>
        </p:txBody>
      </p:sp>
      <p:sp>
        <p:nvSpPr>
          <p:cNvPr id="989" name="Google Shape;989;p41"/>
          <p:cNvSpPr/>
          <p:nvPr/>
        </p:nvSpPr>
        <p:spPr>
          <a:xfrm>
            <a:off x="260429" y="4311155"/>
            <a:ext cx="12192000" cy="36929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spc="300">
              <a:solidFill>
                <a:schemeClr val="dk1"/>
              </a:solidFill>
              <a:latin typeface="Calibri"/>
              <a:ea typeface="Calibri"/>
              <a:cs typeface="Calibri"/>
              <a:sym typeface="Calibri"/>
            </a:endParaRPr>
          </a:p>
        </p:txBody>
      </p:sp>
      <p:sp>
        <p:nvSpPr>
          <p:cNvPr id="990" name="Google Shape;99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44</a:t>
            </a:fld>
            <a:endParaRPr spc="300"/>
          </a:p>
        </p:txBody>
      </p:sp>
      <p:pic>
        <p:nvPicPr>
          <p:cNvPr id="15" name="Google Shape;987;p41" descr="Table&#10;&#10;Description automatically generated with medium confidence">
            <a:extLst>
              <a:ext uri="{FF2B5EF4-FFF2-40B4-BE49-F238E27FC236}">
                <a16:creationId xmlns:a16="http://schemas.microsoft.com/office/drawing/2014/main" id="{B5D0BCAE-B4F9-4D29-86FC-A713C6C08595}"/>
              </a:ext>
            </a:extLst>
          </p:cNvPr>
          <p:cNvPicPr preferRelativeResize="0"/>
          <p:nvPr/>
        </p:nvPicPr>
        <p:blipFill rotWithShape="1">
          <a:blip r:embed="rId5">
            <a:alphaModFix/>
          </a:blip>
          <a:srcRect t="84151"/>
          <a:stretch/>
        </p:blipFill>
        <p:spPr>
          <a:xfrm>
            <a:off x="450433" y="5795328"/>
            <a:ext cx="11544796" cy="467277"/>
          </a:xfrm>
          <a:prstGeom prst="rect">
            <a:avLst/>
          </a:prstGeom>
          <a:noFill/>
          <a:ln>
            <a:noFill/>
          </a:ln>
        </p:spPr>
      </p:pic>
      <p:pic>
        <p:nvPicPr>
          <p:cNvPr id="16" name="Google Shape;987;p41" descr="Table&#10;&#10;Description automatically generated with medium confidence">
            <a:extLst>
              <a:ext uri="{FF2B5EF4-FFF2-40B4-BE49-F238E27FC236}">
                <a16:creationId xmlns:a16="http://schemas.microsoft.com/office/drawing/2014/main" id="{A3C013D5-907A-4700-8752-92A83A7FDEF4}"/>
              </a:ext>
            </a:extLst>
          </p:cNvPr>
          <p:cNvPicPr preferRelativeResize="0"/>
          <p:nvPr/>
        </p:nvPicPr>
        <p:blipFill rotWithShape="1">
          <a:blip r:embed="rId5">
            <a:alphaModFix/>
          </a:blip>
          <a:srcRect l="38097" t="73329" r="30676" b="14904"/>
          <a:stretch/>
        </p:blipFill>
        <p:spPr>
          <a:xfrm>
            <a:off x="4821600" y="5458490"/>
            <a:ext cx="3625732" cy="386172"/>
          </a:xfrm>
          <a:prstGeom prst="rect">
            <a:avLst/>
          </a:prstGeom>
          <a:noFill/>
          <a:ln>
            <a:noFill/>
          </a:ln>
        </p:spPr>
      </p:pic>
      <p:pic>
        <p:nvPicPr>
          <p:cNvPr id="18" name="Google Shape;987;p41" descr="Table&#10;&#10;Description automatically generated with medium confidence">
            <a:extLst>
              <a:ext uri="{FF2B5EF4-FFF2-40B4-BE49-F238E27FC236}">
                <a16:creationId xmlns:a16="http://schemas.microsoft.com/office/drawing/2014/main" id="{91A1D7AC-017C-4DA3-BD2E-40D4A130704D}"/>
              </a:ext>
            </a:extLst>
          </p:cNvPr>
          <p:cNvPicPr preferRelativeResize="0"/>
          <p:nvPr/>
        </p:nvPicPr>
        <p:blipFill rotWithShape="1">
          <a:blip r:embed="rId5">
            <a:alphaModFix/>
          </a:blip>
          <a:srcRect l="68911" t="49963" r="1" b="38141"/>
          <a:stretch/>
        </p:blipFill>
        <p:spPr>
          <a:xfrm>
            <a:off x="8395137" y="4773898"/>
            <a:ext cx="3600092" cy="391956"/>
          </a:xfrm>
          <a:prstGeom prst="rect">
            <a:avLst/>
          </a:prstGeom>
          <a:noFill/>
          <a:ln>
            <a:noFill/>
          </a:ln>
        </p:spPr>
      </p:pic>
      <p:pic>
        <p:nvPicPr>
          <p:cNvPr id="17" name="Google Shape;987;p41" descr="Table&#10;&#10;Description automatically generated with medium confidence">
            <a:extLst>
              <a:ext uri="{FF2B5EF4-FFF2-40B4-BE49-F238E27FC236}">
                <a16:creationId xmlns:a16="http://schemas.microsoft.com/office/drawing/2014/main" id="{B51C2675-794D-4BD0-A30D-CCE7DDE469DA}"/>
              </a:ext>
            </a:extLst>
          </p:cNvPr>
          <p:cNvPicPr preferRelativeResize="0"/>
          <p:nvPr/>
        </p:nvPicPr>
        <p:blipFill rotWithShape="1">
          <a:blip r:embed="rId5">
            <a:alphaModFix/>
          </a:blip>
          <a:srcRect l="38200" t="34518" r="30959" b="50641"/>
          <a:stretch/>
        </p:blipFill>
        <p:spPr>
          <a:xfrm>
            <a:off x="4825169" y="4365787"/>
            <a:ext cx="3598595" cy="466708"/>
          </a:xfrm>
          <a:prstGeom prst="rect">
            <a:avLst/>
          </a:prstGeom>
          <a:noFill/>
          <a:ln>
            <a:noFill/>
          </a:ln>
        </p:spPr>
      </p:pic>
      <p:pic>
        <p:nvPicPr>
          <p:cNvPr id="25" name="Google Shape;987;p41" descr="Table&#10;&#10;Description automatically generated with medium confidence">
            <a:extLst>
              <a:ext uri="{FF2B5EF4-FFF2-40B4-BE49-F238E27FC236}">
                <a16:creationId xmlns:a16="http://schemas.microsoft.com/office/drawing/2014/main" id="{363B8941-8972-4B0C-8B3D-76327AC10624}"/>
              </a:ext>
            </a:extLst>
          </p:cNvPr>
          <p:cNvPicPr preferRelativeResize="0"/>
          <p:nvPr/>
        </p:nvPicPr>
        <p:blipFill rotWithShape="1">
          <a:blip r:embed="rId5">
            <a:alphaModFix/>
          </a:blip>
          <a:srcRect l="38430" t="49871" r="30695" b="38362"/>
          <a:stretch/>
        </p:blipFill>
        <p:spPr>
          <a:xfrm>
            <a:off x="4854737" y="4824206"/>
            <a:ext cx="3598595" cy="346893"/>
          </a:xfrm>
          <a:prstGeom prst="rect">
            <a:avLst/>
          </a:prstGeom>
          <a:noFill/>
          <a:ln>
            <a:noFill/>
          </a:ln>
        </p:spPr>
      </p:pic>
      <p:pic>
        <p:nvPicPr>
          <p:cNvPr id="19" name="Google Shape;987;p41" descr="Table&#10;&#10;Description automatically generated with medium confidence">
            <a:extLst>
              <a:ext uri="{FF2B5EF4-FFF2-40B4-BE49-F238E27FC236}">
                <a16:creationId xmlns:a16="http://schemas.microsoft.com/office/drawing/2014/main" id="{805356DA-CD68-4F91-9914-B46A87B13723}"/>
              </a:ext>
            </a:extLst>
          </p:cNvPr>
          <p:cNvPicPr preferRelativeResize="0"/>
          <p:nvPr/>
        </p:nvPicPr>
        <p:blipFill rotWithShape="1">
          <a:blip r:embed="rId5">
            <a:alphaModFix/>
          </a:blip>
          <a:srcRect l="38139" t="61622" r="31035" b="26394"/>
          <a:stretch/>
        </p:blipFill>
        <p:spPr>
          <a:xfrm>
            <a:off x="4817882" y="5178235"/>
            <a:ext cx="3598595" cy="344288"/>
          </a:xfrm>
          <a:prstGeom prst="rect">
            <a:avLst/>
          </a:prstGeom>
          <a:noFill/>
          <a:ln>
            <a:noFill/>
          </a:ln>
        </p:spPr>
      </p:pic>
      <p:pic>
        <p:nvPicPr>
          <p:cNvPr id="22" name="Google Shape;987;p41" descr="Table&#10;&#10;Description automatically generated with medium confidence">
            <a:extLst>
              <a:ext uri="{FF2B5EF4-FFF2-40B4-BE49-F238E27FC236}">
                <a16:creationId xmlns:a16="http://schemas.microsoft.com/office/drawing/2014/main" id="{C25E9DB6-AB86-4A23-A052-38825BE54E78}"/>
              </a:ext>
            </a:extLst>
          </p:cNvPr>
          <p:cNvPicPr preferRelativeResize="0"/>
          <p:nvPr/>
        </p:nvPicPr>
        <p:blipFill rotWithShape="1">
          <a:blip r:embed="rId5">
            <a:alphaModFix/>
          </a:blip>
          <a:srcRect l="68911" r="1" b="63829"/>
          <a:stretch/>
        </p:blipFill>
        <p:spPr>
          <a:xfrm>
            <a:off x="8396634" y="3393215"/>
            <a:ext cx="3598595" cy="1066412"/>
          </a:xfrm>
          <a:prstGeom prst="rect">
            <a:avLst/>
          </a:prstGeom>
          <a:noFill/>
          <a:ln>
            <a:noFill/>
          </a:ln>
        </p:spPr>
      </p:pic>
      <p:pic>
        <p:nvPicPr>
          <p:cNvPr id="23" name="Google Shape;987;p41" descr="Table&#10;&#10;Description automatically generated with medium confidence">
            <a:extLst>
              <a:ext uri="{FF2B5EF4-FFF2-40B4-BE49-F238E27FC236}">
                <a16:creationId xmlns:a16="http://schemas.microsoft.com/office/drawing/2014/main" id="{820DE796-F0E1-4E3F-B1F2-62252264BF32}"/>
              </a:ext>
            </a:extLst>
          </p:cNvPr>
          <p:cNvPicPr preferRelativeResize="0"/>
          <p:nvPr/>
        </p:nvPicPr>
        <p:blipFill rotWithShape="1">
          <a:blip r:embed="rId5">
            <a:alphaModFix/>
          </a:blip>
          <a:srcRect l="68897" t="35924" r="2" b="50413"/>
          <a:stretch/>
        </p:blipFill>
        <p:spPr>
          <a:xfrm>
            <a:off x="8395412" y="4426654"/>
            <a:ext cx="3598595" cy="409409"/>
          </a:xfrm>
          <a:prstGeom prst="rect">
            <a:avLst/>
          </a:prstGeom>
          <a:noFill/>
          <a:ln>
            <a:noFill/>
          </a:ln>
        </p:spPr>
      </p:pic>
      <p:pic>
        <p:nvPicPr>
          <p:cNvPr id="26" name="Google Shape;987;p41" descr="Table&#10;&#10;Description automatically generated with medium confidence">
            <a:extLst>
              <a:ext uri="{FF2B5EF4-FFF2-40B4-BE49-F238E27FC236}">
                <a16:creationId xmlns:a16="http://schemas.microsoft.com/office/drawing/2014/main" id="{5C120BDE-04C5-455B-AD93-F905EF6113D6}"/>
              </a:ext>
            </a:extLst>
          </p:cNvPr>
          <p:cNvPicPr preferRelativeResize="0"/>
          <p:nvPr/>
        </p:nvPicPr>
        <p:blipFill rotWithShape="1">
          <a:blip r:embed="rId5">
            <a:alphaModFix/>
          </a:blip>
          <a:srcRect l="68620" t="60141" r="292" b="25951"/>
          <a:stretch/>
        </p:blipFill>
        <p:spPr>
          <a:xfrm>
            <a:off x="8364627" y="5103945"/>
            <a:ext cx="3598595" cy="420556"/>
          </a:xfrm>
          <a:prstGeom prst="rect">
            <a:avLst/>
          </a:prstGeom>
          <a:noFill/>
          <a:ln>
            <a:noFill/>
          </a:ln>
        </p:spPr>
      </p:pic>
      <p:pic>
        <p:nvPicPr>
          <p:cNvPr id="27" name="Google Shape;987;p41" descr="Table&#10;&#10;Description automatically generated with medium confidence">
            <a:extLst>
              <a:ext uri="{FF2B5EF4-FFF2-40B4-BE49-F238E27FC236}">
                <a16:creationId xmlns:a16="http://schemas.microsoft.com/office/drawing/2014/main" id="{AF051A95-2D5F-4841-9666-4EB9A3025DCF}"/>
              </a:ext>
            </a:extLst>
          </p:cNvPr>
          <p:cNvPicPr preferRelativeResize="0"/>
          <p:nvPr/>
        </p:nvPicPr>
        <p:blipFill rotWithShape="1">
          <a:blip r:embed="rId5">
            <a:alphaModFix/>
          </a:blip>
          <a:srcRect l="68768" t="72082" r="144" b="13652"/>
          <a:stretch/>
        </p:blipFill>
        <p:spPr>
          <a:xfrm>
            <a:off x="8387517" y="5466110"/>
            <a:ext cx="3598596" cy="420555"/>
          </a:xfrm>
          <a:prstGeom prst="rect">
            <a:avLst/>
          </a:prstGeom>
          <a:noFill/>
          <a:ln>
            <a:noFill/>
          </a:ln>
        </p:spPr>
      </p:pic>
      <p:pic>
        <p:nvPicPr>
          <p:cNvPr id="21" name="Google Shape;987;p41" descr="Table&#10;&#10;Description automatically generated with medium confidence">
            <a:extLst>
              <a:ext uri="{FF2B5EF4-FFF2-40B4-BE49-F238E27FC236}">
                <a16:creationId xmlns:a16="http://schemas.microsoft.com/office/drawing/2014/main" id="{5C801C1A-A9B1-4F0C-8C38-1BA95AAC2678}"/>
              </a:ext>
            </a:extLst>
          </p:cNvPr>
          <p:cNvPicPr preferRelativeResize="0"/>
          <p:nvPr/>
        </p:nvPicPr>
        <p:blipFill rotWithShape="1">
          <a:blip r:embed="rId5">
            <a:alphaModFix/>
          </a:blip>
          <a:srcRect l="38146" t="196" r="31377" b="63123"/>
          <a:stretch/>
        </p:blipFill>
        <p:spPr>
          <a:xfrm>
            <a:off x="4798032" y="3393215"/>
            <a:ext cx="3598601" cy="1074611"/>
          </a:xfrm>
          <a:prstGeom prst="rect">
            <a:avLst/>
          </a:prstGeom>
          <a:noFill/>
          <a:ln>
            <a:noFill/>
          </a:ln>
        </p:spPr>
      </p:pic>
      <p:pic>
        <p:nvPicPr>
          <p:cNvPr id="20" name="Google Shape;987;p41" descr="Table&#10;&#10;Description automatically generated with medium confidence">
            <a:extLst>
              <a:ext uri="{FF2B5EF4-FFF2-40B4-BE49-F238E27FC236}">
                <a16:creationId xmlns:a16="http://schemas.microsoft.com/office/drawing/2014/main" id="{1D7D7DE0-49D4-4354-878C-490250A23410}"/>
              </a:ext>
            </a:extLst>
          </p:cNvPr>
          <p:cNvPicPr preferRelativeResize="0"/>
          <p:nvPr/>
        </p:nvPicPr>
        <p:blipFill rotWithShape="1">
          <a:blip r:embed="rId5">
            <a:alphaModFix/>
          </a:blip>
          <a:srcRect l="-349" t="-4" r="61292" b="15411"/>
          <a:stretch/>
        </p:blipFill>
        <p:spPr>
          <a:xfrm>
            <a:off x="419952" y="3393215"/>
            <a:ext cx="4464353" cy="24416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25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grpSp>
        <p:nvGrpSpPr>
          <p:cNvPr id="995" name="Google Shape;995;p42"/>
          <p:cNvGrpSpPr/>
          <p:nvPr/>
        </p:nvGrpSpPr>
        <p:grpSpPr>
          <a:xfrm>
            <a:off x="0" y="0"/>
            <a:ext cx="1569720" cy="1722120"/>
            <a:chOff x="-63500" y="-109804"/>
            <a:chExt cx="1206500" cy="1333500"/>
          </a:xfrm>
        </p:grpSpPr>
        <p:sp>
          <p:nvSpPr>
            <p:cNvPr id="996" name="Google Shape;996;p4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mn-lt"/>
                <a:ea typeface="Calibri"/>
                <a:cs typeface="Calibri"/>
                <a:sym typeface="Calibri"/>
              </a:endParaRPr>
            </a:p>
          </p:txBody>
        </p:sp>
        <p:pic>
          <p:nvPicPr>
            <p:cNvPr id="997" name="Google Shape;997;p4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98" name="Google Shape;998;p42"/>
          <p:cNvSpPr/>
          <p:nvPr/>
        </p:nvSpPr>
        <p:spPr>
          <a:xfrm>
            <a:off x="3865069" y="0"/>
            <a:ext cx="4741903"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mn-lt"/>
                <a:ea typeface="Calibri"/>
                <a:cs typeface="Calibri"/>
                <a:sym typeface="Calibri"/>
              </a:rPr>
              <a:t>Các giải thuật tránh deadlocks</a:t>
            </a:r>
            <a:endParaRPr sz="2000" spc="300">
              <a:solidFill>
                <a:schemeClr val="dk1"/>
              </a:solidFill>
              <a:latin typeface="+mn-lt"/>
              <a:ea typeface="Calibri"/>
              <a:cs typeface="Calibri"/>
              <a:sym typeface="Calibri"/>
            </a:endParaRPr>
          </a:p>
        </p:txBody>
      </p:sp>
      <p:sp>
        <p:nvSpPr>
          <p:cNvPr id="999" name="Google Shape;999;p42"/>
          <p:cNvSpPr txBox="1"/>
          <p:nvPr/>
        </p:nvSpPr>
        <p:spPr>
          <a:xfrm>
            <a:off x="8978907" y="148232"/>
            <a:ext cx="2645853"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err="1">
                <a:solidFill>
                  <a:schemeClr val="dk1"/>
                </a:solidFill>
                <a:latin typeface="+mn-lt"/>
                <a:ea typeface="Calibri"/>
                <a:cs typeface="Calibri"/>
                <a:sym typeface="Calibri"/>
              </a:rPr>
              <a:t>Giải</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thuật</a:t>
            </a:r>
            <a:r>
              <a:rPr lang="en-US" sz="2000" spc="300">
                <a:solidFill>
                  <a:schemeClr val="dk1"/>
                </a:solidFill>
                <a:latin typeface="+mn-lt"/>
                <a:ea typeface="Calibri"/>
                <a:cs typeface="Calibri"/>
                <a:sym typeface="Calibri"/>
              </a:rPr>
              <a:t> Banker</a:t>
            </a:r>
            <a:endParaRPr sz="2000" spc="300">
              <a:solidFill>
                <a:schemeClr val="dk1"/>
              </a:solidFill>
              <a:latin typeface="+mn-lt"/>
              <a:ea typeface="Calibri"/>
              <a:cs typeface="Calibri"/>
              <a:sym typeface="Calibri"/>
            </a:endParaRPr>
          </a:p>
        </p:txBody>
      </p:sp>
      <p:sp>
        <p:nvSpPr>
          <p:cNvPr id="2" name="TextBox 1">
            <a:extLst>
              <a:ext uri="{FF2B5EF4-FFF2-40B4-BE49-F238E27FC236}">
                <a16:creationId xmlns:a16="http://schemas.microsoft.com/office/drawing/2014/main" id="{ECE4CF8E-87FF-48AB-BFC7-B78C9B348E29}"/>
              </a:ext>
            </a:extLst>
          </p:cNvPr>
          <p:cNvSpPr txBox="1"/>
          <p:nvPr/>
        </p:nvSpPr>
        <p:spPr>
          <a:xfrm>
            <a:off x="424205" y="2390318"/>
            <a:ext cx="2800767" cy="400110"/>
          </a:xfrm>
          <a:prstGeom prst="rect">
            <a:avLst/>
          </a:prstGeom>
          <a:noFill/>
        </p:spPr>
        <p:txBody>
          <a:bodyPr wrap="none" rtlCol="0">
            <a:spAutoFit/>
          </a:bodyPr>
          <a:lstStyle/>
          <a:p>
            <a:r>
              <a:rPr lang="en-US" sz="2000" spc="300" err="1">
                <a:solidFill>
                  <a:schemeClr val="accent2"/>
                </a:solidFill>
                <a:latin typeface="+mn-lt"/>
                <a:cs typeface="Calibri" panose="020F0502020204030204" pitchFamily="34" charset="0"/>
              </a:rPr>
              <a:t>Phương</a:t>
            </a:r>
            <a:r>
              <a:rPr lang="en-US" sz="2000" spc="300">
                <a:solidFill>
                  <a:schemeClr val="accent2"/>
                </a:solidFill>
                <a:latin typeface="+mn-lt"/>
                <a:cs typeface="Calibri" panose="020F0502020204030204" pitchFamily="34" charset="0"/>
              </a:rPr>
              <a:t> </a:t>
            </a:r>
            <a:r>
              <a:rPr lang="en-US" sz="2000" spc="300" err="1">
                <a:solidFill>
                  <a:schemeClr val="accent2"/>
                </a:solidFill>
                <a:latin typeface="+mn-lt"/>
                <a:cs typeface="Calibri" panose="020F0502020204030204" pitchFamily="34" charset="0"/>
              </a:rPr>
              <a:t>pháp</a:t>
            </a:r>
            <a:r>
              <a:rPr lang="en-US" sz="2000" spc="300">
                <a:solidFill>
                  <a:schemeClr val="accent2"/>
                </a:solidFill>
                <a:latin typeface="+mn-lt"/>
                <a:cs typeface="Calibri" panose="020F0502020204030204" pitchFamily="34" charset="0"/>
              </a:rPr>
              <a:t> </a:t>
            </a:r>
            <a:r>
              <a:rPr lang="en-US" sz="2000" spc="300" err="1">
                <a:solidFill>
                  <a:schemeClr val="accent2"/>
                </a:solidFill>
                <a:latin typeface="+mn-lt"/>
                <a:cs typeface="Calibri" panose="020F0502020204030204" pitchFamily="34" charset="0"/>
              </a:rPr>
              <a:t>giải</a:t>
            </a:r>
            <a:r>
              <a:rPr lang="en-US" sz="2000" spc="300">
                <a:solidFill>
                  <a:schemeClr val="accent2"/>
                </a:solidFill>
                <a:latin typeface="+mn-lt"/>
                <a:cs typeface="Calibri" panose="020F0502020204030204" pitchFamily="34" charset="0"/>
              </a:rPr>
              <a:t>:</a:t>
            </a:r>
          </a:p>
        </p:txBody>
      </p:sp>
      <p:pic>
        <p:nvPicPr>
          <p:cNvPr id="57" name="Google Shape;1000;p42">
            <a:extLst>
              <a:ext uri="{FF2B5EF4-FFF2-40B4-BE49-F238E27FC236}">
                <a16:creationId xmlns:a16="http://schemas.microsoft.com/office/drawing/2014/main" id="{D0BFBD79-0324-43CA-B659-35888D89F289}"/>
              </a:ext>
            </a:extLst>
          </p:cNvPr>
          <p:cNvPicPr preferRelativeResize="0"/>
          <p:nvPr/>
        </p:nvPicPr>
        <p:blipFill rotWithShape="1">
          <a:blip r:embed="rId4">
            <a:alphaModFix/>
          </a:blip>
          <a:srcRect/>
          <a:stretch/>
        </p:blipFill>
        <p:spPr>
          <a:xfrm>
            <a:off x="4880225" y="800745"/>
            <a:ext cx="7063802" cy="1741950"/>
          </a:xfrm>
          <a:prstGeom prst="rect">
            <a:avLst/>
          </a:prstGeom>
          <a:noFill/>
          <a:ln>
            <a:noFill/>
          </a:ln>
        </p:spPr>
      </p:pic>
      <p:sp>
        <p:nvSpPr>
          <p:cNvPr id="58" name="Google Shape;1001;p42">
            <a:extLst>
              <a:ext uri="{FF2B5EF4-FFF2-40B4-BE49-F238E27FC236}">
                <a16:creationId xmlns:a16="http://schemas.microsoft.com/office/drawing/2014/main" id="{FBD6AE40-1FC5-473A-B960-BB12E73DE0E5}"/>
              </a:ext>
            </a:extLst>
          </p:cNvPr>
          <p:cNvSpPr/>
          <p:nvPr/>
        </p:nvSpPr>
        <p:spPr>
          <a:xfrm>
            <a:off x="862989" y="830330"/>
            <a:ext cx="3735016"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err="1">
                <a:solidFill>
                  <a:schemeClr val="dk1"/>
                </a:solidFill>
                <a:latin typeface="+mn-lt"/>
                <a:ea typeface="Calibri"/>
                <a:cs typeface="Calibri"/>
                <a:sym typeface="Calibri"/>
              </a:rPr>
              <a:t>Nếu</a:t>
            </a:r>
            <a:r>
              <a:rPr lang="en-US" sz="2000" spc="300">
                <a:solidFill>
                  <a:schemeClr val="dk1"/>
                </a:solidFill>
                <a:latin typeface="+mn-lt"/>
                <a:ea typeface="Calibri"/>
                <a:cs typeface="Calibri"/>
                <a:sym typeface="Calibri"/>
              </a:rPr>
              <a:t> P3 </a:t>
            </a:r>
            <a:r>
              <a:rPr lang="en-US" sz="2000" spc="300" err="1">
                <a:solidFill>
                  <a:schemeClr val="dk1"/>
                </a:solidFill>
                <a:latin typeface="+mn-lt"/>
                <a:ea typeface="Calibri"/>
                <a:cs typeface="Calibri"/>
                <a:sym typeface="Calibri"/>
              </a:rPr>
              <a:t>yêu</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cầu</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thêm</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tài</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nguyên</a:t>
            </a:r>
            <a:r>
              <a:rPr lang="en-US" sz="2000" spc="300">
                <a:solidFill>
                  <a:schemeClr val="dk1"/>
                </a:solidFill>
                <a:latin typeface="+mn-lt"/>
                <a:ea typeface="Calibri"/>
                <a:cs typeface="Calibri"/>
                <a:sym typeface="Calibri"/>
              </a:rPr>
              <a:t> (1, 3, 1, 2) </a:t>
            </a:r>
            <a:r>
              <a:rPr lang="en-US" sz="2000" spc="300" err="1">
                <a:solidFill>
                  <a:schemeClr val="dk1"/>
                </a:solidFill>
                <a:latin typeface="+mn-lt"/>
                <a:ea typeface="Calibri"/>
                <a:cs typeface="Calibri"/>
                <a:sym typeface="Calibri"/>
              </a:rPr>
              <a:t>thì</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hệ</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thống</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có</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đáp</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ứng</a:t>
            </a:r>
            <a:r>
              <a:rPr lang="en-US" sz="2000" spc="300">
                <a:solidFill>
                  <a:schemeClr val="dk1"/>
                </a:solidFill>
                <a:latin typeface="+mn-lt"/>
                <a:ea typeface="Calibri"/>
                <a:cs typeface="Calibri"/>
                <a:sym typeface="Calibri"/>
              </a:rPr>
              <a:t> </a:t>
            </a:r>
            <a:r>
              <a:rPr lang="en-US" sz="2000" spc="300" err="1">
                <a:solidFill>
                  <a:schemeClr val="dk1"/>
                </a:solidFill>
                <a:latin typeface="+mn-lt"/>
                <a:ea typeface="Calibri"/>
                <a:cs typeface="Calibri"/>
                <a:sym typeface="Calibri"/>
              </a:rPr>
              <a:t>không</a:t>
            </a:r>
            <a:r>
              <a:rPr lang="en-US" sz="2000" spc="300">
                <a:solidFill>
                  <a:schemeClr val="dk1"/>
                </a:solidFill>
                <a:latin typeface="+mn-lt"/>
                <a:ea typeface="Calibri"/>
                <a:cs typeface="Calibri"/>
                <a:sym typeface="Calibri"/>
              </a:rPr>
              <a:t>?</a:t>
            </a:r>
            <a:endParaRPr sz="1600" spc="300">
              <a:solidFill>
                <a:schemeClr val="dk1"/>
              </a:solidFill>
              <a:latin typeface="+mn-lt"/>
              <a:ea typeface="Calibri"/>
              <a:cs typeface="Calibri"/>
              <a:sym typeface="Calibri"/>
            </a:endParaRPr>
          </a:p>
        </p:txBody>
      </p:sp>
      <p:grpSp>
        <p:nvGrpSpPr>
          <p:cNvPr id="1012" name="Group 1011">
            <a:extLst>
              <a:ext uri="{FF2B5EF4-FFF2-40B4-BE49-F238E27FC236}">
                <a16:creationId xmlns:a16="http://schemas.microsoft.com/office/drawing/2014/main" id="{4D15CFF5-F60A-442A-A551-625349129833}"/>
              </a:ext>
            </a:extLst>
          </p:cNvPr>
          <p:cNvGrpSpPr/>
          <p:nvPr/>
        </p:nvGrpSpPr>
        <p:grpSpPr>
          <a:xfrm>
            <a:off x="434720" y="2949822"/>
            <a:ext cx="3588943" cy="595641"/>
            <a:chOff x="434720" y="2949822"/>
            <a:chExt cx="3588943" cy="595641"/>
          </a:xfrm>
        </p:grpSpPr>
        <p:sp>
          <p:nvSpPr>
            <p:cNvPr id="18" name="Hộp Văn bản 17">
              <a:extLst>
                <a:ext uri="{FF2B5EF4-FFF2-40B4-BE49-F238E27FC236}">
                  <a16:creationId xmlns:a16="http://schemas.microsoft.com/office/drawing/2014/main" id="{7BD9A0C1-FC05-468E-8071-D0FB371A6D13}"/>
                </a:ext>
              </a:extLst>
            </p:cNvPr>
            <p:cNvSpPr txBox="1"/>
            <p:nvPr/>
          </p:nvSpPr>
          <p:spPr>
            <a:xfrm>
              <a:off x="1222896" y="2981825"/>
              <a:ext cx="2800767" cy="407035"/>
            </a:xfrm>
            <a:prstGeom prst="rect">
              <a:avLst/>
            </a:prstGeom>
            <a:noFill/>
          </p:spPr>
          <p:txBody>
            <a:bodyPr wrap="square" rtlCol="0">
              <a:spAutoFit/>
            </a:bodyPr>
            <a:lstStyle/>
            <a:p>
              <a:pPr>
                <a:lnSpc>
                  <a:spcPct val="107000"/>
                </a:lnSpc>
              </a:pPr>
              <a:r>
                <a:rPr lang="en-US" sz="2000" spc="300">
                  <a:solidFill>
                    <a:schemeClr val="accent5">
                      <a:lumMod val="75000"/>
                    </a:schemeClr>
                  </a:solidFill>
                  <a:effectLst/>
                  <a:latin typeface="+mn-lt"/>
                  <a:ea typeface="Calibri" panose="020F0502020204030204" pitchFamily="34" charset="0"/>
                  <a:cs typeface="Times New Roman" panose="02020603050405020304" pitchFamily="18" charset="0"/>
                </a:rPr>
                <a:t>Request</a:t>
              </a:r>
              <a:r>
                <a:rPr lang="en-US" sz="2000" spc="300" baseline="-25000">
                  <a:solidFill>
                    <a:schemeClr val="accent5">
                      <a:lumMod val="75000"/>
                    </a:schemeClr>
                  </a:solidFill>
                  <a:effectLst/>
                  <a:latin typeface="+mn-lt"/>
                  <a:ea typeface="Calibri" panose="020F0502020204030204" pitchFamily="34" charset="0"/>
                  <a:cs typeface="Times New Roman" panose="02020603050405020304" pitchFamily="18" charset="0"/>
                </a:rPr>
                <a:t>i</a:t>
              </a:r>
              <a:r>
                <a:rPr lang="en-US" sz="2000" spc="300">
                  <a:solidFill>
                    <a:schemeClr val="accent5">
                      <a:lumMod val="75000"/>
                    </a:schemeClr>
                  </a:solidFill>
                  <a:effectLst/>
                  <a:latin typeface="+mn-lt"/>
                  <a:ea typeface="Calibri" panose="020F0502020204030204" pitchFamily="34" charset="0"/>
                </a:rPr>
                <a:t> ≤ Need</a:t>
              </a:r>
              <a:r>
                <a:rPr lang="en-US" sz="2000" spc="300" baseline="-25000">
                  <a:solidFill>
                    <a:schemeClr val="accent5">
                      <a:lumMod val="75000"/>
                    </a:schemeClr>
                  </a:solidFill>
                  <a:effectLst/>
                  <a:latin typeface="+mn-lt"/>
                  <a:ea typeface="Calibri" panose="020F0502020204030204" pitchFamily="34" charset="0"/>
                </a:rPr>
                <a:t>i</a:t>
              </a:r>
              <a:r>
                <a:rPr lang="en-US" sz="2000" spc="300">
                  <a:solidFill>
                    <a:schemeClr val="accent5">
                      <a:lumMod val="75000"/>
                    </a:schemeClr>
                  </a:solidFill>
                  <a:effectLst/>
                  <a:latin typeface="+mn-lt"/>
                  <a:ea typeface="Calibri" panose="020F0502020204030204" pitchFamily="34" charset="0"/>
                </a:rPr>
                <a:t> ?</a:t>
              </a:r>
              <a:endParaRPr lang="en-US" sz="2000" spc="300">
                <a:solidFill>
                  <a:schemeClr val="accent5">
                    <a:lumMod val="75000"/>
                  </a:schemeClr>
                </a:solidFill>
                <a:latin typeface="+mn-lt"/>
              </a:endParaRPr>
            </a:p>
          </p:txBody>
        </p:sp>
        <p:grpSp>
          <p:nvGrpSpPr>
            <p:cNvPr id="21" name="Group 20">
              <a:extLst>
                <a:ext uri="{FF2B5EF4-FFF2-40B4-BE49-F238E27FC236}">
                  <a16:creationId xmlns:a16="http://schemas.microsoft.com/office/drawing/2014/main" id="{21604B14-7A38-41D3-A0D8-6DF5187E39BC}"/>
                </a:ext>
              </a:extLst>
            </p:cNvPr>
            <p:cNvGrpSpPr/>
            <p:nvPr/>
          </p:nvGrpSpPr>
          <p:grpSpPr>
            <a:xfrm>
              <a:off x="434720" y="2949822"/>
              <a:ext cx="784098" cy="595641"/>
              <a:chOff x="434720" y="2949822"/>
              <a:chExt cx="784098" cy="595641"/>
            </a:xfrm>
          </p:grpSpPr>
          <p:sp>
            <p:nvSpPr>
              <p:cNvPr id="50" name="Hộp Văn bản 49">
                <a:extLst>
                  <a:ext uri="{FF2B5EF4-FFF2-40B4-BE49-F238E27FC236}">
                    <a16:creationId xmlns:a16="http://schemas.microsoft.com/office/drawing/2014/main" id="{7CA94DF6-C8FA-4B44-8332-FFDD710AA707}"/>
                  </a:ext>
                </a:extLst>
              </p:cNvPr>
              <p:cNvSpPr txBox="1"/>
              <p:nvPr/>
            </p:nvSpPr>
            <p:spPr>
              <a:xfrm>
                <a:off x="434720" y="3029348"/>
                <a:ext cx="784098" cy="48331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rtlCol="0" anchor="ctr" anchorCtr="0">
                <a:noAutofit/>
              </a:bodyPr>
              <a:lstStyle/>
              <a:p>
                <a:pPr algn="ctr"/>
                <a:r>
                  <a:rPr lang="en-US" sz="2000" b="1" spc="300">
                    <a:solidFill>
                      <a:schemeClr val="tx1"/>
                    </a:solidFill>
                  </a:rPr>
                  <a:t>B1</a:t>
                </a:r>
              </a:p>
            </p:txBody>
          </p:sp>
          <p:sp>
            <p:nvSpPr>
              <p:cNvPr id="20" name="Oval 19">
                <a:extLst>
                  <a:ext uri="{FF2B5EF4-FFF2-40B4-BE49-F238E27FC236}">
                    <a16:creationId xmlns:a16="http://schemas.microsoft.com/office/drawing/2014/main" id="{FA1BE1A1-82E8-4AC6-A916-76275B7D337F}"/>
                  </a:ext>
                </a:extLst>
              </p:cNvPr>
              <p:cNvSpPr/>
              <p:nvPr/>
            </p:nvSpPr>
            <p:spPr>
              <a:xfrm>
                <a:off x="487317" y="2949822"/>
                <a:ext cx="632912" cy="5956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grpSp>
      </p:grpSp>
      <p:grpSp>
        <p:nvGrpSpPr>
          <p:cNvPr id="1013" name="Group 1012">
            <a:extLst>
              <a:ext uri="{FF2B5EF4-FFF2-40B4-BE49-F238E27FC236}">
                <a16:creationId xmlns:a16="http://schemas.microsoft.com/office/drawing/2014/main" id="{58BF7D3C-8E7C-4E42-997D-2652269DB701}"/>
              </a:ext>
            </a:extLst>
          </p:cNvPr>
          <p:cNvGrpSpPr/>
          <p:nvPr/>
        </p:nvGrpSpPr>
        <p:grpSpPr>
          <a:xfrm>
            <a:off x="458569" y="3810453"/>
            <a:ext cx="4390293" cy="611813"/>
            <a:chOff x="458569" y="3810453"/>
            <a:chExt cx="4390293" cy="611813"/>
          </a:xfrm>
        </p:grpSpPr>
        <p:sp>
          <p:nvSpPr>
            <p:cNvPr id="19" name="Hộp Văn bản 18">
              <a:extLst>
                <a:ext uri="{FF2B5EF4-FFF2-40B4-BE49-F238E27FC236}">
                  <a16:creationId xmlns:a16="http://schemas.microsoft.com/office/drawing/2014/main" id="{84D475D2-A96B-4265-89C9-3324AD0C5B2E}"/>
                </a:ext>
              </a:extLst>
            </p:cNvPr>
            <p:cNvSpPr txBox="1"/>
            <p:nvPr/>
          </p:nvSpPr>
          <p:spPr>
            <a:xfrm>
              <a:off x="1196675" y="3810453"/>
              <a:ext cx="3652187" cy="400110"/>
            </a:xfrm>
            <a:prstGeom prst="rect">
              <a:avLst/>
            </a:prstGeom>
            <a:noFill/>
          </p:spPr>
          <p:txBody>
            <a:bodyPr wrap="square" rtlCol="0">
              <a:spAutoFit/>
            </a:bodyPr>
            <a:lstStyle/>
            <a:p>
              <a:r>
                <a:rPr lang="en-US" sz="2000" spc="300">
                  <a:solidFill>
                    <a:schemeClr val="accent5">
                      <a:lumMod val="75000"/>
                    </a:schemeClr>
                  </a:solidFill>
                  <a:latin typeface="+mn-lt"/>
                </a:rPr>
                <a:t>Request</a:t>
              </a:r>
              <a:r>
                <a:rPr lang="en-US" sz="2000" spc="300" baseline="-25000">
                  <a:solidFill>
                    <a:schemeClr val="accent5">
                      <a:lumMod val="75000"/>
                    </a:schemeClr>
                  </a:solidFill>
                  <a:latin typeface="+mn-lt"/>
                </a:rPr>
                <a:t>i  </a:t>
              </a:r>
              <a:r>
                <a:rPr lang="en-US" sz="2000" spc="300">
                  <a:solidFill>
                    <a:schemeClr val="accent5">
                      <a:lumMod val="75000"/>
                    </a:schemeClr>
                  </a:solidFill>
                  <a:latin typeface="+mn-lt"/>
                </a:rPr>
                <a:t> ≤ Available ?</a:t>
              </a:r>
            </a:p>
          </p:txBody>
        </p:sp>
        <p:grpSp>
          <p:nvGrpSpPr>
            <p:cNvPr id="71" name="Group 70">
              <a:extLst>
                <a:ext uri="{FF2B5EF4-FFF2-40B4-BE49-F238E27FC236}">
                  <a16:creationId xmlns:a16="http://schemas.microsoft.com/office/drawing/2014/main" id="{37DC6436-AF3E-491B-A1E7-22194E21B645}"/>
                </a:ext>
              </a:extLst>
            </p:cNvPr>
            <p:cNvGrpSpPr/>
            <p:nvPr/>
          </p:nvGrpSpPr>
          <p:grpSpPr>
            <a:xfrm>
              <a:off x="458569" y="3826625"/>
              <a:ext cx="784098" cy="595641"/>
              <a:chOff x="434720" y="2949822"/>
              <a:chExt cx="784098" cy="595641"/>
            </a:xfrm>
          </p:grpSpPr>
          <p:sp>
            <p:nvSpPr>
              <p:cNvPr id="72" name="Hộp Văn bản 49">
                <a:extLst>
                  <a:ext uri="{FF2B5EF4-FFF2-40B4-BE49-F238E27FC236}">
                    <a16:creationId xmlns:a16="http://schemas.microsoft.com/office/drawing/2014/main" id="{0B9138F8-3921-4594-B961-198070515510}"/>
                  </a:ext>
                </a:extLst>
              </p:cNvPr>
              <p:cNvSpPr txBox="1"/>
              <p:nvPr/>
            </p:nvSpPr>
            <p:spPr>
              <a:xfrm>
                <a:off x="434720" y="3029348"/>
                <a:ext cx="784098" cy="48331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rtlCol="0" anchor="ctr" anchorCtr="0">
                <a:noAutofit/>
              </a:bodyPr>
              <a:lstStyle/>
              <a:p>
                <a:pPr algn="ctr"/>
                <a:r>
                  <a:rPr lang="en-US" sz="2000" b="1" spc="300">
                    <a:solidFill>
                      <a:schemeClr val="tx1"/>
                    </a:solidFill>
                  </a:rPr>
                  <a:t>B2</a:t>
                </a:r>
              </a:p>
            </p:txBody>
          </p:sp>
          <p:sp>
            <p:nvSpPr>
              <p:cNvPr id="73" name="Oval 72">
                <a:extLst>
                  <a:ext uri="{FF2B5EF4-FFF2-40B4-BE49-F238E27FC236}">
                    <a16:creationId xmlns:a16="http://schemas.microsoft.com/office/drawing/2014/main" id="{1794D533-F938-475D-97BA-6D4339C2993C}"/>
                  </a:ext>
                </a:extLst>
              </p:cNvPr>
              <p:cNvSpPr/>
              <p:nvPr/>
            </p:nvSpPr>
            <p:spPr>
              <a:xfrm>
                <a:off x="487317" y="2949822"/>
                <a:ext cx="632912" cy="5956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grpSp>
      </p:grpSp>
      <p:grpSp>
        <p:nvGrpSpPr>
          <p:cNvPr id="1016" name="Group 1015">
            <a:extLst>
              <a:ext uri="{FF2B5EF4-FFF2-40B4-BE49-F238E27FC236}">
                <a16:creationId xmlns:a16="http://schemas.microsoft.com/office/drawing/2014/main" id="{A3015B11-4117-4F10-A3F6-B666FEEBE2A2}"/>
              </a:ext>
            </a:extLst>
          </p:cNvPr>
          <p:cNvGrpSpPr/>
          <p:nvPr/>
        </p:nvGrpSpPr>
        <p:grpSpPr>
          <a:xfrm>
            <a:off x="458569" y="4597142"/>
            <a:ext cx="3761071" cy="967957"/>
            <a:chOff x="458569" y="4597142"/>
            <a:chExt cx="3761071" cy="967957"/>
          </a:xfrm>
        </p:grpSpPr>
        <p:sp>
          <p:nvSpPr>
            <p:cNvPr id="963" name="Hộp Văn bản 962">
              <a:extLst>
                <a:ext uri="{FF2B5EF4-FFF2-40B4-BE49-F238E27FC236}">
                  <a16:creationId xmlns:a16="http://schemas.microsoft.com/office/drawing/2014/main" id="{796EEEB5-07AC-4C3B-9124-44DA50099311}"/>
                </a:ext>
              </a:extLst>
            </p:cNvPr>
            <p:cNvSpPr txBox="1"/>
            <p:nvPr/>
          </p:nvSpPr>
          <p:spPr>
            <a:xfrm>
              <a:off x="1166723" y="4597142"/>
              <a:ext cx="3052917" cy="967957"/>
            </a:xfrm>
            <a:prstGeom prst="rect">
              <a:avLst/>
            </a:prstGeom>
            <a:noFill/>
          </p:spPr>
          <p:txBody>
            <a:bodyPr wrap="square" rtlCol="0">
              <a:spAutoFit/>
            </a:bodyPr>
            <a:lstStyle/>
            <a:p>
              <a:pPr algn="ctr">
                <a:lnSpc>
                  <a:spcPct val="150000"/>
                </a:lnSpc>
              </a:pP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Cấp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phát</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tài</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nguyên</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theo</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yêu</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cầu</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của</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P</a:t>
              </a:r>
              <a:r>
                <a:rPr lang="en-US" sz="2000" spc="300" baseline="-25000">
                  <a:solidFill>
                    <a:schemeClr val="accent5">
                      <a:lumMod val="75000"/>
                    </a:schemeClr>
                  </a:solidFill>
                  <a:effectLst/>
                  <a:latin typeface="+mn-lt"/>
                  <a:ea typeface="Calibri" panose="020F0502020204030204" pitchFamily="34" charset="0"/>
                  <a:cs typeface="Calibri" panose="020F0502020204030204" pitchFamily="34" charset="0"/>
                </a:rPr>
                <a:t>i</a:t>
              </a:r>
              <a:endParaRPr lang="en-US" sz="2000" spc="300">
                <a:solidFill>
                  <a:schemeClr val="accent5">
                    <a:lumMod val="75000"/>
                  </a:schemeClr>
                </a:solidFill>
                <a:effectLst/>
                <a:latin typeface="+mn-lt"/>
                <a:ea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0585F390-A729-4201-BB27-98914189A3F0}"/>
                </a:ext>
              </a:extLst>
            </p:cNvPr>
            <p:cNvGrpSpPr/>
            <p:nvPr/>
          </p:nvGrpSpPr>
          <p:grpSpPr>
            <a:xfrm>
              <a:off x="458569" y="4818639"/>
              <a:ext cx="784098" cy="595641"/>
              <a:chOff x="434720" y="2949822"/>
              <a:chExt cx="784098" cy="595641"/>
            </a:xfrm>
          </p:grpSpPr>
          <p:sp>
            <p:nvSpPr>
              <p:cNvPr id="87" name="Hộp Văn bản 49">
                <a:extLst>
                  <a:ext uri="{FF2B5EF4-FFF2-40B4-BE49-F238E27FC236}">
                    <a16:creationId xmlns:a16="http://schemas.microsoft.com/office/drawing/2014/main" id="{42E68038-B926-4FFD-BEE1-7558C660F7E8}"/>
                  </a:ext>
                </a:extLst>
              </p:cNvPr>
              <p:cNvSpPr txBox="1"/>
              <p:nvPr/>
            </p:nvSpPr>
            <p:spPr>
              <a:xfrm>
                <a:off x="434720" y="3029348"/>
                <a:ext cx="784098" cy="48331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rtlCol="0" anchor="ctr" anchorCtr="0">
                <a:noAutofit/>
              </a:bodyPr>
              <a:lstStyle/>
              <a:p>
                <a:pPr algn="ctr"/>
                <a:r>
                  <a:rPr lang="en-US" sz="2000" b="1" spc="300">
                    <a:solidFill>
                      <a:schemeClr val="tx1"/>
                    </a:solidFill>
                  </a:rPr>
                  <a:t>B3</a:t>
                </a:r>
              </a:p>
            </p:txBody>
          </p:sp>
          <p:sp>
            <p:nvSpPr>
              <p:cNvPr id="90" name="Oval 89">
                <a:extLst>
                  <a:ext uri="{FF2B5EF4-FFF2-40B4-BE49-F238E27FC236}">
                    <a16:creationId xmlns:a16="http://schemas.microsoft.com/office/drawing/2014/main" id="{31070DAA-5406-43D6-91A9-F04AECF8F0C8}"/>
                  </a:ext>
                </a:extLst>
              </p:cNvPr>
              <p:cNvSpPr/>
              <p:nvPr/>
            </p:nvSpPr>
            <p:spPr>
              <a:xfrm>
                <a:off x="487317" y="2949822"/>
                <a:ext cx="632912" cy="5956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grpSp>
      </p:grpSp>
      <p:grpSp>
        <p:nvGrpSpPr>
          <p:cNvPr id="1020" name="Group 1019">
            <a:extLst>
              <a:ext uri="{FF2B5EF4-FFF2-40B4-BE49-F238E27FC236}">
                <a16:creationId xmlns:a16="http://schemas.microsoft.com/office/drawing/2014/main" id="{E7533E89-DB90-4B27-8545-EB98C8A27ABC}"/>
              </a:ext>
            </a:extLst>
          </p:cNvPr>
          <p:cNvGrpSpPr/>
          <p:nvPr/>
        </p:nvGrpSpPr>
        <p:grpSpPr>
          <a:xfrm>
            <a:off x="446826" y="6019243"/>
            <a:ext cx="5021313" cy="595641"/>
            <a:chOff x="493126" y="6019243"/>
            <a:chExt cx="5021313" cy="595641"/>
          </a:xfrm>
        </p:grpSpPr>
        <p:sp>
          <p:nvSpPr>
            <p:cNvPr id="16" name="Hộp Văn bản 15">
              <a:extLst>
                <a:ext uri="{FF2B5EF4-FFF2-40B4-BE49-F238E27FC236}">
                  <a16:creationId xmlns:a16="http://schemas.microsoft.com/office/drawing/2014/main" id="{CE99EB69-F6E9-4B01-951F-69CCB8F4ABFB}"/>
                </a:ext>
              </a:extLst>
            </p:cNvPr>
            <p:cNvSpPr txBox="1"/>
            <p:nvPr/>
          </p:nvSpPr>
          <p:spPr>
            <a:xfrm>
              <a:off x="1231232" y="6098769"/>
              <a:ext cx="4283207" cy="407035"/>
            </a:xfrm>
            <a:prstGeom prst="rect">
              <a:avLst/>
            </a:prstGeom>
            <a:noFill/>
          </p:spPr>
          <p:txBody>
            <a:bodyPr wrap="square" rtlCol="0">
              <a:spAutoFit/>
            </a:bodyPr>
            <a:lstStyle/>
            <a:p>
              <a:pPr>
                <a:lnSpc>
                  <a:spcPct val="107000"/>
                </a:lnSpc>
              </a:pP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Áp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dụng</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giải</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a:t>
              </a:r>
              <a:r>
                <a:rPr lang="en-US" sz="2000" spc="300" err="1">
                  <a:solidFill>
                    <a:schemeClr val="accent5">
                      <a:lumMod val="75000"/>
                    </a:schemeClr>
                  </a:solidFill>
                  <a:effectLst/>
                  <a:latin typeface="+mn-lt"/>
                  <a:ea typeface="Calibri" panose="020F0502020204030204" pitchFamily="34" charset="0"/>
                  <a:cs typeface="Calibri" panose="020F0502020204030204" pitchFamily="34" charset="0"/>
                </a:rPr>
                <a:t>thuật</a:t>
              </a:r>
              <a:r>
                <a:rPr lang="en-US" sz="2000" spc="300">
                  <a:solidFill>
                    <a:schemeClr val="accent5">
                      <a:lumMod val="75000"/>
                    </a:schemeClr>
                  </a:solidFill>
                  <a:effectLst/>
                  <a:latin typeface="+mn-lt"/>
                  <a:ea typeface="Calibri" panose="020F0502020204030204" pitchFamily="34" charset="0"/>
                  <a:cs typeface="Calibri" panose="020F0502020204030204" pitchFamily="34" charset="0"/>
                </a:rPr>
                <a:t> Banker </a:t>
              </a:r>
            </a:p>
          </p:txBody>
        </p:sp>
        <p:grpSp>
          <p:nvGrpSpPr>
            <p:cNvPr id="91" name="Group 90">
              <a:extLst>
                <a:ext uri="{FF2B5EF4-FFF2-40B4-BE49-F238E27FC236}">
                  <a16:creationId xmlns:a16="http://schemas.microsoft.com/office/drawing/2014/main" id="{1575F4BB-E1D4-4726-97A8-3AC55925F2FA}"/>
                </a:ext>
              </a:extLst>
            </p:cNvPr>
            <p:cNvGrpSpPr/>
            <p:nvPr/>
          </p:nvGrpSpPr>
          <p:grpSpPr>
            <a:xfrm>
              <a:off x="493126" y="6019243"/>
              <a:ext cx="784098" cy="595641"/>
              <a:chOff x="434720" y="2949822"/>
              <a:chExt cx="784098" cy="595641"/>
            </a:xfrm>
          </p:grpSpPr>
          <p:sp>
            <p:nvSpPr>
              <p:cNvPr id="92" name="Hộp Văn bản 49">
                <a:extLst>
                  <a:ext uri="{FF2B5EF4-FFF2-40B4-BE49-F238E27FC236}">
                    <a16:creationId xmlns:a16="http://schemas.microsoft.com/office/drawing/2014/main" id="{42E01657-A87A-45EC-AF9A-00670E664278}"/>
                  </a:ext>
                </a:extLst>
              </p:cNvPr>
              <p:cNvSpPr txBox="1"/>
              <p:nvPr/>
            </p:nvSpPr>
            <p:spPr>
              <a:xfrm>
                <a:off x="434720" y="3029348"/>
                <a:ext cx="784098" cy="48331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rtlCol="0" anchor="ctr" anchorCtr="0">
                <a:noAutofit/>
              </a:bodyPr>
              <a:lstStyle/>
              <a:p>
                <a:pPr algn="ctr"/>
                <a:r>
                  <a:rPr lang="en-US" sz="2000" b="1" spc="300">
                    <a:solidFill>
                      <a:schemeClr val="tx1"/>
                    </a:solidFill>
                  </a:rPr>
                  <a:t>B4</a:t>
                </a:r>
              </a:p>
            </p:txBody>
          </p:sp>
          <p:sp>
            <p:nvSpPr>
              <p:cNvPr id="93" name="Oval 92">
                <a:extLst>
                  <a:ext uri="{FF2B5EF4-FFF2-40B4-BE49-F238E27FC236}">
                    <a16:creationId xmlns:a16="http://schemas.microsoft.com/office/drawing/2014/main" id="{D61C66EC-5F45-41F0-BFDD-E7D981186076}"/>
                  </a:ext>
                </a:extLst>
              </p:cNvPr>
              <p:cNvSpPr/>
              <p:nvPr/>
            </p:nvSpPr>
            <p:spPr>
              <a:xfrm>
                <a:off x="487317" y="2949822"/>
                <a:ext cx="632912" cy="59564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grpSp>
      </p:grpSp>
      <p:grpSp>
        <p:nvGrpSpPr>
          <p:cNvPr id="96" name="Group 95">
            <a:extLst>
              <a:ext uri="{FF2B5EF4-FFF2-40B4-BE49-F238E27FC236}">
                <a16:creationId xmlns:a16="http://schemas.microsoft.com/office/drawing/2014/main" id="{E1C06F96-0CD2-41BF-9BA4-6ED94D917E12}"/>
              </a:ext>
            </a:extLst>
          </p:cNvPr>
          <p:cNvGrpSpPr/>
          <p:nvPr/>
        </p:nvGrpSpPr>
        <p:grpSpPr>
          <a:xfrm>
            <a:off x="5001772" y="5920556"/>
            <a:ext cx="1982200" cy="446252"/>
            <a:chOff x="4047565" y="2860009"/>
            <a:chExt cx="1982200" cy="446252"/>
          </a:xfrm>
        </p:grpSpPr>
        <p:sp>
          <p:nvSpPr>
            <p:cNvPr id="97" name="TextBox 96">
              <a:extLst>
                <a:ext uri="{FF2B5EF4-FFF2-40B4-BE49-F238E27FC236}">
                  <a16:creationId xmlns:a16="http://schemas.microsoft.com/office/drawing/2014/main" id="{E7DB73DE-7D72-4502-B1A0-14C7087843F1}"/>
                </a:ext>
              </a:extLst>
            </p:cNvPr>
            <p:cNvSpPr txBox="1"/>
            <p:nvPr/>
          </p:nvSpPr>
          <p:spPr>
            <a:xfrm>
              <a:off x="4682445" y="2860009"/>
              <a:ext cx="1347320" cy="400110"/>
            </a:xfrm>
            <a:prstGeom prst="rect">
              <a:avLst/>
            </a:prstGeom>
            <a:noFill/>
          </p:spPr>
          <p:txBody>
            <a:bodyPr wrap="square">
              <a:spAutoFit/>
            </a:bodyPr>
            <a:lstStyle/>
            <a:p>
              <a:r>
                <a:rPr lang="en-US" sz="2000" spc="300">
                  <a:solidFill>
                    <a:schemeClr val="accent6">
                      <a:lumMod val="50000"/>
                    </a:schemeClr>
                  </a:solidFill>
                  <a:effectLst/>
                  <a:latin typeface="+mn-lt"/>
                  <a:ea typeface="Calibri" panose="020F0502020204030204" pitchFamily="34" charset="0"/>
                </a:rPr>
                <a:t>Safe</a:t>
              </a:r>
              <a:endParaRPr lang="en-US" sz="2000">
                <a:solidFill>
                  <a:schemeClr val="accent6">
                    <a:lumMod val="50000"/>
                  </a:schemeClr>
                </a:solidFill>
              </a:endParaRPr>
            </a:p>
          </p:txBody>
        </p:sp>
        <p:cxnSp>
          <p:nvCxnSpPr>
            <p:cNvPr id="98" name="Straight Arrow Connector 97">
              <a:extLst>
                <a:ext uri="{FF2B5EF4-FFF2-40B4-BE49-F238E27FC236}">
                  <a16:creationId xmlns:a16="http://schemas.microsoft.com/office/drawing/2014/main" id="{71CF14BC-655D-4B6E-ADC8-8FFDF8960EA2}"/>
                </a:ext>
              </a:extLst>
            </p:cNvPr>
            <p:cNvCxnSpPr>
              <a:cxnSpLocks/>
              <a:endCxn id="97" idx="1"/>
            </p:cNvCxnSpPr>
            <p:nvPr/>
          </p:nvCxnSpPr>
          <p:spPr>
            <a:xfrm flipV="1">
              <a:off x="4047565" y="3060064"/>
              <a:ext cx="634880" cy="24619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DC13EB97-DA08-4B44-9ACD-9907FB6105C0}"/>
              </a:ext>
            </a:extLst>
          </p:cNvPr>
          <p:cNvGrpSpPr/>
          <p:nvPr/>
        </p:nvGrpSpPr>
        <p:grpSpPr>
          <a:xfrm>
            <a:off x="5001772" y="6366808"/>
            <a:ext cx="2188455" cy="430559"/>
            <a:chOff x="4047565" y="3306261"/>
            <a:chExt cx="2188455" cy="430559"/>
          </a:xfrm>
        </p:grpSpPr>
        <p:sp>
          <p:nvSpPr>
            <p:cNvPr id="100" name="TextBox 99">
              <a:extLst>
                <a:ext uri="{FF2B5EF4-FFF2-40B4-BE49-F238E27FC236}">
                  <a16:creationId xmlns:a16="http://schemas.microsoft.com/office/drawing/2014/main" id="{BF4FEBFF-FADD-4155-8660-6D0ADDBEB85A}"/>
                </a:ext>
              </a:extLst>
            </p:cNvPr>
            <p:cNvSpPr txBox="1"/>
            <p:nvPr/>
          </p:nvSpPr>
          <p:spPr>
            <a:xfrm>
              <a:off x="4700727" y="3336710"/>
              <a:ext cx="1535293" cy="400110"/>
            </a:xfrm>
            <a:prstGeom prst="rect">
              <a:avLst/>
            </a:prstGeom>
            <a:noFill/>
          </p:spPr>
          <p:txBody>
            <a:bodyPr wrap="square">
              <a:spAutoFit/>
            </a:bodyPr>
            <a:lstStyle/>
            <a:p>
              <a:r>
                <a:rPr lang="en-US" sz="2000" spc="300">
                  <a:solidFill>
                    <a:schemeClr val="accent6">
                      <a:lumMod val="50000"/>
                    </a:schemeClr>
                  </a:solidFill>
                  <a:latin typeface="+mn-lt"/>
                </a:rPr>
                <a:t>Unsafe</a:t>
              </a:r>
              <a:endParaRPr lang="en-US" sz="2000">
                <a:solidFill>
                  <a:schemeClr val="accent6">
                    <a:lumMod val="50000"/>
                  </a:schemeClr>
                </a:solidFill>
              </a:endParaRPr>
            </a:p>
          </p:txBody>
        </p:sp>
        <p:cxnSp>
          <p:nvCxnSpPr>
            <p:cNvPr id="101" name="Straight Arrow Connector 100">
              <a:extLst>
                <a:ext uri="{FF2B5EF4-FFF2-40B4-BE49-F238E27FC236}">
                  <a16:creationId xmlns:a16="http://schemas.microsoft.com/office/drawing/2014/main" id="{EAC04C29-E8F8-46C7-926D-0C6B67B5896E}"/>
                </a:ext>
              </a:extLst>
            </p:cNvPr>
            <p:cNvCxnSpPr>
              <a:endCxn id="100" idx="1"/>
            </p:cNvCxnSpPr>
            <p:nvPr/>
          </p:nvCxnSpPr>
          <p:spPr>
            <a:xfrm>
              <a:off x="4047565" y="3306261"/>
              <a:ext cx="653162" cy="23050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Google Shape;990;p41">
            <a:extLst>
              <a:ext uri="{FF2B5EF4-FFF2-40B4-BE49-F238E27FC236}">
                <a16:creationId xmlns:a16="http://schemas.microsoft.com/office/drawing/2014/main" id="{B78F438E-C120-4AB5-AAC8-25C6A8E8F6E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45</a:t>
            </a:fld>
            <a:endParaRPr spc="300"/>
          </a:p>
        </p:txBody>
      </p:sp>
      <p:grpSp>
        <p:nvGrpSpPr>
          <p:cNvPr id="1018" name="Group 1017">
            <a:extLst>
              <a:ext uri="{FF2B5EF4-FFF2-40B4-BE49-F238E27FC236}">
                <a16:creationId xmlns:a16="http://schemas.microsoft.com/office/drawing/2014/main" id="{5FC9A427-9C32-4397-8D20-A12CAA2E616C}"/>
              </a:ext>
            </a:extLst>
          </p:cNvPr>
          <p:cNvGrpSpPr/>
          <p:nvPr/>
        </p:nvGrpSpPr>
        <p:grpSpPr>
          <a:xfrm>
            <a:off x="4219640" y="4329083"/>
            <a:ext cx="7069813" cy="1545329"/>
            <a:chOff x="4219640" y="4329083"/>
            <a:chExt cx="7069813" cy="1545329"/>
          </a:xfrm>
        </p:grpSpPr>
        <p:sp>
          <p:nvSpPr>
            <p:cNvPr id="66" name="TextBox 65">
              <a:extLst>
                <a:ext uri="{FF2B5EF4-FFF2-40B4-BE49-F238E27FC236}">
                  <a16:creationId xmlns:a16="http://schemas.microsoft.com/office/drawing/2014/main" id="{FFA79831-28AD-4FAB-999D-525C17D33079}"/>
                </a:ext>
              </a:extLst>
            </p:cNvPr>
            <p:cNvSpPr txBox="1"/>
            <p:nvPr/>
          </p:nvSpPr>
          <p:spPr>
            <a:xfrm>
              <a:off x="6262286" y="4329083"/>
              <a:ext cx="5027167" cy="1545329"/>
            </a:xfrm>
            <a:prstGeom prst="rect">
              <a:avLst/>
            </a:prstGeom>
            <a:noFill/>
            <a:ln w="19050">
              <a:solidFill>
                <a:schemeClr val="accent2">
                  <a:lumMod val="75000"/>
                </a:schemeClr>
              </a:solidFill>
              <a:prstDash val="dash"/>
            </a:ln>
          </p:spPr>
          <p:txBody>
            <a:bodyPr wrap="square">
              <a:noAutofit/>
            </a:bodyPr>
            <a:lstStyle/>
            <a:p>
              <a:pPr>
                <a:lnSpc>
                  <a:spcPct val="150000"/>
                </a:lnSpc>
              </a:pPr>
              <a:r>
                <a:rPr lang="en-US" sz="2000" spc="300">
                  <a:solidFill>
                    <a:schemeClr val="accent2">
                      <a:lumMod val="75000"/>
                    </a:schemeClr>
                  </a:solidFill>
                  <a:effectLst/>
                  <a:latin typeface="+mn-lt"/>
                  <a:ea typeface="Calibri" panose="020F0502020204030204" pitchFamily="34" charset="0"/>
                  <a:cs typeface="Calibri" panose="020F0502020204030204" pitchFamily="34" charset="0"/>
                </a:rPr>
                <a:t>Available = Available – Request</a:t>
              </a:r>
              <a:r>
                <a:rPr lang="en-US" sz="2000" spc="300" baseline="-25000">
                  <a:solidFill>
                    <a:schemeClr val="accent2">
                      <a:lumMod val="75000"/>
                    </a:schemeClr>
                  </a:solidFill>
                  <a:effectLst/>
                  <a:latin typeface="+mn-lt"/>
                  <a:ea typeface="Calibri" panose="020F0502020204030204" pitchFamily="34" charset="0"/>
                  <a:cs typeface="Calibri" panose="020F0502020204030204" pitchFamily="34" charset="0"/>
                </a:rPr>
                <a:t>i</a:t>
              </a:r>
              <a:endParaRPr lang="en-US" sz="2000" spc="300">
                <a:solidFill>
                  <a:schemeClr val="accent2">
                    <a:lumMod val="75000"/>
                  </a:schemeClr>
                </a:solidFill>
                <a:effectLst/>
                <a:latin typeface="+mn-lt"/>
                <a:ea typeface="Calibri" panose="020F0502020204030204" pitchFamily="34" charset="0"/>
                <a:cs typeface="Calibri" panose="020F0502020204030204" pitchFamily="34" charset="0"/>
              </a:endParaRPr>
            </a:p>
            <a:p>
              <a:pPr>
                <a:lnSpc>
                  <a:spcPct val="150000"/>
                </a:lnSpc>
              </a:pPr>
              <a:r>
                <a:rPr lang="en-US" sz="2000" spc="300">
                  <a:solidFill>
                    <a:schemeClr val="accent2">
                      <a:lumMod val="75000"/>
                    </a:schemeClr>
                  </a:solidFill>
                  <a:effectLst/>
                  <a:latin typeface="+mn-lt"/>
                  <a:ea typeface="Calibri" panose="020F0502020204030204" pitchFamily="34" charset="0"/>
                  <a:cs typeface="Calibri" panose="020F0502020204030204" pitchFamily="34" charset="0"/>
                </a:rPr>
                <a:t>Allocation = Allocation + Request</a:t>
              </a:r>
              <a:r>
                <a:rPr lang="en-US" sz="2000" spc="300" baseline="-25000">
                  <a:solidFill>
                    <a:schemeClr val="accent2">
                      <a:lumMod val="75000"/>
                    </a:schemeClr>
                  </a:solidFill>
                  <a:effectLst/>
                  <a:latin typeface="+mn-lt"/>
                  <a:ea typeface="Calibri" panose="020F0502020204030204" pitchFamily="34" charset="0"/>
                  <a:cs typeface="Calibri" panose="020F0502020204030204" pitchFamily="34" charset="0"/>
                </a:rPr>
                <a:t>i</a:t>
              </a:r>
              <a:r>
                <a:rPr lang="en-US" sz="2000" spc="300">
                  <a:solidFill>
                    <a:schemeClr val="accent2">
                      <a:lumMod val="75000"/>
                    </a:schemeClr>
                  </a:solidFill>
                  <a:effectLst/>
                  <a:latin typeface="+mn-lt"/>
                  <a:ea typeface="Calibri" panose="020F0502020204030204" pitchFamily="34" charset="0"/>
                  <a:cs typeface="Calibri" panose="020F0502020204030204" pitchFamily="34" charset="0"/>
                </a:rPr>
                <a:t> </a:t>
              </a:r>
            </a:p>
            <a:p>
              <a:pPr>
                <a:lnSpc>
                  <a:spcPct val="150000"/>
                </a:lnSpc>
              </a:pPr>
              <a:r>
                <a:rPr lang="en-US" sz="2000" spc="300">
                  <a:solidFill>
                    <a:schemeClr val="accent2">
                      <a:lumMod val="75000"/>
                    </a:schemeClr>
                  </a:solidFill>
                  <a:latin typeface="+mn-lt"/>
                  <a:ea typeface="Calibri" panose="020F0502020204030204" pitchFamily="34" charset="0"/>
                  <a:cs typeface="Calibri" panose="020F0502020204030204" pitchFamily="34" charset="0"/>
                </a:rPr>
                <a:t>Need</a:t>
              </a:r>
              <a:r>
                <a:rPr lang="en-US" sz="2000" spc="300" baseline="-25000">
                  <a:solidFill>
                    <a:schemeClr val="accent2">
                      <a:lumMod val="75000"/>
                    </a:schemeClr>
                  </a:solidFill>
                  <a:latin typeface="+mn-lt"/>
                  <a:ea typeface="Calibri" panose="020F0502020204030204" pitchFamily="34" charset="0"/>
                  <a:cs typeface="Calibri" panose="020F0502020204030204" pitchFamily="34" charset="0"/>
                </a:rPr>
                <a:t>i</a:t>
              </a:r>
              <a:r>
                <a:rPr lang="en-US" sz="2000" spc="300">
                  <a:solidFill>
                    <a:schemeClr val="accent2">
                      <a:lumMod val="75000"/>
                    </a:schemeClr>
                  </a:solidFill>
                  <a:latin typeface="+mn-lt"/>
                  <a:ea typeface="Calibri" panose="020F0502020204030204" pitchFamily="34" charset="0"/>
                  <a:cs typeface="Calibri" panose="020F0502020204030204" pitchFamily="34" charset="0"/>
                </a:rPr>
                <a:t> = Need</a:t>
              </a:r>
              <a:r>
                <a:rPr lang="en-US" sz="2000" spc="300" baseline="-25000">
                  <a:solidFill>
                    <a:schemeClr val="accent2">
                      <a:lumMod val="75000"/>
                    </a:schemeClr>
                  </a:solidFill>
                  <a:latin typeface="+mn-lt"/>
                  <a:ea typeface="Calibri" panose="020F0502020204030204" pitchFamily="34" charset="0"/>
                  <a:cs typeface="Calibri" panose="020F0502020204030204" pitchFamily="34" charset="0"/>
                </a:rPr>
                <a:t>i</a:t>
              </a:r>
              <a:r>
                <a:rPr lang="en-US" sz="2000" spc="300">
                  <a:solidFill>
                    <a:schemeClr val="accent2">
                      <a:lumMod val="75000"/>
                    </a:schemeClr>
                  </a:solidFill>
                  <a:latin typeface="+mn-lt"/>
                  <a:ea typeface="Calibri" panose="020F0502020204030204" pitchFamily="34" charset="0"/>
                  <a:cs typeface="Calibri" panose="020F0502020204030204" pitchFamily="34" charset="0"/>
                </a:rPr>
                <a:t> – Request</a:t>
              </a:r>
              <a:r>
                <a:rPr lang="en-US" sz="2000" spc="300" baseline="-25000">
                  <a:solidFill>
                    <a:schemeClr val="accent2">
                      <a:lumMod val="75000"/>
                    </a:schemeClr>
                  </a:solidFill>
                  <a:latin typeface="+mn-lt"/>
                  <a:ea typeface="Calibri" panose="020F0502020204030204" pitchFamily="34" charset="0"/>
                  <a:cs typeface="Calibri" panose="020F0502020204030204" pitchFamily="34" charset="0"/>
                </a:rPr>
                <a:t>i</a:t>
              </a:r>
              <a:endParaRPr lang="en-US" sz="2000" spc="300">
                <a:solidFill>
                  <a:schemeClr val="accent2">
                    <a:lumMod val="75000"/>
                  </a:schemeClr>
                </a:solidFill>
                <a:latin typeface="+mn-lt"/>
                <a:cs typeface="Calibri" panose="020F0502020204030204" pitchFamily="34" charset="0"/>
              </a:endParaRPr>
            </a:p>
          </p:txBody>
        </p:sp>
        <p:cxnSp>
          <p:nvCxnSpPr>
            <p:cNvPr id="987" name="Straight Arrow Connector 986">
              <a:extLst>
                <a:ext uri="{FF2B5EF4-FFF2-40B4-BE49-F238E27FC236}">
                  <a16:creationId xmlns:a16="http://schemas.microsoft.com/office/drawing/2014/main" id="{E5AE7BB3-7765-4671-9165-68B432A5BBB1}"/>
                </a:ext>
              </a:extLst>
            </p:cNvPr>
            <p:cNvCxnSpPr>
              <a:cxnSpLocks/>
              <a:stCxn id="963" idx="3"/>
            </p:cNvCxnSpPr>
            <p:nvPr/>
          </p:nvCxnSpPr>
          <p:spPr>
            <a:xfrm>
              <a:off x="4219640" y="5081121"/>
              <a:ext cx="1876360"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1" name="Group 1020">
            <a:extLst>
              <a:ext uri="{FF2B5EF4-FFF2-40B4-BE49-F238E27FC236}">
                <a16:creationId xmlns:a16="http://schemas.microsoft.com/office/drawing/2014/main" id="{05837852-2253-4E5A-9BB3-C9CFDEB8BEDB}"/>
              </a:ext>
            </a:extLst>
          </p:cNvPr>
          <p:cNvGrpSpPr/>
          <p:nvPr/>
        </p:nvGrpSpPr>
        <p:grpSpPr>
          <a:xfrm>
            <a:off x="6424393" y="5915144"/>
            <a:ext cx="4994308" cy="407035"/>
            <a:chOff x="6424393" y="5915144"/>
            <a:chExt cx="4994308" cy="407035"/>
          </a:xfrm>
        </p:grpSpPr>
        <p:sp>
          <p:nvSpPr>
            <p:cNvPr id="103" name="TextBox 102">
              <a:extLst>
                <a:ext uri="{FF2B5EF4-FFF2-40B4-BE49-F238E27FC236}">
                  <a16:creationId xmlns:a16="http://schemas.microsoft.com/office/drawing/2014/main" id="{550D11C3-175B-4DF2-B64F-0F80D9385CB5}"/>
                </a:ext>
              </a:extLst>
            </p:cNvPr>
            <p:cNvSpPr txBox="1"/>
            <p:nvPr/>
          </p:nvSpPr>
          <p:spPr>
            <a:xfrm>
              <a:off x="7059273" y="5915144"/>
              <a:ext cx="4359428" cy="407035"/>
            </a:xfrm>
            <a:prstGeom prst="rect">
              <a:avLst/>
            </a:prstGeom>
            <a:noFill/>
          </p:spPr>
          <p:txBody>
            <a:bodyPr wrap="square">
              <a:spAutoFit/>
            </a:bodyPr>
            <a:lstStyle/>
            <a:p>
              <a:pPr>
                <a:lnSpc>
                  <a:spcPct val="107000"/>
                </a:lnSpc>
              </a:pPr>
              <a:r>
                <a:rPr lang="en-US" sz="2000" spc="300">
                  <a:solidFill>
                    <a:srgbClr val="FF0000"/>
                  </a:solidFill>
                  <a:effectLst/>
                  <a:latin typeface="+mn-lt"/>
                  <a:ea typeface="Calibri" panose="020F0502020204030204" pitchFamily="34" charset="0"/>
                  <a:cs typeface="Calibri" panose="020F0502020204030204" pitchFamily="34" charset="0"/>
                </a:rPr>
                <a:t>tài nguyên được cấp cho P</a:t>
              </a:r>
              <a:r>
                <a:rPr lang="en-US" sz="2000" spc="300" baseline="-25000">
                  <a:solidFill>
                    <a:srgbClr val="FF0000"/>
                  </a:solidFill>
                  <a:effectLst/>
                  <a:latin typeface="+mn-lt"/>
                  <a:ea typeface="Calibri" panose="020F0502020204030204" pitchFamily="34" charset="0"/>
                  <a:cs typeface="Calibri" panose="020F0502020204030204" pitchFamily="34" charset="0"/>
                </a:rPr>
                <a:t>i</a:t>
              </a:r>
              <a:endParaRPr lang="en-US" sz="2000" spc="300">
                <a:solidFill>
                  <a:srgbClr val="FF0000"/>
                </a:solidFill>
                <a:latin typeface="+mn-lt"/>
                <a:ea typeface="Calibri" panose="020F0502020204030204" pitchFamily="34" charset="0"/>
                <a:cs typeface="Calibri" panose="020F0502020204030204" pitchFamily="34" charset="0"/>
              </a:endParaRPr>
            </a:p>
          </p:txBody>
        </p:sp>
        <p:cxnSp>
          <p:nvCxnSpPr>
            <p:cNvPr id="141" name="Straight Arrow Connector 140">
              <a:extLst>
                <a:ext uri="{FF2B5EF4-FFF2-40B4-BE49-F238E27FC236}">
                  <a16:creationId xmlns:a16="http://schemas.microsoft.com/office/drawing/2014/main" id="{557711BA-4A6C-4CF8-A449-5D6D303BA860}"/>
                </a:ext>
              </a:extLst>
            </p:cNvPr>
            <p:cNvCxnSpPr>
              <a:cxnSpLocks/>
              <a:endCxn id="103" idx="1"/>
            </p:cNvCxnSpPr>
            <p:nvPr/>
          </p:nvCxnSpPr>
          <p:spPr>
            <a:xfrm flipV="1">
              <a:off x="6424393" y="6118662"/>
              <a:ext cx="634880" cy="19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092CCE2-669D-4593-A1EC-7510A4C9F1B8}"/>
              </a:ext>
            </a:extLst>
          </p:cNvPr>
          <p:cNvGrpSpPr/>
          <p:nvPr/>
        </p:nvGrpSpPr>
        <p:grpSpPr>
          <a:xfrm>
            <a:off x="6713316" y="6394788"/>
            <a:ext cx="3251223" cy="405047"/>
            <a:chOff x="6713316" y="6394788"/>
            <a:chExt cx="3251223" cy="405047"/>
          </a:xfrm>
        </p:grpSpPr>
        <p:sp>
          <p:nvSpPr>
            <p:cNvPr id="94" name="TextBox 93">
              <a:extLst>
                <a:ext uri="{FF2B5EF4-FFF2-40B4-BE49-F238E27FC236}">
                  <a16:creationId xmlns:a16="http://schemas.microsoft.com/office/drawing/2014/main" id="{E0D67559-2A03-464A-83DE-337E7360753F}"/>
                </a:ext>
              </a:extLst>
            </p:cNvPr>
            <p:cNvSpPr txBox="1"/>
            <p:nvPr/>
          </p:nvSpPr>
          <p:spPr>
            <a:xfrm>
              <a:off x="7575136" y="6394788"/>
              <a:ext cx="2389403" cy="405047"/>
            </a:xfrm>
            <a:prstGeom prst="rect">
              <a:avLst/>
            </a:prstGeom>
            <a:noFill/>
          </p:spPr>
          <p:txBody>
            <a:bodyPr wrap="square">
              <a:spAutoFit/>
            </a:bodyPr>
            <a:lstStyle/>
            <a:p>
              <a:pPr>
                <a:lnSpc>
                  <a:spcPct val="107000"/>
                </a:lnSpc>
              </a:pPr>
              <a:r>
                <a:rPr lang="en-US" sz="2000" spc="300">
                  <a:solidFill>
                    <a:schemeClr val="tx1"/>
                  </a:solidFill>
                  <a:effectLst/>
                  <a:latin typeface="+mn-lt"/>
                  <a:ea typeface="Calibri" panose="020F0502020204030204" pitchFamily="34" charset="0"/>
                  <a:cs typeface="Calibri" panose="020F0502020204030204" pitchFamily="34" charset="0"/>
                </a:rPr>
                <a:t>P</a:t>
              </a:r>
              <a:r>
                <a:rPr lang="en-US" sz="2000" spc="300" baseline="-25000">
                  <a:solidFill>
                    <a:schemeClr val="tx1"/>
                  </a:solidFill>
                  <a:effectLst/>
                  <a:latin typeface="+mn-lt"/>
                  <a:ea typeface="Calibri" panose="020F0502020204030204" pitchFamily="34" charset="0"/>
                  <a:cs typeface="Calibri" panose="020F0502020204030204" pitchFamily="34" charset="0"/>
                </a:rPr>
                <a:t>i</a:t>
              </a:r>
              <a:r>
                <a:rPr lang="en-US" sz="2000" spc="300">
                  <a:solidFill>
                    <a:schemeClr val="tx1"/>
                  </a:solidFill>
                  <a:effectLst/>
                  <a:latin typeface="+mn-lt"/>
                  <a:ea typeface="Calibri" panose="020F0502020204030204" pitchFamily="34" charset="0"/>
                  <a:cs typeface="Calibri" panose="020F0502020204030204" pitchFamily="34" charset="0"/>
                </a:rPr>
                <a:t> phải đợi</a:t>
              </a:r>
              <a:endParaRPr lang="en-US" sz="2000">
                <a:solidFill>
                  <a:schemeClr val="tx1"/>
                </a:solidFill>
              </a:endParaRPr>
            </a:p>
          </p:txBody>
        </p:sp>
        <p:cxnSp>
          <p:nvCxnSpPr>
            <p:cNvPr id="145" name="Straight Arrow Connector 144">
              <a:extLst>
                <a:ext uri="{FF2B5EF4-FFF2-40B4-BE49-F238E27FC236}">
                  <a16:creationId xmlns:a16="http://schemas.microsoft.com/office/drawing/2014/main" id="{FE7DD741-2C92-4DB6-BC2E-E781D8598D00}"/>
                </a:ext>
              </a:extLst>
            </p:cNvPr>
            <p:cNvCxnSpPr>
              <a:cxnSpLocks/>
              <a:endCxn id="94" idx="1"/>
            </p:cNvCxnSpPr>
            <p:nvPr/>
          </p:nvCxnSpPr>
          <p:spPr>
            <a:xfrm>
              <a:off x="6713316" y="6597312"/>
              <a:ext cx="8618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4B85390-E8C2-42AE-B184-5C193BD1DEBC}"/>
              </a:ext>
            </a:extLst>
          </p:cNvPr>
          <p:cNvGrpSpPr/>
          <p:nvPr/>
        </p:nvGrpSpPr>
        <p:grpSpPr>
          <a:xfrm>
            <a:off x="3790373" y="2658775"/>
            <a:ext cx="2146011" cy="473211"/>
            <a:chOff x="3790373" y="2658775"/>
            <a:chExt cx="2146011" cy="473211"/>
          </a:xfrm>
        </p:grpSpPr>
        <p:grpSp>
          <p:nvGrpSpPr>
            <p:cNvPr id="960" name="Group 959">
              <a:extLst>
                <a:ext uri="{FF2B5EF4-FFF2-40B4-BE49-F238E27FC236}">
                  <a16:creationId xmlns:a16="http://schemas.microsoft.com/office/drawing/2014/main" id="{3599F4E7-F5BF-4EDA-8792-C764887A9342}"/>
                </a:ext>
              </a:extLst>
            </p:cNvPr>
            <p:cNvGrpSpPr/>
            <p:nvPr/>
          </p:nvGrpSpPr>
          <p:grpSpPr>
            <a:xfrm>
              <a:off x="3888962" y="2695909"/>
              <a:ext cx="2047422" cy="436077"/>
              <a:chOff x="4171572" y="2751109"/>
              <a:chExt cx="2047422" cy="436077"/>
            </a:xfrm>
          </p:grpSpPr>
          <p:sp>
            <p:nvSpPr>
              <p:cNvPr id="59" name="TextBox 58">
                <a:extLst>
                  <a:ext uri="{FF2B5EF4-FFF2-40B4-BE49-F238E27FC236}">
                    <a16:creationId xmlns:a16="http://schemas.microsoft.com/office/drawing/2014/main" id="{BBE908A3-9B6C-4650-9CA5-4FFDF41F6E84}"/>
                  </a:ext>
                </a:extLst>
              </p:cNvPr>
              <p:cNvSpPr txBox="1"/>
              <p:nvPr/>
            </p:nvSpPr>
            <p:spPr>
              <a:xfrm>
                <a:off x="4871674" y="2751109"/>
                <a:ext cx="1347320" cy="400110"/>
              </a:xfrm>
              <a:prstGeom prst="rect">
                <a:avLst/>
              </a:prstGeom>
              <a:noFill/>
            </p:spPr>
            <p:txBody>
              <a:bodyPr wrap="square">
                <a:spAutoFit/>
              </a:bodyPr>
              <a:lstStyle/>
              <a:p>
                <a:r>
                  <a:rPr lang="en-US" sz="2000" spc="300">
                    <a:solidFill>
                      <a:srgbClr val="FF0000"/>
                    </a:solidFill>
                    <a:effectLst/>
                    <a:latin typeface="+mn-lt"/>
                    <a:ea typeface="Calibri" panose="020F0502020204030204" pitchFamily="34" charset="0"/>
                  </a:rPr>
                  <a:t>Bước 2</a:t>
                </a:r>
                <a:endParaRPr lang="en-US" sz="2000">
                  <a:solidFill>
                    <a:srgbClr val="FF0000"/>
                  </a:solidFill>
                </a:endParaRPr>
              </a:p>
            </p:txBody>
          </p:sp>
          <p:cxnSp>
            <p:nvCxnSpPr>
              <p:cNvPr id="6" name="Straight Arrow Connector 5">
                <a:extLst>
                  <a:ext uri="{FF2B5EF4-FFF2-40B4-BE49-F238E27FC236}">
                    <a16:creationId xmlns:a16="http://schemas.microsoft.com/office/drawing/2014/main" id="{C0B9D335-7949-475F-B634-404321413A68}"/>
                  </a:ext>
                </a:extLst>
              </p:cNvPr>
              <p:cNvCxnSpPr>
                <a:cxnSpLocks/>
                <a:endCxn id="59" idx="1"/>
              </p:cNvCxnSpPr>
              <p:nvPr/>
            </p:nvCxnSpPr>
            <p:spPr>
              <a:xfrm flipV="1">
                <a:off x="4171572" y="2951164"/>
                <a:ext cx="700102" cy="23602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3870D90-8FB5-49E1-BC76-663FA4683B0F}"/>
                </a:ext>
              </a:extLst>
            </p:cNvPr>
            <p:cNvSpPr txBox="1"/>
            <p:nvPr/>
          </p:nvSpPr>
          <p:spPr>
            <a:xfrm>
              <a:off x="3790373" y="2658775"/>
              <a:ext cx="609462" cy="369332"/>
            </a:xfrm>
            <a:prstGeom prst="rect">
              <a:avLst/>
            </a:prstGeom>
            <a:noFill/>
          </p:spPr>
          <p:txBody>
            <a:bodyPr wrap="none" rtlCol="0">
              <a:spAutoFit/>
            </a:bodyPr>
            <a:lstStyle/>
            <a:p>
              <a:r>
                <a:rPr lang="en-US" sz="1800" spc="300">
                  <a:solidFill>
                    <a:schemeClr val="tx2">
                      <a:lumMod val="75000"/>
                    </a:schemeClr>
                  </a:solidFill>
                  <a:latin typeface="+mj-lt"/>
                </a:rPr>
                <a:t>yes</a:t>
              </a:r>
            </a:p>
          </p:txBody>
        </p:sp>
      </p:grpSp>
      <p:grpSp>
        <p:nvGrpSpPr>
          <p:cNvPr id="69" name="Group 68">
            <a:extLst>
              <a:ext uri="{FF2B5EF4-FFF2-40B4-BE49-F238E27FC236}">
                <a16:creationId xmlns:a16="http://schemas.microsoft.com/office/drawing/2014/main" id="{9018F380-5B43-49B9-A759-63B84690CD60}"/>
              </a:ext>
            </a:extLst>
          </p:cNvPr>
          <p:cNvGrpSpPr/>
          <p:nvPr/>
        </p:nvGrpSpPr>
        <p:grpSpPr>
          <a:xfrm>
            <a:off x="3823127" y="3122274"/>
            <a:ext cx="2310171" cy="488124"/>
            <a:chOff x="3823127" y="3122274"/>
            <a:chExt cx="2310171" cy="488124"/>
          </a:xfrm>
        </p:grpSpPr>
        <p:grpSp>
          <p:nvGrpSpPr>
            <p:cNvPr id="961" name="Group 960">
              <a:extLst>
                <a:ext uri="{FF2B5EF4-FFF2-40B4-BE49-F238E27FC236}">
                  <a16:creationId xmlns:a16="http://schemas.microsoft.com/office/drawing/2014/main" id="{8102E69B-C4C4-4337-82FD-327B1270197E}"/>
                </a:ext>
              </a:extLst>
            </p:cNvPr>
            <p:cNvGrpSpPr/>
            <p:nvPr/>
          </p:nvGrpSpPr>
          <p:grpSpPr>
            <a:xfrm>
              <a:off x="3921716" y="3122274"/>
              <a:ext cx="2211582" cy="416823"/>
              <a:chOff x="4148940" y="3021483"/>
              <a:chExt cx="2211582" cy="416823"/>
            </a:xfrm>
          </p:grpSpPr>
          <p:sp>
            <p:nvSpPr>
              <p:cNvPr id="60" name="TextBox 59">
                <a:extLst>
                  <a:ext uri="{FF2B5EF4-FFF2-40B4-BE49-F238E27FC236}">
                    <a16:creationId xmlns:a16="http://schemas.microsoft.com/office/drawing/2014/main" id="{993235E5-AB5A-4142-BE16-DD7207E2AF66}"/>
                  </a:ext>
                </a:extLst>
              </p:cNvPr>
              <p:cNvSpPr txBox="1"/>
              <p:nvPr/>
            </p:nvSpPr>
            <p:spPr>
              <a:xfrm>
                <a:off x="4825229" y="3038196"/>
                <a:ext cx="1535293" cy="400110"/>
              </a:xfrm>
              <a:prstGeom prst="rect">
                <a:avLst/>
              </a:prstGeom>
              <a:noFill/>
            </p:spPr>
            <p:txBody>
              <a:bodyPr wrap="square">
                <a:spAutoFit/>
              </a:bodyPr>
              <a:lstStyle/>
              <a:p>
                <a:r>
                  <a:rPr lang="en-US" sz="2000" spc="300">
                    <a:solidFill>
                      <a:schemeClr val="accent6">
                        <a:lumMod val="50000"/>
                      </a:schemeClr>
                    </a:solidFill>
                    <a:effectLst/>
                    <a:latin typeface="+mn-lt"/>
                    <a:ea typeface="Calibri" panose="020F0502020204030204" pitchFamily="34" charset="0"/>
                  </a:rPr>
                  <a:t>Báo lỗi</a:t>
                </a:r>
                <a:endParaRPr lang="en-US" sz="2000">
                  <a:solidFill>
                    <a:schemeClr val="accent6">
                      <a:lumMod val="50000"/>
                    </a:schemeClr>
                  </a:solidFill>
                </a:endParaRPr>
              </a:p>
            </p:txBody>
          </p:sp>
          <p:cxnSp>
            <p:nvCxnSpPr>
              <p:cNvPr id="8" name="Straight Arrow Connector 7">
                <a:extLst>
                  <a:ext uri="{FF2B5EF4-FFF2-40B4-BE49-F238E27FC236}">
                    <a16:creationId xmlns:a16="http://schemas.microsoft.com/office/drawing/2014/main" id="{2E576BCD-D261-4EE5-B7DC-A1021F224D5E}"/>
                  </a:ext>
                </a:extLst>
              </p:cNvPr>
              <p:cNvCxnSpPr>
                <a:cxnSpLocks/>
                <a:endCxn id="60" idx="1"/>
              </p:cNvCxnSpPr>
              <p:nvPr/>
            </p:nvCxnSpPr>
            <p:spPr>
              <a:xfrm>
                <a:off x="4148940" y="3021483"/>
                <a:ext cx="676289" cy="216768"/>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18B162C2-FB13-4406-BD2A-9F2901A2014C}"/>
                </a:ext>
              </a:extLst>
            </p:cNvPr>
            <p:cNvSpPr txBox="1"/>
            <p:nvPr/>
          </p:nvSpPr>
          <p:spPr>
            <a:xfrm>
              <a:off x="3823127" y="3241066"/>
              <a:ext cx="505267" cy="369332"/>
            </a:xfrm>
            <a:prstGeom prst="rect">
              <a:avLst/>
            </a:prstGeom>
            <a:noFill/>
          </p:spPr>
          <p:txBody>
            <a:bodyPr wrap="none" rtlCol="0">
              <a:spAutoFit/>
            </a:bodyPr>
            <a:lstStyle/>
            <a:p>
              <a:r>
                <a:rPr lang="en-US" sz="1800" spc="300">
                  <a:solidFill>
                    <a:schemeClr val="tx2">
                      <a:lumMod val="75000"/>
                    </a:schemeClr>
                  </a:solidFill>
                  <a:latin typeface="+mj-lt"/>
                </a:rPr>
                <a:t>no</a:t>
              </a:r>
            </a:p>
          </p:txBody>
        </p:sp>
      </p:grpSp>
      <p:grpSp>
        <p:nvGrpSpPr>
          <p:cNvPr id="70" name="Group 69">
            <a:extLst>
              <a:ext uri="{FF2B5EF4-FFF2-40B4-BE49-F238E27FC236}">
                <a16:creationId xmlns:a16="http://schemas.microsoft.com/office/drawing/2014/main" id="{A98F6794-7EF1-466F-BD32-9102160EBC8F}"/>
              </a:ext>
            </a:extLst>
          </p:cNvPr>
          <p:cNvGrpSpPr/>
          <p:nvPr/>
        </p:nvGrpSpPr>
        <p:grpSpPr>
          <a:xfrm>
            <a:off x="4490619" y="3444997"/>
            <a:ext cx="2540673" cy="622802"/>
            <a:chOff x="4490619" y="3444997"/>
            <a:chExt cx="2540673" cy="622802"/>
          </a:xfrm>
        </p:grpSpPr>
        <p:grpSp>
          <p:nvGrpSpPr>
            <p:cNvPr id="970" name="Group 969">
              <a:extLst>
                <a:ext uri="{FF2B5EF4-FFF2-40B4-BE49-F238E27FC236}">
                  <a16:creationId xmlns:a16="http://schemas.microsoft.com/office/drawing/2014/main" id="{81CF9EC5-A7C9-4E1F-BDF2-750052F4086D}"/>
                </a:ext>
              </a:extLst>
            </p:cNvPr>
            <p:cNvGrpSpPr/>
            <p:nvPr/>
          </p:nvGrpSpPr>
          <p:grpSpPr>
            <a:xfrm>
              <a:off x="4490619" y="3444997"/>
              <a:ext cx="2540673" cy="622802"/>
              <a:chOff x="4490619" y="3444997"/>
              <a:chExt cx="2540673" cy="622802"/>
            </a:xfrm>
          </p:grpSpPr>
          <p:sp>
            <p:nvSpPr>
              <p:cNvPr id="61" name="TextBox 60">
                <a:extLst>
                  <a:ext uri="{FF2B5EF4-FFF2-40B4-BE49-F238E27FC236}">
                    <a16:creationId xmlns:a16="http://schemas.microsoft.com/office/drawing/2014/main" id="{DF37F7E3-EFF9-4D0B-9C68-E731CE2A4323}"/>
                  </a:ext>
                </a:extLst>
              </p:cNvPr>
              <p:cNvSpPr txBox="1"/>
              <p:nvPr/>
            </p:nvSpPr>
            <p:spPr>
              <a:xfrm>
                <a:off x="5683972" y="3444997"/>
                <a:ext cx="1347320" cy="400110"/>
              </a:xfrm>
              <a:prstGeom prst="rect">
                <a:avLst/>
              </a:prstGeom>
              <a:noFill/>
            </p:spPr>
            <p:txBody>
              <a:bodyPr wrap="square">
                <a:spAutoFit/>
              </a:bodyPr>
              <a:lstStyle/>
              <a:p>
                <a:r>
                  <a:rPr lang="en-US" sz="2000" spc="300">
                    <a:solidFill>
                      <a:srgbClr val="FF0000"/>
                    </a:solidFill>
                    <a:effectLst/>
                    <a:latin typeface="+mn-lt"/>
                    <a:ea typeface="Calibri" panose="020F0502020204030204" pitchFamily="34" charset="0"/>
                  </a:rPr>
                  <a:t>Bước 3</a:t>
                </a:r>
                <a:endParaRPr lang="en-US" sz="2000">
                  <a:solidFill>
                    <a:srgbClr val="FF0000"/>
                  </a:solidFill>
                </a:endParaRPr>
              </a:p>
            </p:txBody>
          </p:sp>
          <p:cxnSp>
            <p:nvCxnSpPr>
              <p:cNvPr id="63" name="Straight Arrow Connector 62">
                <a:extLst>
                  <a:ext uri="{FF2B5EF4-FFF2-40B4-BE49-F238E27FC236}">
                    <a16:creationId xmlns:a16="http://schemas.microsoft.com/office/drawing/2014/main" id="{1272F599-1AF1-4A76-B4C0-5040A6CF279E}"/>
                  </a:ext>
                </a:extLst>
              </p:cNvPr>
              <p:cNvCxnSpPr>
                <a:cxnSpLocks/>
                <a:endCxn id="61" idx="1"/>
              </p:cNvCxnSpPr>
              <p:nvPr/>
            </p:nvCxnSpPr>
            <p:spPr>
              <a:xfrm flipV="1">
                <a:off x="4490619" y="3645052"/>
                <a:ext cx="1193353" cy="42274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FC95C777-CCF0-4F31-B9F8-82BFDA7A460E}"/>
                </a:ext>
              </a:extLst>
            </p:cNvPr>
            <p:cNvSpPr txBox="1"/>
            <p:nvPr/>
          </p:nvSpPr>
          <p:spPr>
            <a:xfrm>
              <a:off x="4665424" y="3491760"/>
              <a:ext cx="609462" cy="369332"/>
            </a:xfrm>
            <a:prstGeom prst="rect">
              <a:avLst/>
            </a:prstGeom>
            <a:noFill/>
          </p:spPr>
          <p:txBody>
            <a:bodyPr wrap="none" rtlCol="0">
              <a:spAutoFit/>
            </a:bodyPr>
            <a:lstStyle/>
            <a:p>
              <a:r>
                <a:rPr lang="en-US" sz="1800" spc="300">
                  <a:solidFill>
                    <a:schemeClr val="tx2">
                      <a:lumMod val="75000"/>
                    </a:schemeClr>
                  </a:solidFill>
                  <a:latin typeface="+mj-lt"/>
                </a:rPr>
                <a:t>yes</a:t>
              </a:r>
            </a:p>
          </p:txBody>
        </p:sp>
      </p:grpSp>
      <p:grpSp>
        <p:nvGrpSpPr>
          <p:cNvPr id="80" name="Group 79">
            <a:extLst>
              <a:ext uri="{FF2B5EF4-FFF2-40B4-BE49-F238E27FC236}">
                <a16:creationId xmlns:a16="http://schemas.microsoft.com/office/drawing/2014/main" id="{2E83B8AC-C22A-4644-B63C-C487C442E7D2}"/>
              </a:ext>
            </a:extLst>
          </p:cNvPr>
          <p:cNvGrpSpPr/>
          <p:nvPr/>
        </p:nvGrpSpPr>
        <p:grpSpPr>
          <a:xfrm>
            <a:off x="4490619" y="3852383"/>
            <a:ext cx="5883221" cy="626294"/>
            <a:chOff x="4490619" y="3852383"/>
            <a:chExt cx="5883221" cy="626294"/>
          </a:xfrm>
        </p:grpSpPr>
        <p:grpSp>
          <p:nvGrpSpPr>
            <p:cNvPr id="1014" name="Group 1013">
              <a:extLst>
                <a:ext uri="{FF2B5EF4-FFF2-40B4-BE49-F238E27FC236}">
                  <a16:creationId xmlns:a16="http://schemas.microsoft.com/office/drawing/2014/main" id="{C5F48629-6114-457F-B491-D96CA2B326D1}"/>
                </a:ext>
              </a:extLst>
            </p:cNvPr>
            <p:cNvGrpSpPr/>
            <p:nvPr/>
          </p:nvGrpSpPr>
          <p:grpSpPr>
            <a:xfrm>
              <a:off x="4490619" y="3852383"/>
              <a:ext cx="5883221" cy="400110"/>
              <a:chOff x="4490619" y="3852383"/>
              <a:chExt cx="5883221" cy="400110"/>
            </a:xfrm>
          </p:grpSpPr>
          <p:sp>
            <p:nvSpPr>
              <p:cNvPr id="62" name="TextBox 61">
                <a:extLst>
                  <a:ext uri="{FF2B5EF4-FFF2-40B4-BE49-F238E27FC236}">
                    <a16:creationId xmlns:a16="http://schemas.microsoft.com/office/drawing/2014/main" id="{90E2751A-019F-4C66-8F4D-880D9BB40AD7}"/>
                  </a:ext>
                </a:extLst>
              </p:cNvPr>
              <p:cNvSpPr txBox="1"/>
              <p:nvPr/>
            </p:nvSpPr>
            <p:spPr>
              <a:xfrm>
                <a:off x="5507989" y="3852383"/>
                <a:ext cx="4865851" cy="400110"/>
              </a:xfrm>
              <a:prstGeom prst="rect">
                <a:avLst/>
              </a:prstGeom>
              <a:noFill/>
            </p:spPr>
            <p:txBody>
              <a:bodyPr wrap="square">
                <a:spAutoFit/>
              </a:bodyPr>
              <a:lstStyle/>
              <a:p>
                <a:r>
                  <a:rPr lang="en-US" sz="2000" spc="300">
                    <a:solidFill>
                      <a:schemeClr val="accent6">
                        <a:lumMod val="50000"/>
                      </a:schemeClr>
                    </a:solidFill>
                    <a:effectLst/>
                    <a:latin typeface="+mn-lt"/>
                    <a:ea typeface="Calibri" panose="020F0502020204030204" pitchFamily="34" charset="0"/>
                  </a:rPr>
                  <a:t>Chờ đến khi có đủ tài nguyên</a:t>
                </a:r>
                <a:endParaRPr lang="en-US" sz="2000">
                  <a:solidFill>
                    <a:schemeClr val="accent6">
                      <a:lumMod val="50000"/>
                    </a:schemeClr>
                  </a:solidFill>
                </a:endParaRPr>
              </a:p>
            </p:txBody>
          </p:sp>
          <p:cxnSp>
            <p:nvCxnSpPr>
              <p:cNvPr id="64" name="Straight Arrow Connector 63">
                <a:extLst>
                  <a:ext uri="{FF2B5EF4-FFF2-40B4-BE49-F238E27FC236}">
                    <a16:creationId xmlns:a16="http://schemas.microsoft.com/office/drawing/2014/main" id="{B3BAD14E-E1D6-4B39-95CC-16665D9547A7}"/>
                  </a:ext>
                </a:extLst>
              </p:cNvPr>
              <p:cNvCxnSpPr>
                <a:cxnSpLocks/>
                <a:endCxn id="62" idx="1"/>
              </p:cNvCxnSpPr>
              <p:nvPr/>
            </p:nvCxnSpPr>
            <p:spPr>
              <a:xfrm>
                <a:off x="4490619" y="4052438"/>
                <a:ext cx="1017370"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EDF97569-DE6A-40D4-9719-231206798C84}"/>
                </a:ext>
              </a:extLst>
            </p:cNvPr>
            <p:cNvSpPr txBox="1"/>
            <p:nvPr/>
          </p:nvSpPr>
          <p:spPr>
            <a:xfrm>
              <a:off x="5066578" y="4109345"/>
              <a:ext cx="505267" cy="369332"/>
            </a:xfrm>
            <a:prstGeom prst="rect">
              <a:avLst/>
            </a:prstGeom>
            <a:noFill/>
          </p:spPr>
          <p:txBody>
            <a:bodyPr wrap="none" rtlCol="0">
              <a:spAutoFit/>
            </a:bodyPr>
            <a:lstStyle/>
            <a:p>
              <a:r>
                <a:rPr lang="en-US" sz="1800" spc="300">
                  <a:solidFill>
                    <a:schemeClr val="tx2">
                      <a:lumMod val="75000"/>
                    </a:schemeClr>
                  </a:solidFill>
                  <a:latin typeface="+mj-lt"/>
                </a:rPr>
                <a:t>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25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left)">
                                      <p:cBhvr>
                                        <p:cTn id="16" dur="25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25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25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18"/>
                                        </p:tgtEl>
                                        <p:attrNameLst>
                                          <p:attrName>style.visibility</p:attrName>
                                        </p:attrNameLst>
                                      </p:cBhvr>
                                      <p:to>
                                        <p:strVal val="visible"/>
                                      </p:to>
                                    </p:set>
                                    <p:animEffect transition="in" filter="wipe(left)">
                                      <p:cBhvr>
                                        <p:cTn id="39" dur="250"/>
                                        <p:tgtEl>
                                          <p:spTgt spid="10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25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021"/>
                                        </p:tgtEl>
                                        <p:attrNameLst>
                                          <p:attrName>style.visibility</p:attrName>
                                        </p:attrNameLst>
                                      </p:cBhvr>
                                      <p:to>
                                        <p:strVal val="visible"/>
                                      </p:to>
                                    </p:set>
                                    <p:animEffect transition="in" filter="wipe(left)">
                                      <p:cBhvr>
                                        <p:cTn id="53" dur="250"/>
                                        <p:tgtEl>
                                          <p:spTgt spid="10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wipe(left)">
                                      <p:cBhvr>
                                        <p:cTn id="58" dur="250"/>
                                        <p:tgtEl>
                                          <p:spTgt spid="9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left)">
                                      <p:cBhvr>
                                        <p:cTn id="63"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grpSp>
        <p:nvGrpSpPr>
          <p:cNvPr id="995" name="Google Shape;995;p42"/>
          <p:cNvGrpSpPr/>
          <p:nvPr/>
        </p:nvGrpSpPr>
        <p:grpSpPr>
          <a:xfrm>
            <a:off x="0" y="0"/>
            <a:ext cx="1569720" cy="1722120"/>
            <a:chOff x="-63500" y="-109804"/>
            <a:chExt cx="1206500" cy="1333500"/>
          </a:xfrm>
        </p:grpSpPr>
        <p:sp>
          <p:nvSpPr>
            <p:cNvPr id="996" name="Google Shape;996;p4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97" name="Google Shape;997;p4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998" name="Google Shape;998;p42"/>
          <p:cNvSpPr/>
          <p:nvPr/>
        </p:nvSpPr>
        <p:spPr>
          <a:xfrm>
            <a:off x="3865069" y="0"/>
            <a:ext cx="4741903"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Các giải thuật tránh deadlocks</a:t>
            </a:r>
            <a:endParaRPr sz="2000">
              <a:solidFill>
                <a:schemeClr val="dk1"/>
              </a:solidFill>
              <a:latin typeface="Calibri"/>
              <a:ea typeface="Calibri"/>
              <a:cs typeface="Calibri"/>
              <a:sym typeface="Calibri"/>
            </a:endParaRPr>
          </a:p>
        </p:txBody>
      </p:sp>
      <p:sp>
        <p:nvSpPr>
          <p:cNvPr id="999" name="Google Shape;999;p42"/>
          <p:cNvSpPr txBox="1"/>
          <p:nvPr/>
        </p:nvSpPr>
        <p:spPr>
          <a:xfrm>
            <a:off x="8978907" y="148232"/>
            <a:ext cx="2645853"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Giải thuật Banker</a:t>
            </a:r>
            <a:endParaRPr sz="2000">
              <a:solidFill>
                <a:schemeClr val="dk1"/>
              </a:solidFill>
              <a:latin typeface="Calibri"/>
              <a:ea typeface="Calibri"/>
              <a:cs typeface="Calibri"/>
              <a:sym typeface="Calibri"/>
            </a:endParaRPr>
          </a:p>
        </p:txBody>
      </p:sp>
      <p:pic>
        <p:nvPicPr>
          <p:cNvPr id="1000" name="Google Shape;1000;p42"/>
          <p:cNvPicPr preferRelativeResize="0"/>
          <p:nvPr/>
        </p:nvPicPr>
        <p:blipFill rotWithShape="1">
          <a:blip r:embed="rId4">
            <a:alphaModFix/>
          </a:blip>
          <a:srcRect/>
          <a:stretch/>
        </p:blipFill>
        <p:spPr>
          <a:xfrm>
            <a:off x="4880225" y="800745"/>
            <a:ext cx="7063802" cy="1741950"/>
          </a:xfrm>
          <a:prstGeom prst="rect">
            <a:avLst/>
          </a:prstGeom>
          <a:noFill/>
          <a:ln>
            <a:noFill/>
          </a:ln>
        </p:spPr>
      </p:pic>
      <p:sp>
        <p:nvSpPr>
          <p:cNvPr id="1001" name="Google Shape;1001;p42"/>
          <p:cNvSpPr/>
          <p:nvPr/>
        </p:nvSpPr>
        <p:spPr>
          <a:xfrm>
            <a:off x="523982" y="843315"/>
            <a:ext cx="4277970"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err="1">
                <a:solidFill>
                  <a:schemeClr val="dk1"/>
                </a:solidFill>
                <a:latin typeface="Calibri"/>
                <a:ea typeface="Calibri"/>
                <a:cs typeface="Calibri"/>
                <a:sym typeface="Calibri"/>
              </a:rPr>
              <a:t>Nếu</a:t>
            </a:r>
            <a:r>
              <a:rPr lang="en-US" sz="2000">
                <a:solidFill>
                  <a:schemeClr val="dk1"/>
                </a:solidFill>
                <a:latin typeface="Calibri"/>
                <a:ea typeface="Calibri"/>
                <a:cs typeface="Calibri"/>
                <a:sym typeface="Calibri"/>
              </a:rPr>
              <a:t> P3 </a:t>
            </a:r>
            <a:r>
              <a:rPr lang="en-US" sz="2000" err="1">
                <a:solidFill>
                  <a:schemeClr val="dk1"/>
                </a:solidFill>
                <a:latin typeface="Calibri"/>
                <a:ea typeface="Calibri"/>
                <a:cs typeface="Calibri"/>
                <a:sym typeface="Calibri"/>
              </a:rPr>
              <a:t>yêu</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cầu</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thêm</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tài</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nguyên</a:t>
            </a:r>
            <a:r>
              <a:rPr lang="en-US" sz="2000">
                <a:solidFill>
                  <a:schemeClr val="dk1"/>
                </a:solidFill>
                <a:latin typeface="Calibri"/>
                <a:ea typeface="Calibri"/>
                <a:cs typeface="Calibri"/>
                <a:sym typeface="Calibri"/>
              </a:rPr>
              <a:t> (1, 3, 1, 2) </a:t>
            </a:r>
            <a:r>
              <a:rPr lang="en-US" sz="2000" err="1">
                <a:solidFill>
                  <a:schemeClr val="dk1"/>
                </a:solidFill>
                <a:latin typeface="Calibri"/>
                <a:ea typeface="Calibri"/>
                <a:cs typeface="Calibri"/>
                <a:sym typeface="Calibri"/>
              </a:rPr>
              <a:t>thì</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hệ</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thống</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có</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đáp</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ứng</a:t>
            </a:r>
            <a:r>
              <a:rPr lang="en-US" sz="2000">
                <a:solidFill>
                  <a:schemeClr val="dk1"/>
                </a:solidFill>
                <a:latin typeface="Calibri"/>
                <a:ea typeface="Calibri"/>
                <a:cs typeface="Calibri"/>
                <a:sym typeface="Calibri"/>
              </a:rPr>
              <a:t> </a:t>
            </a:r>
            <a:r>
              <a:rPr lang="en-US" sz="2000" err="1">
                <a:solidFill>
                  <a:schemeClr val="dk1"/>
                </a:solidFill>
                <a:latin typeface="Calibri"/>
                <a:ea typeface="Calibri"/>
                <a:cs typeface="Calibri"/>
                <a:sym typeface="Calibri"/>
              </a:rPr>
              <a:t>không</a:t>
            </a:r>
            <a:r>
              <a:rPr lang="en-US" sz="20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pic>
        <p:nvPicPr>
          <p:cNvPr id="1002" name="Google Shape;1002;p42" descr="Calendar&#10;&#10;Description automatically generated"/>
          <p:cNvPicPr preferRelativeResize="0"/>
          <p:nvPr/>
        </p:nvPicPr>
        <p:blipFill rotWithShape="1">
          <a:blip r:embed="rId5">
            <a:alphaModFix/>
          </a:blip>
          <a:srcRect b="19045"/>
          <a:stretch/>
        </p:blipFill>
        <p:spPr>
          <a:xfrm>
            <a:off x="523982" y="4066846"/>
            <a:ext cx="10243336" cy="2472066"/>
          </a:xfrm>
          <a:prstGeom prst="rect">
            <a:avLst/>
          </a:prstGeom>
          <a:noFill/>
          <a:ln>
            <a:noFill/>
          </a:ln>
        </p:spPr>
      </p:pic>
      <p:sp>
        <p:nvSpPr>
          <p:cNvPr id="1003" name="Google Shape;100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C23DA69F-0B0B-4506-A915-58563F1F928B}"/>
              </a:ext>
            </a:extLst>
          </p:cNvPr>
          <p:cNvGrpSpPr/>
          <p:nvPr/>
        </p:nvGrpSpPr>
        <p:grpSpPr>
          <a:xfrm>
            <a:off x="631797" y="2601079"/>
            <a:ext cx="8878811" cy="744800"/>
            <a:chOff x="-455381" y="2003368"/>
            <a:chExt cx="11471265" cy="1091619"/>
          </a:xfrm>
        </p:grpSpPr>
        <p:pic>
          <p:nvPicPr>
            <p:cNvPr id="12" name="Google Shape;987;p41" descr="Table&#10;&#10;Description automatically generated with medium confidence">
              <a:extLst>
                <a:ext uri="{FF2B5EF4-FFF2-40B4-BE49-F238E27FC236}">
                  <a16:creationId xmlns:a16="http://schemas.microsoft.com/office/drawing/2014/main" id="{38322CC8-44B7-46B8-A497-7A80E575AE52}"/>
                </a:ext>
              </a:extLst>
            </p:cNvPr>
            <p:cNvPicPr preferRelativeResize="0"/>
            <p:nvPr/>
          </p:nvPicPr>
          <p:blipFill rotWithShape="1">
            <a:blip r:embed="rId6">
              <a:alphaModFix/>
            </a:blip>
            <a:srcRect l="577" t="47807" r="329" b="37208"/>
            <a:stretch/>
          </p:blipFill>
          <p:spPr>
            <a:xfrm>
              <a:off x="-455381" y="2653198"/>
              <a:ext cx="11470377" cy="441789"/>
            </a:xfrm>
            <a:prstGeom prst="rect">
              <a:avLst/>
            </a:prstGeom>
            <a:noFill/>
            <a:ln>
              <a:noFill/>
            </a:ln>
          </p:spPr>
        </p:pic>
        <p:pic>
          <p:nvPicPr>
            <p:cNvPr id="13" name="Google Shape;987;p41" descr="Table&#10;&#10;Description automatically generated with medium confidence">
              <a:extLst>
                <a:ext uri="{FF2B5EF4-FFF2-40B4-BE49-F238E27FC236}">
                  <a16:creationId xmlns:a16="http://schemas.microsoft.com/office/drawing/2014/main" id="{CBF860F9-4F4A-4FCA-8CC1-FD927C36FE35}"/>
                </a:ext>
              </a:extLst>
            </p:cNvPr>
            <p:cNvPicPr preferRelativeResize="0"/>
            <p:nvPr/>
          </p:nvPicPr>
          <p:blipFill rotWithShape="1">
            <a:blip r:embed="rId6">
              <a:alphaModFix/>
            </a:blip>
            <a:srcRect l="577" t="1782" r="329" b="74024"/>
            <a:stretch/>
          </p:blipFill>
          <p:spPr>
            <a:xfrm>
              <a:off x="-454493" y="2003368"/>
              <a:ext cx="11470377" cy="713311"/>
            </a:xfrm>
            <a:prstGeom prst="rect">
              <a:avLst/>
            </a:prstGeom>
            <a:noFill/>
            <a:ln>
              <a:noFill/>
            </a:ln>
          </p:spPr>
        </p:pic>
      </p:grpSp>
      <p:pic>
        <p:nvPicPr>
          <p:cNvPr id="15" name="Picture 14" descr="Graphical user interface, application, Word&#10;&#10;Description automatically generated">
            <a:extLst>
              <a:ext uri="{FF2B5EF4-FFF2-40B4-BE49-F238E27FC236}">
                <a16:creationId xmlns:a16="http://schemas.microsoft.com/office/drawing/2014/main" id="{4BF4D45C-4B70-4658-B289-F0E2B84C3132}"/>
              </a:ext>
            </a:extLst>
          </p:cNvPr>
          <p:cNvPicPr>
            <a:picLocks noChangeAspect="1"/>
          </p:cNvPicPr>
          <p:nvPr/>
        </p:nvPicPr>
        <p:blipFill>
          <a:blip r:embed="rId7"/>
          <a:stretch>
            <a:fillRect/>
          </a:stretch>
        </p:blipFill>
        <p:spPr>
          <a:xfrm>
            <a:off x="385089" y="3429000"/>
            <a:ext cx="4013658" cy="658959"/>
          </a:xfrm>
          <a:prstGeom prst="rect">
            <a:avLst/>
          </a:prstGeom>
        </p:spPr>
      </p:pic>
    </p:spTree>
    <p:extLst>
      <p:ext uri="{BB962C8B-B14F-4D97-AF65-F5344CB8AC3E}">
        <p14:creationId xmlns:p14="http://schemas.microsoft.com/office/powerpoint/2010/main" val="272354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pSp>
        <p:nvGrpSpPr>
          <p:cNvPr id="1008" name="Google Shape;1008;p43"/>
          <p:cNvGrpSpPr/>
          <p:nvPr/>
        </p:nvGrpSpPr>
        <p:grpSpPr>
          <a:xfrm>
            <a:off x="0" y="0"/>
            <a:ext cx="1569720" cy="1722120"/>
            <a:chOff x="-63500" y="-109804"/>
            <a:chExt cx="1206500" cy="1333500"/>
          </a:xfrm>
        </p:grpSpPr>
        <p:sp>
          <p:nvSpPr>
            <p:cNvPr id="1009" name="Google Shape;1009;p4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010" name="Google Shape;1010;p4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011" name="Google Shape;1011;p43"/>
          <p:cNvSpPr/>
          <p:nvPr/>
        </p:nvSpPr>
        <p:spPr>
          <a:xfrm>
            <a:off x="1989774" y="0"/>
            <a:ext cx="4741903"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Các giải thuật tránh deadlocks</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012" name="Google Shape;1012;p43"/>
          <p:cNvSpPr txBox="1"/>
          <p:nvPr/>
        </p:nvSpPr>
        <p:spPr>
          <a:xfrm>
            <a:off x="7385869" y="186300"/>
            <a:ext cx="4327339"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yêu cầu tài nguyên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013" name="Google Shape;1013;p43"/>
          <p:cNvSpPr txBox="1"/>
          <p:nvPr/>
        </p:nvSpPr>
        <p:spPr>
          <a:xfrm>
            <a:off x="784860" y="1277895"/>
            <a:ext cx="3119826" cy="50783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BT2: tại thời điểm t0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pic>
        <p:nvPicPr>
          <p:cNvPr id="1014" name="Google Shape;1014;p43" descr="A picture containing text, white&#10;&#10;Description automatically generated"/>
          <p:cNvPicPr preferRelativeResize="0"/>
          <p:nvPr/>
        </p:nvPicPr>
        <p:blipFill rotWithShape="1">
          <a:blip r:embed="rId4">
            <a:alphaModFix/>
          </a:blip>
          <a:srcRect l="1133" r="-1"/>
          <a:stretch/>
        </p:blipFill>
        <p:spPr>
          <a:xfrm>
            <a:off x="3750661" y="716749"/>
            <a:ext cx="8129661" cy="1861865"/>
          </a:xfrm>
          <a:prstGeom prst="rect">
            <a:avLst/>
          </a:prstGeom>
          <a:noFill/>
          <a:ln>
            <a:noFill/>
          </a:ln>
        </p:spPr>
      </p:pic>
      <p:sp>
        <p:nvSpPr>
          <p:cNvPr id="1015" name="Google Shape;1015;p43"/>
          <p:cNvSpPr/>
          <p:nvPr/>
        </p:nvSpPr>
        <p:spPr>
          <a:xfrm>
            <a:off x="149063" y="2190914"/>
            <a:ext cx="12173913" cy="2169825"/>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1800" spc="300" err="1">
                <a:solidFill>
                  <a:srgbClr val="833C0B"/>
                </a:solidFill>
                <a:latin typeface="Calibri" panose="020F0502020204030204" pitchFamily="34" charset="0"/>
                <a:ea typeface="Calibri"/>
                <a:cs typeface="Calibri" panose="020F0502020204030204" pitchFamily="34" charset="0"/>
                <a:sym typeface="Calibri"/>
              </a:rPr>
              <a:t>Chọn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phát</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biểu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b="1" spc="300">
                <a:solidFill>
                  <a:srgbClr val="833C0B"/>
                </a:solidFill>
                <a:latin typeface="Calibri" panose="020F0502020204030204" pitchFamily="34" charset="0"/>
                <a:ea typeface="Calibri"/>
                <a:cs typeface="Calibri" panose="020F0502020204030204" pitchFamily="34" charset="0"/>
                <a:sym typeface="Calibri"/>
              </a:rPr>
              <a:t>SAI</a:t>
            </a:r>
            <a:r>
              <a:rPr lang="en-US" sz="1800" spc="300">
                <a:solidFill>
                  <a:srgbClr val="833C0B"/>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A. </a:t>
            </a:r>
            <a:r>
              <a:rPr lang="en-US" sz="1800" spc="300" err="1">
                <a:solidFill>
                  <a:srgbClr val="833C0B"/>
                </a:solidFill>
                <a:latin typeface="Calibri" panose="020F0502020204030204" pitchFamily="34" charset="0"/>
                <a:ea typeface="Calibri"/>
                <a:cs typeface="Calibri" panose="020F0502020204030204" pitchFamily="34" charset="0"/>
                <a:sym typeface="Calibri"/>
              </a:rPr>
              <a:t>Tại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thời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điểm</a:t>
            </a:r>
            <a:r>
              <a:rPr lang="en-US" sz="1800" spc="300">
                <a:solidFill>
                  <a:srgbClr val="833C0B"/>
                </a:solidFill>
                <a:latin typeface="Calibri" panose="020F0502020204030204" pitchFamily="34" charset="0"/>
                <a:ea typeface="Calibri"/>
                <a:cs typeface="Calibri" panose="020F0502020204030204" pitchFamily="34" charset="0"/>
                <a:sym typeface="Calibri"/>
              </a:rPr>
              <a:t> t1, </a:t>
            </a:r>
            <a:r>
              <a:rPr lang="en-US" sz="1800" spc="300" err="1">
                <a:solidFill>
                  <a:srgbClr val="833C0B"/>
                </a:solidFill>
                <a:latin typeface="Calibri" panose="020F0502020204030204" pitchFamily="34" charset="0"/>
                <a:ea typeface="Calibri"/>
                <a:cs typeface="Calibri" panose="020F0502020204030204" pitchFamily="34" charset="0"/>
                <a:sym typeface="Calibri"/>
              </a:rPr>
              <a:t>nếu</a:t>
            </a:r>
            <a:r>
              <a:rPr lang="en-US" sz="1800" spc="300">
                <a:solidFill>
                  <a:srgbClr val="833C0B"/>
                </a:solidFill>
                <a:latin typeface="Calibri" panose="020F0502020204030204" pitchFamily="34" charset="0"/>
                <a:ea typeface="Calibri"/>
                <a:cs typeface="Calibri" panose="020F0502020204030204" pitchFamily="34" charset="0"/>
                <a:sym typeface="Calibri"/>
              </a:rPr>
              <a:t> P4 </a:t>
            </a:r>
            <a:r>
              <a:rPr lang="en-US" sz="1800" spc="300" err="1">
                <a:solidFill>
                  <a:srgbClr val="833C0B"/>
                </a:solidFill>
                <a:latin typeface="Calibri" panose="020F0502020204030204" pitchFamily="34" charset="0"/>
                <a:ea typeface="Calibri"/>
                <a:cs typeface="Calibri" panose="020F0502020204030204" pitchFamily="34" charset="0"/>
                <a:sym typeface="Calibri"/>
              </a:rPr>
              <a:t>yêu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cầu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thêm</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tài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nguyên</a:t>
            </a:r>
            <a:r>
              <a:rPr lang="en-US" sz="1800" spc="300">
                <a:solidFill>
                  <a:srgbClr val="833C0B"/>
                </a:solidFill>
                <a:latin typeface="Calibri" panose="020F0502020204030204" pitchFamily="34" charset="0"/>
                <a:ea typeface="Calibri"/>
                <a:cs typeface="Calibri" panose="020F0502020204030204" pitchFamily="34" charset="0"/>
                <a:sym typeface="Calibri"/>
              </a:rPr>
              <a:t> (2, 3, 1, 3) </a:t>
            </a:r>
            <a:r>
              <a:rPr lang="en-US" sz="1800" spc="300" err="1">
                <a:solidFill>
                  <a:srgbClr val="833C0B"/>
                </a:solidFill>
                <a:latin typeface="Calibri" panose="020F0502020204030204" pitchFamily="34" charset="0"/>
                <a:ea typeface="Calibri"/>
                <a:cs typeface="Calibri" panose="020F0502020204030204" pitchFamily="34" charset="0"/>
                <a:sym typeface="Calibri"/>
              </a:rPr>
              <a:t>thì</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sẽ</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đáp</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ứng</a:t>
            </a:r>
            <a:r>
              <a:rPr lang="en-US" sz="1800" spc="300">
                <a:solidFill>
                  <a:srgbClr val="833C0B"/>
                </a:solidFill>
                <a:latin typeface="Calibri" panose="020F0502020204030204" pitchFamily="34" charset="0"/>
                <a:ea typeface="Calibri"/>
                <a:cs typeface="Calibri" panose="020F0502020204030204" pitchFamily="34" charset="0"/>
                <a:sym typeface="Calibri"/>
              </a:rPr>
              <a:t>.</a:t>
            </a:r>
            <a:endParaRPr sz="1800" spc="300">
              <a:solidFill>
                <a:srgbClr val="833C0B"/>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B. </a:t>
            </a:r>
            <a:r>
              <a:rPr lang="en-US" sz="1800" spc="300" err="1">
                <a:solidFill>
                  <a:srgbClr val="833C0B"/>
                </a:solidFill>
                <a:latin typeface="Calibri" panose="020F0502020204030204" pitchFamily="34" charset="0"/>
                <a:ea typeface="Calibri"/>
                <a:cs typeface="Calibri" panose="020F0502020204030204" pitchFamily="34" charset="0"/>
                <a:sym typeface="Calibri"/>
              </a:rPr>
              <a:t>Trạng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thái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hiện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tại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của</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an </a:t>
            </a:r>
            <a:r>
              <a:rPr lang="en-US" sz="1800" spc="300" err="1">
                <a:solidFill>
                  <a:srgbClr val="833C0B"/>
                </a:solidFill>
                <a:latin typeface="Calibri" panose="020F0502020204030204" pitchFamily="34" charset="0"/>
                <a:ea typeface="Calibri"/>
                <a:cs typeface="Calibri" panose="020F0502020204030204" pitchFamily="34" charset="0"/>
                <a:sym typeface="Calibri"/>
              </a:rPr>
              <a:t>toàn</a:t>
            </a:r>
            <a:r>
              <a:rPr lang="en-US" sz="1800" spc="300">
                <a:solidFill>
                  <a:srgbClr val="833C0B"/>
                </a:solidFill>
                <a:latin typeface="Calibri" panose="020F0502020204030204" pitchFamily="34" charset="0"/>
                <a:ea typeface="Calibri"/>
                <a:cs typeface="Calibri" panose="020F0502020204030204" pitchFamily="34" charset="0"/>
                <a:sym typeface="Calibri"/>
              </a:rPr>
              <a:t>.</a:t>
            </a:r>
            <a:endParaRPr sz="1800" spc="300">
              <a:solidFill>
                <a:srgbClr val="833C0B"/>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C. </a:t>
            </a:r>
            <a:r>
              <a:rPr lang="en-US" sz="1800" spc="300" err="1">
                <a:solidFill>
                  <a:srgbClr val="833C0B"/>
                </a:solidFill>
                <a:latin typeface="Calibri" panose="020F0502020204030204" pitchFamily="34" charset="0"/>
                <a:ea typeface="Calibri"/>
                <a:cs typeface="Calibri" panose="020F0502020204030204" pitchFamily="34" charset="0"/>
                <a:sym typeface="Calibri"/>
              </a:rPr>
              <a:t>Tại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thời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điểm</a:t>
            </a:r>
            <a:r>
              <a:rPr lang="en-US" sz="1800" spc="300">
                <a:solidFill>
                  <a:srgbClr val="833C0B"/>
                </a:solidFill>
                <a:latin typeface="Calibri" panose="020F0502020204030204" pitchFamily="34" charset="0"/>
                <a:ea typeface="Calibri"/>
                <a:cs typeface="Calibri" panose="020F0502020204030204" pitchFamily="34" charset="0"/>
                <a:sym typeface="Calibri"/>
              </a:rPr>
              <a:t> t1, </a:t>
            </a:r>
            <a:r>
              <a:rPr lang="en-US" sz="1800" spc="300" err="1">
                <a:solidFill>
                  <a:srgbClr val="833C0B"/>
                </a:solidFill>
                <a:latin typeface="Calibri" panose="020F0502020204030204" pitchFamily="34" charset="0"/>
                <a:ea typeface="Calibri"/>
                <a:cs typeface="Calibri" panose="020F0502020204030204" pitchFamily="34" charset="0"/>
                <a:sym typeface="Calibri"/>
              </a:rPr>
              <a:t>nếu</a:t>
            </a:r>
            <a:r>
              <a:rPr lang="en-US" sz="1800" spc="300">
                <a:solidFill>
                  <a:srgbClr val="833C0B"/>
                </a:solidFill>
                <a:latin typeface="Calibri" panose="020F0502020204030204" pitchFamily="34" charset="0"/>
                <a:ea typeface="Calibri"/>
                <a:cs typeface="Calibri" panose="020F0502020204030204" pitchFamily="34" charset="0"/>
                <a:sym typeface="Calibri"/>
              </a:rPr>
              <a:t> P1 </a:t>
            </a:r>
            <a:r>
              <a:rPr lang="en-US" sz="1800" spc="300" err="1">
                <a:solidFill>
                  <a:srgbClr val="833C0B"/>
                </a:solidFill>
                <a:latin typeface="Calibri" panose="020F0502020204030204" pitchFamily="34" charset="0"/>
                <a:ea typeface="Calibri"/>
                <a:cs typeface="Calibri" panose="020F0502020204030204" pitchFamily="34" charset="0"/>
                <a:sym typeface="Calibri"/>
              </a:rPr>
              <a:t>yêu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cầu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thêm</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tài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nguyên</a:t>
            </a:r>
            <a:r>
              <a:rPr lang="en-US" sz="1800" spc="300">
                <a:solidFill>
                  <a:srgbClr val="833C0B"/>
                </a:solidFill>
                <a:latin typeface="Calibri" panose="020F0502020204030204" pitchFamily="34" charset="0"/>
                <a:ea typeface="Calibri"/>
                <a:cs typeface="Calibri" panose="020F0502020204030204" pitchFamily="34" charset="0"/>
                <a:sym typeface="Calibri"/>
              </a:rPr>
              <a:t> (1, 2, 1, 2) </a:t>
            </a:r>
            <a:r>
              <a:rPr lang="en-US" sz="1800" spc="300" err="1">
                <a:solidFill>
                  <a:srgbClr val="833C0B"/>
                </a:solidFill>
                <a:latin typeface="Calibri" panose="020F0502020204030204" pitchFamily="34" charset="0"/>
                <a:ea typeface="Calibri"/>
                <a:cs typeface="Calibri" panose="020F0502020204030204" pitchFamily="34" charset="0"/>
                <a:sym typeface="Calibri"/>
              </a:rPr>
              <a:t>thì</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không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đáp</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ứng</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D. </a:t>
            </a:r>
            <a:r>
              <a:rPr lang="en-US" sz="1800" spc="300" err="1">
                <a:solidFill>
                  <a:srgbClr val="833C0B"/>
                </a:solidFill>
                <a:latin typeface="Calibri" panose="020F0502020204030204" pitchFamily="34" charset="0"/>
                <a:ea typeface="Calibri"/>
                <a:cs typeface="Calibri" panose="020F0502020204030204" pitchFamily="34" charset="0"/>
                <a:sym typeface="Calibri"/>
              </a:rPr>
              <a:t>Chuỗi</a:t>
            </a:r>
            <a:r>
              <a:rPr lang="en-US" sz="1800" spc="300">
                <a:solidFill>
                  <a:srgbClr val="833C0B"/>
                </a:solidFill>
                <a:latin typeface="Calibri" panose="020F0502020204030204" pitchFamily="34" charset="0"/>
                <a:ea typeface="Calibri"/>
                <a:cs typeface="Calibri" panose="020F0502020204030204" pitchFamily="34" charset="0"/>
                <a:sym typeface="Calibri"/>
              </a:rPr>
              <a:t> (1,3,2,5,4)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một</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chuỗi</a:t>
            </a:r>
            <a:r>
              <a:rPr lang="en-US" sz="1800" spc="300">
                <a:solidFill>
                  <a:srgbClr val="833C0B"/>
                </a:solidFill>
                <a:latin typeface="Calibri" panose="020F0502020204030204" pitchFamily="34" charset="0"/>
                <a:ea typeface="Calibri"/>
                <a:cs typeface="Calibri" panose="020F0502020204030204" pitchFamily="34" charset="0"/>
                <a:sym typeface="Calibri"/>
              </a:rPr>
              <a:t> an </a:t>
            </a:r>
            <a:r>
              <a:rPr lang="en-US" sz="1800" spc="300" err="1">
                <a:solidFill>
                  <a:srgbClr val="833C0B"/>
                </a:solidFill>
                <a:latin typeface="Calibri" panose="020F0502020204030204" pitchFamily="34" charset="0"/>
                <a:ea typeface="Calibri"/>
                <a:cs typeface="Calibri" panose="020F0502020204030204" pitchFamily="34" charset="0"/>
                <a:sym typeface="Calibri"/>
              </a:rPr>
              <a:t>toàn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của</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endParaRPr sz="1800" spc="300">
              <a:solidFill>
                <a:srgbClr val="833C0B"/>
              </a:solidFill>
              <a:latin typeface="Calibri" panose="020F0502020204030204" pitchFamily="34" charset="0"/>
              <a:ea typeface="Calibri"/>
              <a:cs typeface="Calibri" panose="020F0502020204030204" pitchFamily="34" charset="0"/>
              <a:sym typeface="Calibri"/>
            </a:endParaRPr>
          </a:p>
        </p:txBody>
      </p:sp>
      <p:pic>
        <p:nvPicPr>
          <p:cNvPr id="1016" name="Google Shape;1016;p43" descr="A screenshot of a computer&#10;&#10;Description automatically generated with medium confidence"/>
          <p:cNvPicPr preferRelativeResize="0"/>
          <p:nvPr/>
        </p:nvPicPr>
        <p:blipFill rotWithShape="1">
          <a:blip r:embed="rId5">
            <a:alphaModFix/>
          </a:blip>
          <a:srcRect/>
          <a:stretch/>
        </p:blipFill>
        <p:spPr>
          <a:xfrm>
            <a:off x="1109958" y="4444699"/>
            <a:ext cx="9905748" cy="2212193"/>
          </a:xfrm>
          <a:prstGeom prst="rect">
            <a:avLst/>
          </a:prstGeom>
          <a:noFill/>
          <a:ln>
            <a:noFill/>
          </a:ln>
        </p:spPr>
      </p:pic>
      <p:sp>
        <p:nvSpPr>
          <p:cNvPr id="1017" name="Google Shape;1017;p43"/>
          <p:cNvSpPr/>
          <p:nvPr/>
        </p:nvSpPr>
        <p:spPr>
          <a:xfrm>
            <a:off x="82617" y="3915066"/>
            <a:ext cx="481772" cy="38276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018" name="Google Shape;101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47</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animEffect transition="in" filter="fade">
                                      <p:cBhvr>
                                        <p:cTn id="11" dur="500"/>
                                        <p:tgtEl>
                                          <p:spTgt spid="10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42657C-B36A-4C64-B0ED-BF4956341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grpSp>
        <p:nvGrpSpPr>
          <p:cNvPr id="3" name="Google Shape;1023;p44">
            <a:extLst>
              <a:ext uri="{FF2B5EF4-FFF2-40B4-BE49-F238E27FC236}">
                <a16:creationId xmlns:a16="http://schemas.microsoft.com/office/drawing/2014/main" id="{A60BDDB1-EF9F-4BD1-B367-9D003E28D745}"/>
              </a:ext>
            </a:extLst>
          </p:cNvPr>
          <p:cNvGrpSpPr/>
          <p:nvPr/>
        </p:nvGrpSpPr>
        <p:grpSpPr>
          <a:xfrm>
            <a:off x="0" y="0"/>
            <a:ext cx="1569720" cy="1722120"/>
            <a:chOff x="-63500" y="-109804"/>
            <a:chExt cx="1206500" cy="1333500"/>
          </a:xfrm>
        </p:grpSpPr>
        <p:sp>
          <p:nvSpPr>
            <p:cNvPr id="4" name="Google Shape;1024;p44">
              <a:extLst>
                <a:ext uri="{FF2B5EF4-FFF2-40B4-BE49-F238E27FC236}">
                  <a16:creationId xmlns:a16="http://schemas.microsoft.com/office/drawing/2014/main" id="{921ECE39-004A-4739-975D-6F6A14579774}"/>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 name="Google Shape;1025;p44">
              <a:extLst>
                <a:ext uri="{FF2B5EF4-FFF2-40B4-BE49-F238E27FC236}">
                  <a16:creationId xmlns:a16="http://schemas.microsoft.com/office/drawing/2014/main" id="{62DEC8EF-65F4-4869-9678-CDD21AAD5C10}"/>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6" name="Google Shape;1026;p44">
            <a:extLst>
              <a:ext uri="{FF2B5EF4-FFF2-40B4-BE49-F238E27FC236}">
                <a16:creationId xmlns:a16="http://schemas.microsoft.com/office/drawing/2014/main" id="{7B09FA92-77B2-4462-8F2B-8733F279D4B2}"/>
              </a:ext>
            </a:extLst>
          </p:cNvPr>
          <p:cNvSpPr/>
          <p:nvPr/>
        </p:nvSpPr>
        <p:spPr>
          <a:xfrm>
            <a:off x="3687078" y="0"/>
            <a:ext cx="4731207"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Phát hiện &amp; phục hồi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7" name="Google Shape;1012;p43">
            <a:extLst>
              <a:ext uri="{FF2B5EF4-FFF2-40B4-BE49-F238E27FC236}">
                <a16:creationId xmlns:a16="http://schemas.microsoft.com/office/drawing/2014/main" id="{25C7B3F8-7EF3-4040-A2F8-0A0AB994AA84}"/>
              </a:ext>
            </a:extLst>
          </p:cNvPr>
          <p:cNvSpPr txBox="1"/>
          <p:nvPr/>
        </p:nvSpPr>
        <p:spPr>
          <a:xfrm>
            <a:off x="8807366" y="676737"/>
            <a:ext cx="2906580"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Phát hiện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9" name="Group 8">
            <a:extLst>
              <a:ext uri="{FF2B5EF4-FFF2-40B4-BE49-F238E27FC236}">
                <a16:creationId xmlns:a16="http://schemas.microsoft.com/office/drawing/2014/main" id="{9457EE30-5D3C-4DCA-80E8-9F98D353AD71}"/>
              </a:ext>
            </a:extLst>
          </p:cNvPr>
          <p:cNvGrpSpPr/>
          <p:nvPr/>
        </p:nvGrpSpPr>
        <p:grpSpPr>
          <a:xfrm>
            <a:off x="2551497" y="906855"/>
            <a:ext cx="7981085" cy="2873184"/>
            <a:chOff x="2551497" y="906855"/>
            <a:chExt cx="7981085" cy="2873184"/>
          </a:xfrm>
        </p:grpSpPr>
        <p:pic>
          <p:nvPicPr>
            <p:cNvPr id="10" name="Picture 9" descr="Chart&#10;&#10;Description automatically generated">
              <a:extLst>
                <a:ext uri="{FF2B5EF4-FFF2-40B4-BE49-F238E27FC236}">
                  <a16:creationId xmlns:a16="http://schemas.microsoft.com/office/drawing/2014/main" id="{58E1BDC5-6B97-4199-A079-FD6A75607764}"/>
                </a:ext>
              </a:extLst>
            </p:cNvPr>
            <p:cNvPicPr>
              <a:picLocks noChangeAspect="1"/>
            </p:cNvPicPr>
            <p:nvPr/>
          </p:nvPicPr>
          <p:blipFill rotWithShape="1">
            <a:blip r:embed="rId3"/>
            <a:srcRect l="7034" t="1098"/>
            <a:stretch/>
          </p:blipFill>
          <p:spPr>
            <a:xfrm>
              <a:off x="5916265" y="906855"/>
              <a:ext cx="4616317" cy="2873184"/>
            </a:xfrm>
            <a:prstGeom prst="rect">
              <a:avLst/>
            </a:prstGeom>
          </p:spPr>
        </p:pic>
        <p:sp>
          <p:nvSpPr>
            <p:cNvPr id="8" name="TextBox 7">
              <a:extLst>
                <a:ext uri="{FF2B5EF4-FFF2-40B4-BE49-F238E27FC236}">
                  <a16:creationId xmlns:a16="http://schemas.microsoft.com/office/drawing/2014/main" id="{F02A6D4B-0356-45FD-8359-07CD9694AE31}"/>
                </a:ext>
              </a:extLst>
            </p:cNvPr>
            <p:cNvSpPr txBox="1"/>
            <p:nvPr/>
          </p:nvSpPr>
          <p:spPr>
            <a:xfrm>
              <a:off x="2551497" y="2784366"/>
              <a:ext cx="2994731" cy="400110"/>
            </a:xfrm>
            <a:prstGeom prst="rect">
              <a:avLst/>
            </a:prstGeom>
            <a:noFill/>
          </p:spPr>
          <p:txBody>
            <a:bodyPr wrap="none" rtlCol="0">
              <a:spAutoFit/>
            </a:bodyPr>
            <a:lstStyle/>
            <a:p>
              <a:r>
                <a:rPr lang="en-US" sz="2000" spc="300">
                  <a:solidFill>
                    <a:schemeClr val="accent6">
                      <a:lumMod val="75000"/>
                    </a:schemeClr>
                  </a:solidFill>
                  <a:latin typeface="Calibri" panose="020F0502020204030204" pitchFamily="34" charset="0"/>
                  <a:cs typeface="Calibri" panose="020F0502020204030204" pitchFamily="34" charset="0"/>
                </a:rPr>
                <a:t>Dùng sơ đồ wait-for</a:t>
              </a:r>
            </a:p>
          </p:txBody>
        </p:sp>
      </p:grpSp>
      <p:sp>
        <p:nvSpPr>
          <p:cNvPr id="11" name="Rectangle 10">
            <a:extLst>
              <a:ext uri="{FF2B5EF4-FFF2-40B4-BE49-F238E27FC236}">
                <a16:creationId xmlns:a16="http://schemas.microsoft.com/office/drawing/2014/main" id="{55946545-9D19-47D3-A4C2-5DF9C1B43646}"/>
              </a:ext>
            </a:extLst>
          </p:cNvPr>
          <p:cNvSpPr/>
          <p:nvPr/>
        </p:nvSpPr>
        <p:spPr>
          <a:xfrm>
            <a:off x="663673" y="1447355"/>
            <a:ext cx="2993458" cy="820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300">
                <a:solidFill>
                  <a:schemeClr val="tx1"/>
                </a:solidFill>
                <a:latin typeface="Calibri" panose="020F0502020204030204" pitchFamily="34" charset="0"/>
                <a:cs typeface="Calibri" panose="020F0502020204030204" pitchFamily="34" charset="0"/>
              </a:rPr>
              <a:t>Mỗi loại tài nguyên có </a:t>
            </a:r>
            <a:r>
              <a:rPr lang="en-US" sz="1800" spc="300">
                <a:solidFill>
                  <a:srgbClr val="FF0000"/>
                </a:solidFill>
                <a:latin typeface="Calibri" panose="020F0502020204030204" pitchFamily="34" charset="0"/>
                <a:cs typeface="Calibri" panose="020F0502020204030204" pitchFamily="34" charset="0"/>
              </a:rPr>
              <a:t>1 thực thể</a:t>
            </a:r>
          </a:p>
        </p:txBody>
      </p:sp>
      <p:sp>
        <p:nvSpPr>
          <p:cNvPr id="12" name="Rectangle 11">
            <a:extLst>
              <a:ext uri="{FF2B5EF4-FFF2-40B4-BE49-F238E27FC236}">
                <a16:creationId xmlns:a16="http://schemas.microsoft.com/office/drawing/2014/main" id="{A266F8D0-8EE1-4739-B49E-7F63816ECADA}"/>
              </a:ext>
            </a:extLst>
          </p:cNvPr>
          <p:cNvSpPr/>
          <p:nvPr/>
        </p:nvSpPr>
        <p:spPr>
          <a:xfrm>
            <a:off x="784860" y="4969693"/>
            <a:ext cx="2993458" cy="8208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300">
                <a:solidFill>
                  <a:schemeClr val="tx1"/>
                </a:solidFill>
                <a:latin typeface="Calibri" panose="020F0502020204030204" pitchFamily="34" charset="0"/>
                <a:cs typeface="Calibri" panose="020F0502020204030204" pitchFamily="34" charset="0"/>
              </a:rPr>
              <a:t>Mỗi loại tài nguyên có </a:t>
            </a:r>
            <a:r>
              <a:rPr lang="en-US" sz="1800" spc="300">
                <a:solidFill>
                  <a:srgbClr val="FF0000"/>
                </a:solidFill>
                <a:latin typeface="Calibri" panose="020F0502020204030204" pitchFamily="34" charset="0"/>
                <a:cs typeface="Calibri" panose="020F0502020204030204" pitchFamily="34" charset="0"/>
              </a:rPr>
              <a:t>nhiều thực thể</a:t>
            </a:r>
          </a:p>
        </p:txBody>
      </p:sp>
      <p:sp>
        <p:nvSpPr>
          <p:cNvPr id="14" name="TextBox 13">
            <a:extLst>
              <a:ext uri="{FF2B5EF4-FFF2-40B4-BE49-F238E27FC236}">
                <a16:creationId xmlns:a16="http://schemas.microsoft.com/office/drawing/2014/main" id="{427CFFCD-61D0-4CE4-8FFA-B552A9CA5514}"/>
              </a:ext>
            </a:extLst>
          </p:cNvPr>
          <p:cNvSpPr txBox="1"/>
          <p:nvPr/>
        </p:nvSpPr>
        <p:spPr>
          <a:xfrm>
            <a:off x="3607066" y="4253464"/>
            <a:ext cx="6925516" cy="2126864"/>
          </a:xfrm>
          <a:prstGeom prst="rect">
            <a:avLst/>
          </a:prstGeom>
          <a:noFill/>
        </p:spPr>
        <p:txBody>
          <a:bodyPr wrap="square">
            <a:spAutoFit/>
          </a:bodyPr>
          <a:lstStyle/>
          <a:p>
            <a:pPr marL="800100" marR="0" indent="-342900">
              <a:lnSpc>
                <a:spcPct val="150000"/>
              </a:lnSpc>
              <a:spcBef>
                <a:spcPts val="0"/>
              </a:spcBef>
              <a:buFont typeface="+mj-lt"/>
              <a:buAutoNum type="arabicPeriod"/>
            </a:pPr>
            <a:r>
              <a:rPr lang="en-US" sz="1800" spc="300">
                <a:latin typeface="Calibri" panose="020F0502020204030204" pitchFamily="34" charset="0"/>
                <a:cs typeface="Calibri" panose="020F0502020204030204" pitchFamily="34" charset="0"/>
              </a:rPr>
              <a:t>Thực hiện tương tự giải thuật </a:t>
            </a:r>
            <a:r>
              <a:rPr lang="en-US" sz="1800" b="1" spc="300">
                <a:latin typeface="Calibri" panose="020F0502020204030204" pitchFamily="34" charset="0"/>
                <a:cs typeface="Calibri" panose="020F0502020204030204" pitchFamily="34" charset="0"/>
              </a:rPr>
              <a:t>Banker</a:t>
            </a:r>
          </a:p>
          <a:p>
            <a:pPr marL="800100" marR="0" indent="-342900">
              <a:lnSpc>
                <a:spcPct val="150000"/>
              </a:lnSpc>
              <a:spcBef>
                <a:spcPts val="0"/>
              </a:spcBef>
              <a:buFont typeface="+mj-lt"/>
              <a:buAutoNum type="arabicPeriod"/>
            </a:pPr>
            <a:r>
              <a:rPr lang="en-US" sz="1800" spc="300">
                <a:latin typeface="Calibri" panose="020F0502020204030204" pitchFamily="34" charset="0"/>
                <a:cs typeface="Calibri" panose="020F0502020204030204" pitchFamily="34" charset="0"/>
              </a:rPr>
              <a:t>Thay cột Need = cột Request</a:t>
            </a:r>
          </a:p>
          <a:p>
            <a:pPr marL="800100" marR="0" indent="-342900">
              <a:lnSpc>
                <a:spcPct val="150000"/>
              </a:lnSpc>
              <a:spcBef>
                <a:spcPts val="0"/>
              </a:spcBef>
              <a:buFont typeface="+mj-lt"/>
              <a:buAutoNum type="arabicPeriod"/>
            </a:pPr>
            <a:r>
              <a:rPr lang="en-US" sz="1800" spc="300">
                <a:latin typeface="Calibri" panose="020F0502020204030204" pitchFamily="34" charset="0"/>
                <a:cs typeface="Calibri" panose="020F0502020204030204" pitchFamily="34" charset="0"/>
              </a:rPr>
              <a:t>Liệt kê choỗi an toàn</a:t>
            </a:r>
          </a:p>
          <a:p>
            <a:pPr marL="457200" marR="0">
              <a:lnSpc>
                <a:spcPct val="150000"/>
              </a:lnSpc>
              <a:spcBef>
                <a:spcPts val="0"/>
              </a:spcBef>
            </a:pPr>
            <a:r>
              <a:rPr lang="en-US" sz="1800" spc="300">
                <a:latin typeface="Calibri" panose="020F0502020204030204" pitchFamily="34" charset="0"/>
                <a:cs typeface="Calibri" panose="020F0502020204030204" pitchFamily="34" charset="0"/>
              </a:rPr>
              <a:t>=&gt; Tiến trình không có trong chuỗi thì deadlock xảy ra tại tiến trình đó</a:t>
            </a:r>
          </a:p>
        </p:txBody>
      </p:sp>
    </p:spTree>
    <p:extLst>
      <p:ext uri="{BB962C8B-B14F-4D97-AF65-F5344CB8AC3E}">
        <p14:creationId xmlns:p14="http://schemas.microsoft.com/office/powerpoint/2010/main" val="39254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grpSp>
        <p:nvGrpSpPr>
          <p:cNvPr id="1023" name="Google Shape;1023;p44"/>
          <p:cNvGrpSpPr/>
          <p:nvPr/>
        </p:nvGrpSpPr>
        <p:grpSpPr>
          <a:xfrm>
            <a:off x="0" y="0"/>
            <a:ext cx="1569720" cy="1722120"/>
            <a:chOff x="-63500" y="-109804"/>
            <a:chExt cx="1206500" cy="1333500"/>
          </a:xfrm>
        </p:grpSpPr>
        <p:sp>
          <p:nvSpPr>
            <p:cNvPr id="1024" name="Google Shape;1024;p4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025" name="Google Shape;1025;p4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026" name="Google Shape;1026;p44"/>
          <p:cNvSpPr/>
          <p:nvPr/>
        </p:nvSpPr>
        <p:spPr>
          <a:xfrm>
            <a:off x="3687078" y="0"/>
            <a:ext cx="4731207"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Phát hiện &amp; phục hồi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027" name="Google Shape;1027;p44"/>
          <p:cNvSpPr/>
          <p:nvPr/>
        </p:nvSpPr>
        <p:spPr>
          <a:xfrm>
            <a:off x="549212" y="876792"/>
            <a:ext cx="7459255" cy="1477328"/>
          </a:xfrm>
          <a:prstGeom prst="rect">
            <a:avLst/>
          </a:prstGeom>
          <a:noFill/>
          <a:ln>
            <a:noFill/>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rgbClr val="385623"/>
              </a:buClr>
              <a:buSzPts val="2000"/>
              <a:buFont typeface="Noto Sans Symbols"/>
              <a:buChar char="✔"/>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Báo người vận hành</a:t>
            </a:r>
            <a:endParaRPr sz="2000" b="0" i="0" u="none" strike="noStrike" cap="none" spc="300">
              <a:solidFill>
                <a:srgbClr val="385623"/>
              </a:solidFill>
              <a:latin typeface="Calibri" panose="020F0502020204030204" pitchFamily="34" charset="0"/>
              <a:ea typeface="Calibri"/>
              <a:cs typeface="Calibri" panose="020F0502020204030204" pitchFamily="34" charset="0"/>
              <a:sym typeface="Calibri"/>
            </a:endParaRPr>
          </a:p>
          <a:p>
            <a:pPr marL="800100" marR="0" lvl="1" indent="-342900" algn="l" rtl="0">
              <a:lnSpc>
                <a:spcPct val="150000"/>
              </a:lnSpc>
              <a:spcBef>
                <a:spcPts val="0"/>
              </a:spcBef>
              <a:spcAft>
                <a:spcPts val="0"/>
              </a:spcAft>
              <a:buClr>
                <a:srgbClr val="385623"/>
              </a:buClr>
              <a:buSzPts val="2000"/>
              <a:buFont typeface="Noto Sans Symbols"/>
              <a:buChar char="✔"/>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Chấm dứt một hay nhiều tiến trình</a:t>
            </a:r>
            <a:endParaRPr sz="2000" b="0" i="0" u="none" strike="noStrike" cap="none" spc="300">
              <a:solidFill>
                <a:srgbClr val="385623"/>
              </a:solidFill>
              <a:latin typeface="Calibri" panose="020F0502020204030204" pitchFamily="34" charset="0"/>
              <a:ea typeface="Calibri"/>
              <a:cs typeface="Calibri" panose="020F0502020204030204" pitchFamily="34" charset="0"/>
              <a:sym typeface="Calibri"/>
            </a:endParaRPr>
          </a:p>
          <a:p>
            <a:pPr marL="800100" marR="0" lvl="1" indent="-342900" algn="l" rtl="0">
              <a:lnSpc>
                <a:spcPct val="150000"/>
              </a:lnSpc>
              <a:spcBef>
                <a:spcPts val="0"/>
              </a:spcBef>
              <a:spcAft>
                <a:spcPts val="0"/>
              </a:spcAft>
              <a:buClr>
                <a:srgbClr val="385623"/>
              </a:buClr>
              <a:buSzPts val="2000"/>
              <a:buFont typeface="Noto Sans Symbols"/>
              <a:buChar char="✔"/>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Lấy lại tài nguyên từ một hay nhiều tiến trình</a:t>
            </a:r>
            <a:endParaRPr spc="300">
              <a:latin typeface="Calibri" panose="020F0502020204030204" pitchFamily="34" charset="0"/>
              <a:cs typeface="Calibri" panose="020F0502020204030204" pitchFamily="34" charset="0"/>
            </a:endParaRPr>
          </a:p>
        </p:txBody>
      </p:sp>
      <p:sp>
        <p:nvSpPr>
          <p:cNvPr id="1028" name="Google Shape;1028;p44"/>
          <p:cNvSpPr/>
          <p:nvPr/>
        </p:nvSpPr>
        <p:spPr>
          <a:xfrm>
            <a:off x="986778" y="3296560"/>
            <a:ext cx="9903593" cy="3323987"/>
          </a:xfrm>
          <a:prstGeom prst="rect">
            <a:avLst/>
          </a:prstGeom>
          <a:noFill/>
          <a:ln w="9525" cap="flat" cmpd="sng">
            <a:solidFill>
              <a:srgbClr val="385623"/>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u="sng" spc="300">
                <a:solidFill>
                  <a:schemeClr val="dk1"/>
                </a:solidFill>
                <a:latin typeface="Calibri" panose="020F0502020204030204" pitchFamily="34" charset="0"/>
                <a:ea typeface="Calibri"/>
                <a:cs typeface="Calibri" panose="020F0502020204030204" pitchFamily="34" charset="0"/>
                <a:sym typeface="Calibri"/>
              </a:rPr>
              <a:t>Chấm dứt dựa trên:</a:t>
            </a:r>
            <a:endParaRPr sz="2000" u="sng" spc="300">
              <a:solidFill>
                <a:schemeClr val="dk1"/>
              </a:solidFill>
              <a:latin typeface="Calibri" panose="020F0502020204030204" pitchFamily="34" charset="0"/>
              <a:ea typeface="Calibri"/>
              <a:cs typeface="Calibri" panose="020F0502020204030204" pitchFamily="34" charset="0"/>
              <a:sym typeface="Calibri"/>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Độ ưu tiên của tiến trình</a:t>
            </a:r>
            <a:endParaRPr spc="300">
              <a:latin typeface="Calibri" panose="020F0502020204030204" pitchFamily="34" charset="0"/>
              <a:cs typeface="Calibri" panose="020F0502020204030204" pitchFamily="34" charset="0"/>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Thời gian đã thực thi của tiến trình và thời gian còn lại</a:t>
            </a:r>
            <a:endParaRPr spc="300">
              <a:latin typeface="Calibri" panose="020F0502020204030204" pitchFamily="34" charset="0"/>
              <a:cs typeface="Calibri" panose="020F0502020204030204" pitchFamily="34" charset="0"/>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Loại tài nguyên tiến trình đã sử dụng</a:t>
            </a:r>
            <a:endParaRPr spc="300">
              <a:latin typeface="Calibri" panose="020F0502020204030204" pitchFamily="34" charset="0"/>
              <a:cs typeface="Calibri" panose="020F0502020204030204" pitchFamily="34" charset="0"/>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Tài nguyên mà tiến trình cần thêm để hoàn tất công việc</a:t>
            </a:r>
            <a:endParaRPr spc="300">
              <a:latin typeface="Calibri" panose="020F0502020204030204" pitchFamily="34" charset="0"/>
              <a:cs typeface="Calibri" panose="020F0502020204030204" pitchFamily="34" charset="0"/>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Số lượng tiến trình cần được chấm dứt</a:t>
            </a:r>
            <a:endParaRPr spc="300">
              <a:latin typeface="Calibri" panose="020F0502020204030204" pitchFamily="34" charset="0"/>
              <a:cs typeface="Calibri" panose="020F0502020204030204" pitchFamily="34" charset="0"/>
            </a:endParaRPr>
          </a:p>
          <a:p>
            <a:pPr marL="914400" marR="0" lvl="1"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Tiến trình là interactive hay batch</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029" name="Google Shape;1029;p44"/>
          <p:cNvGrpSpPr/>
          <p:nvPr/>
        </p:nvGrpSpPr>
        <p:grpSpPr>
          <a:xfrm>
            <a:off x="549212" y="1615456"/>
            <a:ext cx="10305143" cy="1583992"/>
            <a:chOff x="549212" y="1615456"/>
            <a:chExt cx="10305143" cy="1583992"/>
          </a:xfrm>
        </p:grpSpPr>
        <p:sp>
          <p:nvSpPr>
            <p:cNvPr id="1030" name="Google Shape;1030;p44"/>
            <p:cNvSpPr/>
            <p:nvPr/>
          </p:nvSpPr>
          <p:spPr>
            <a:xfrm>
              <a:off x="549212" y="2799338"/>
              <a:ext cx="10305143" cy="40011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Chấm dứt lần lượt từng tiến trình cho đến khi không còn deadlock</a:t>
              </a:r>
              <a:endParaRPr sz="2000" b="0" i="0" u="none" strike="noStrike" cap="none"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1031" name="Google Shape;1031;p44"/>
            <p:cNvCxnSpPr/>
            <p:nvPr/>
          </p:nvCxnSpPr>
          <p:spPr>
            <a:xfrm>
              <a:off x="6299200" y="1615456"/>
              <a:ext cx="4238171" cy="1383937"/>
            </a:xfrm>
            <a:prstGeom prst="bentConnector3">
              <a:avLst>
                <a:gd name="adj1" fmla="val 122603"/>
              </a:avLst>
            </a:prstGeom>
            <a:noFill/>
            <a:ln w="38100" cap="flat" cmpd="sng">
              <a:solidFill>
                <a:srgbClr val="1F3864"/>
              </a:solidFill>
              <a:prstDash val="solid"/>
              <a:miter lim="800000"/>
              <a:headEnd type="none" w="sm" len="sm"/>
              <a:tailEnd type="triangle" w="med" len="med"/>
            </a:ln>
          </p:spPr>
        </p:cxnSp>
      </p:grpSp>
      <p:sp>
        <p:nvSpPr>
          <p:cNvPr id="1032" name="Google Shape;103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49</a:t>
            </a:fld>
            <a:endParaRPr spc="300">
              <a:latin typeface="Calibri" panose="020F0502020204030204" pitchFamily="34" charset="0"/>
              <a:cs typeface="Calibri" panose="020F0502020204030204" pitchFamily="34" charset="0"/>
            </a:endParaRPr>
          </a:p>
        </p:txBody>
      </p:sp>
      <p:sp>
        <p:nvSpPr>
          <p:cNvPr id="12" name="Google Shape;1012;p43">
            <a:extLst>
              <a:ext uri="{FF2B5EF4-FFF2-40B4-BE49-F238E27FC236}">
                <a16:creationId xmlns:a16="http://schemas.microsoft.com/office/drawing/2014/main" id="{80428AD3-71B5-49CA-9CCB-E5FEFD9BBD1A}"/>
              </a:ext>
            </a:extLst>
          </p:cNvPr>
          <p:cNvSpPr txBox="1"/>
          <p:nvPr/>
        </p:nvSpPr>
        <p:spPr>
          <a:xfrm>
            <a:off x="8807366" y="676737"/>
            <a:ext cx="2906580"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Phục hồi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wipe(up)">
                                      <p:cBhvr>
                                        <p:cTn id="11" dur="250"/>
                                        <p:tgtEl>
                                          <p:spTgt spid="10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715B21D-D8D0-4F2D-B93D-C65ACCC97559}"/>
              </a:ext>
            </a:extLst>
          </p:cNvPr>
          <p:cNvGrpSpPr/>
          <p:nvPr/>
        </p:nvGrpSpPr>
        <p:grpSpPr>
          <a:xfrm>
            <a:off x="3117816" y="1257846"/>
            <a:ext cx="2902666" cy="2174858"/>
            <a:chOff x="3117816" y="1257846"/>
            <a:chExt cx="2902666" cy="2174858"/>
          </a:xfrm>
        </p:grpSpPr>
        <p:sp>
          <p:nvSpPr>
            <p:cNvPr id="12" name="Google Shape;821;p34">
              <a:extLst>
                <a:ext uri="{FF2B5EF4-FFF2-40B4-BE49-F238E27FC236}">
                  <a16:creationId xmlns:a16="http://schemas.microsoft.com/office/drawing/2014/main" id="{CC7C1AB8-0437-44F6-A6E1-43F7A55D8C93}"/>
                </a:ext>
              </a:extLst>
            </p:cNvPr>
            <p:cNvSpPr/>
            <p:nvPr/>
          </p:nvSpPr>
          <p:spPr>
            <a:xfrm>
              <a:off x="3117816" y="1257846"/>
              <a:ext cx="2902666" cy="2174858"/>
            </a:xfrm>
            <a:custGeom>
              <a:avLst/>
              <a:gdLst>
                <a:gd name="connsiteX0" fmla="*/ 2935 w 46867"/>
                <a:gd name="connsiteY0" fmla="*/ 0 h 46867"/>
                <a:gd name="connsiteX1" fmla="*/ 0 w 46867"/>
                <a:gd name="connsiteY1" fmla="*/ 2936 h 46867"/>
                <a:gd name="connsiteX2" fmla="*/ 0 w 46867"/>
                <a:gd name="connsiteY2" fmla="*/ 43932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4707 h 46867"/>
                <a:gd name="connsiteX2" fmla="*/ 0 w 46867"/>
                <a:gd name="connsiteY2" fmla="*/ 43932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67" h="46867" extrusionOk="0">
                  <a:moveTo>
                    <a:pt x="2935" y="0"/>
                  </a:moveTo>
                  <a:cubicBezTo>
                    <a:pt x="1301" y="0"/>
                    <a:pt x="2054" y="3255"/>
                    <a:pt x="0" y="4707"/>
                  </a:cubicBezTo>
                  <a:lnTo>
                    <a:pt x="0" y="43932"/>
                  </a:lnTo>
                  <a:cubicBezTo>
                    <a:pt x="0" y="45566"/>
                    <a:pt x="1334" y="46867"/>
                    <a:pt x="2935" y="46867"/>
                  </a:cubicBezTo>
                  <a:lnTo>
                    <a:pt x="43931" y="46867"/>
                  </a:lnTo>
                  <a:cubicBezTo>
                    <a:pt x="45566" y="46867"/>
                    <a:pt x="46867" y="45566"/>
                    <a:pt x="46867" y="43932"/>
                  </a:cubicBezTo>
                  <a:lnTo>
                    <a:pt x="46867" y="2936"/>
                  </a:lnTo>
                  <a:cubicBezTo>
                    <a:pt x="46867" y="1335"/>
                    <a:pt x="45566" y="0"/>
                    <a:pt x="43931" y="0"/>
                  </a:cubicBezTo>
                  <a:lnTo>
                    <a:pt x="2935" y="0"/>
                  </a:lnTo>
                  <a:close/>
                </a:path>
              </a:pathLst>
            </a:custGeom>
            <a:solidFill>
              <a:schemeClr val="accent6">
                <a:lumMod val="20000"/>
                <a:lumOff val="80000"/>
              </a:schemeClr>
            </a:solidFill>
            <a:ln>
              <a:noFill/>
            </a:ln>
          </p:spPr>
          <p:txBody>
            <a:bodyPr spcFirstLastPara="1" wrap="square" lIns="243833" tIns="121900" rIns="365733" bIns="121900" anchor="ctr" anchorCtr="0">
              <a:noAutofit/>
            </a:bodyPr>
            <a:lstStyle/>
            <a:p>
              <a:pPr algn="ctr">
                <a:lnSpc>
                  <a:spcPct val="150000"/>
                </a:lnSpc>
                <a:buClr>
                  <a:schemeClr val="dk1"/>
                </a:buClr>
                <a:buSzPts val="1100"/>
              </a:pPr>
              <a:endParaRPr sz="2000">
                <a:solidFill>
                  <a:schemeClr val="tx1"/>
                </a:solidFill>
                <a:latin typeface="+mj-lt"/>
                <a:ea typeface="Roboto"/>
                <a:cs typeface="Roboto"/>
                <a:sym typeface="Roboto"/>
              </a:endParaRPr>
            </a:p>
          </p:txBody>
        </p:sp>
        <p:sp>
          <p:nvSpPr>
            <p:cNvPr id="15" name="Hộp Văn bản 14">
              <a:extLst>
                <a:ext uri="{FF2B5EF4-FFF2-40B4-BE49-F238E27FC236}">
                  <a16:creationId xmlns:a16="http://schemas.microsoft.com/office/drawing/2014/main" id="{B34AD679-C2AF-49C6-B1EF-0AAF8D617BED}"/>
                </a:ext>
              </a:extLst>
            </p:cNvPr>
            <p:cNvSpPr txBox="1"/>
            <p:nvPr/>
          </p:nvSpPr>
          <p:spPr>
            <a:xfrm>
              <a:off x="3286667" y="1588554"/>
              <a:ext cx="2706042" cy="1429622"/>
            </a:xfrm>
            <a:prstGeom prst="rect">
              <a:avLst/>
            </a:prstGeom>
            <a:noFill/>
          </p:spPr>
          <p:txBody>
            <a:bodyPr wrap="square" rtlCol="0">
              <a:spAutoFit/>
            </a:bodyPr>
            <a:lstStyle/>
            <a:p>
              <a:pPr algn="ctr">
                <a:lnSpc>
                  <a:spcPct val="150000"/>
                </a:lnSpc>
              </a:pPr>
              <a:r>
                <a:rPr lang="en-US" sz="2000" spc="300" err="1">
                  <a:latin typeface="+mj-lt"/>
                  <a:cs typeface="Calibri" panose="020F0502020204030204" pitchFamily="34" charset="0"/>
                </a:rPr>
                <a:t>Tiếp</a:t>
              </a:r>
              <a:r>
                <a:rPr lang="en-US" sz="2000" spc="300">
                  <a:latin typeface="+mj-lt"/>
                  <a:cs typeface="Calibri" panose="020F0502020204030204" pitchFamily="34" charset="0"/>
                </a:rPr>
                <a:t> tục </a:t>
              </a:r>
              <a:r>
                <a:rPr lang="en-US" sz="2000" b="1" spc="300">
                  <a:latin typeface="+mj-lt"/>
                  <a:cs typeface="Calibri" panose="020F0502020204030204" pitchFamily="34" charset="0"/>
                </a:rPr>
                <a:t>tiêu </a:t>
              </a:r>
              <a:r>
                <a:rPr lang="en-US" sz="2000" b="1" spc="300" err="1">
                  <a:latin typeface="+mj-lt"/>
                  <a:cs typeface="Calibri" panose="020F0502020204030204" pitchFamily="34" charset="0"/>
                </a:rPr>
                <a:t>thụ</a:t>
              </a:r>
              <a:r>
                <a:rPr lang="en-US" sz="2000" b="1" spc="300">
                  <a:latin typeface="+mj-lt"/>
                  <a:cs typeface="Calibri" panose="020F0502020204030204" pitchFamily="34" charset="0"/>
                </a:rPr>
                <a:t> CPU </a:t>
              </a:r>
              <a:r>
                <a:rPr lang="en-US" sz="2000" spc="300">
                  <a:latin typeface="+mj-lt"/>
                  <a:cs typeface="Calibri" panose="020F0502020204030204" pitchFamily="34" charset="0"/>
                </a:rPr>
                <a:t>khi chờ vào vùng </a:t>
              </a:r>
              <a:r>
                <a:rPr lang="en-US" sz="2000" spc="300" err="1">
                  <a:latin typeface="+mj-lt"/>
                  <a:cs typeface="Calibri" panose="020F0502020204030204" pitchFamily="34" charset="0"/>
                </a:rPr>
                <a:t>tranh</a:t>
              </a:r>
              <a:r>
                <a:rPr lang="en-US" sz="2000" spc="300">
                  <a:latin typeface="+mj-lt"/>
                  <a:cs typeface="Calibri" panose="020F0502020204030204" pitchFamily="34" charset="0"/>
                </a:rPr>
                <a:t> chấp</a:t>
              </a:r>
            </a:p>
          </p:txBody>
        </p:sp>
      </p:grpSp>
      <p:sp>
        <p:nvSpPr>
          <p:cNvPr id="2" name="Chỗ dành sẵn cho Số hiệu Bản chiếu 1">
            <a:extLst>
              <a:ext uri="{FF2B5EF4-FFF2-40B4-BE49-F238E27FC236}">
                <a16:creationId xmlns:a16="http://schemas.microsoft.com/office/drawing/2014/main" id="{9DAFB58F-BA4E-49B3-9A29-11A003FC61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2000" smtClean="0">
                <a:latin typeface="+mj-lt"/>
              </a:rPr>
              <a:t>5</a:t>
            </a:fld>
            <a:endParaRPr lang="en-US" sz="2000">
              <a:latin typeface="+mj-lt"/>
            </a:endParaRPr>
          </a:p>
        </p:txBody>
      </p:sp>
      <p:grpSp>
        <p:nvGrpSpPr>
          <p:cNvPr id="3" name="Google Shape;207;p5">
            <a:extLst>
              <a:ext uri="{FF2B5EF4-FFF2-40B4-BE49-F238E27FC236}">
                <a16:creationId xmlns:a16="http://schemas.microsoft.com/office/drawing/2014/main" id="{0D1DE3B4-19CA-4959-9CD6-4D1C21143CEB}"/>
              </a:ext>
            </a:extLst>
          </p:cNvPr>
          <p:cNvGrpSpPr/>
          <p:nvPr/>
        </p:nvGrpSpPr>
        <p:grpSpPr>
          <a:xfrm>
            <a:off x="0" y="0"/>
            <a:ext cx="1569720" cy="1722120"/>
            <a:chOff x="-63500" y="-109804"/>
            <a:chExt cx="1206500" cy="1333500"/>
          </a:xfrm>
        </p:grpSpPr>
        <p:sp>
          <p:nvSpPr>
            <p:cNvPr id="4" name="Google Shape;208;p5">
              <a:extLst>
                <a:ext uri="{FF2B5EF4-FFF2-40B4-BE49-F238E27FC236}">
                  <a16:creationId xmlns:a16="http://schemas.microsoft.com/office/drawing/2014/main" id="{36634E3A-B91B-4F5A-AB49-529A1330E18E}"/>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spc="300">
                <a:solidFill>
                  <a:schemeClr val="lt1"/>
                </a:solidFill>
                <a:latin typeface="+mj-lt"/>
                <a:ea typeface="Calibri"/>
                <a:cs typeface="Calibri"/>
                <a:sym typeface="Calibri"/>
              </a:endParaRPr>
            </a:p>
          </p:txBody>
        </p:sp>
        <p:pic>
          <p:nvPicPr>
            <p:cNvPr id="5" name="Google Shape;209;p5">
              <a:extLst>
                <a:ext uri="{FF2B5EF4-FFF2-40B4-BE49-F238E27FC236}">
                  <a16:creationId xmlns:a16="http://schemas.microsoft.com/office/drawing/2014/main" id="{0DB03F38-48DA-4EC5-B921-8E7907B398F3}"/>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6" name="Hộp Văn bản 5">
            <a:extLst>
              <a:ext uri="{FF2B5EF4-FFF2-40B4-BE49-F238E27FC236}">
                <a16:creationId xmlns:a16="http://schemas.microsoft.com/office/drawing/2014/main" id="{03F96D95-4CE2-4CCF-BBE8-405003C31F93}"/>
              </a:ext>
            </a:extLst>
          </p:cNvPr>
          <p:cNvSpPr txBox="1"/>
          <p:nvPr/>
        </p:nvSpPr>
        <p:spPr>
          <a:xfrm>
            <a:off x="3140346" y="375861"/>
            <a:ext cx="5999570" cy="461665"/>
          </a:xfrm>
          <a:prstGeom prst="rect">
            <a:avLst/>
          </a:prstGeom>
          <a:solidFill>
            <a:schemeClr val="accent5">
              <a:lumMod val="20000"/>
              <a:lumOff val="80000"/>
            </a:schemeClr>
          </a:solidFill>
        </p:spPr>
        <p:txBody>
          <a:bodyPr wrap="square" rtlCol="0">
            <a:spAutoFit/>
            <a:scene3d>
              <a:camera prst="orthographicFront"/>
              <a:lightRig rig="harsh" dir="t"/>
            </a:scene3d>
            <a:sp3d prstMaterial="matte">
              <a:contourClr>
                <a:schemeClr val="bg1">
                  <a:lumMod val="65000"/>
                </a:schemeClr>
              </a:contourClr>
            </a:sp3d>
          </a:bodyPr>
          <a:lstStyle/>
          <a:p>
            <a:pPr algn="ctr"/>
            <a:r>
              <a:rPr lang="en-US" sz="2400" spc="300" err="1">
                <a:ln w="0">
                  <a:noFill/>
                </a:ln>
                <a:solidFill>
                  <a:schemeClr val="tx1"/>
                </a:solidFill>
                <a:effectLst/>
                <a:latin typeface="+mj-lt"/>
              </a:rPr>
              <a:t>Các</a:t>
            </a:r>
            <a:r>
              <a:rPr lang="en-US" sz="2400" spc="300">
                <a:ln w="0">
                  <a:noFill/>
                </a:ln>
                <a:solidFill>
                  <a:schemeClr val="tx1"/>
                </a:solidFill>
                <a:effectLst/>
                <a:latin typeface="+mj-lt"/>
              </a:rPr>
              <a:t> </a:t>
            </a:r>
            <a:r>
              <a:rPr lang="en-US" sz="2400" spc="300" err="1">
                <a:ln w="0">
                  <a:noFill/>
                </a:ln>
                <a:solidFill>
                  <a:schemeClr val="tx1"/>
                </a:solidFill>
                <a:effectLst/>
                <a:latin typeface="+mj-lt"/>
              </a:rPr>
              <a:t>giải</a:t>
            </a:r>
            <a:r>
              <a:rPr lang="en-US" sz="2400" spc="300">
                <a:ln w="0">
                  <a:noFill/>
                </a:ln>
                <a:solidFill>
                  <a:schemeClr val="tx1"/>
                </a:solidFill>
                <a:effectLst/>
                <a:latin typeface="+mj-lt"/>
              </a:rPr>
              <a:t> pháp “Busy waiting”</a:t>
            </a:r>
          </a:p>
        </p:txBody>
      </p:sp>
      <p:sp>
        <p:nvSpPr>
          <p:cNvPr id="8" name="Hộp Văn bản 7">
            <a:extLst>
              <a:ext uri="{FF2B5EF4-FFF2-40B4-BE49-F238E27FC236}">
                <a16:creationId xmlns:a16="http://schemas.microsoft.com/office/drawing/2014/main" id="{1B2256B3-4512-4CDA-A854-7AEADC54C22E}"/>
              </a:ext>
            </a:extLst>
          </p:cNvPr>
          <p:cNvSpPr txBox="1"/>
          <p:nvPr/>
        </p:nvSpPr>
        <p:spPr>
          <a:xfrm>
            <a:off x="3183357" y="3930963"/>
            <a:ext cx="5956528" cy="400110"/>
          </a:xfrm>
          <a:prstGeom prst="rect">
            <a:avLst/>
          </a:prstGeom>
          <a:noFill/>
          <a:ln w="38100">
            <a:solidFill>
              <a:schemeClr val="accent5">
                <a:lumMod val="75000"/>
              </a:schemeClr>
            </a:solidFill>
          </a:ln>
        </p:spPr>
        <p:txBody>
          <a:bodyPr wrap="square" rtlCol="0">
            <a:spAutoFit/>
          </a:bodyPr>
          <a:lstStyle/>
          <a:p>
            <a:pPr algn="ctr"/>
            <a:r>
              <a:rPr lang="en-US" sz="2000" spc="300">
                <a:solidFill>
                  <a:schemeClr val="accent5">
                    <a:lumMod val="75000"/>
                  </a:schemeClr>
                </a:solidFill>
                <a:latin typeface="+mj-lt"/>
              </a:rPr>
              <a:t>While (</a:t>
            </a:r>
            <a:r>
              <a:rPr lang="en-US" sz="2000" spc="300" err="1">
                <a:solidFill>
                  <a:schemeClr val="accent5">
                    <a:lumMod val="75000"/>
                  </a:schemeClr>
                </a:solidFill>
                <a:latin typeface="+mj-lt"/>
              </a:rPr>
              <a:t>chưa</a:t>
            </a:r>
            <a:r>
              <a:rPr lang="en-US" sz="2000" spc="300">
                <a:solidFill>
                  <a:schemeClr val="accent5">
                    <a:lumMod val="75000"/>
                  </a:schemeClr>
                </a:solidFill>
                <a:latin typeface="+mj-lt"/>
              </a:rPr>
              <a:t> </a:t>
            </a:r>
            <a:r>
              <a:rPr lang="en-US" sz="2000" spc="300" err="1">
                <a:solidFill>
                  <a:schemeClr val="accent5">
                    <a:lumMod val="75000"/>
                  </a:schemeClr>
                </a:solidFill>
                <a:latin typeface="+mj-lt"/>
              </a:rPr>
              <a:t>có</a:t>
            </a:r>
            <a:r>
              <a:rPr lang="en-US" sz="2000" spc="300">
                <a:solidFill>
                  <a:schemeClr val="accent5">
                    <a:lumMod val="75000"/>
                  </a:schemeClr>
                </a:solidFill>
                <a:latin typeface="+mj-lt"/>
              </a:rPr>
              <a:t> </a:t>
            </a:r>
            <a:r>
              <a:rPr lang="en-US" sz="2000" spc="300" err="1">
                <a:solidFill>
                  <a:schemeClr val="accent5">
                    <a:lumMod val="75000"/>
                  </a:schemeClr>
                </a:solidFill>
                <a:latin typeface="+mj-lt"/>
              </a:rPr>
              <a:t>quyền</a:t>
            </a:r>
            <a:r>
              <a:rPr lang="en-US" sz="2000" spc="300">
                <a:solidFill>
                  <a:schemeClr val="accent5">
                    <a:lumMod val="75000"/>
                  </a:schemeClr>
                </a:solidFill>
                <a:latin typeface="+mj-lt"/>
              </a:rPr>
              <a:t>) do nothing();</a:t>
            </a:r>
          </a:p>
        </p:txBody>
      </p:sp>
      <p:sp>
        <p:nvSpPr>
          <p:cNvPr id="10" name="Hộp Văn bản 9">
            <a:extLst>
              <a:ext uri="{FF2B5EF4-FFF2-40B4-BE49-F238E27FC236}">
                <a16:creationId xmlns:a16="http://schemas.microsoft.com/office/drawing/2014/main" id="{275EE71E-71B1-4A58-AC97-EA510DA07CA5}"/>
              </a:ext>
            </a:extLst>
          </p:cNvPr>
          <p:cNvSpPr txBox="1"/>
          <p:nvPr/>
        </p:nvSpPr>
        <p:spPr>
          <a:xfrm>
            <a:off x="3710708" y="5733685"/>
            <a:ext cx="4770584" cy="461665"/>
          </a:xfrm>
          <a:prstGeom prst="rect">
            <a:avLst/>
          </a:prstGeom>
          <a:noFill/>
          <a:ln w="28575">
            <a:solidFill>
              <a:schemeClr val="tx1"/>
            </a:solidFill>
          </a:ln>
        </p:spPr>
        <p:txBody>
          <a:bodyPr wrap="square" rtlCol="0">
            <a:spAutoFit/>
          </a:bodyPr>
          <a:lstStyle/>
          <a:p>
            <a:pPr algn="ctr"/>
            <a:r>
              <a:rPr lang="en-US" sz="2400" spc="300">
                <a:solidFill>
                  <a:schemeClr val="tx1"/>
                </a:solidFill>
                <a:effectLst/>
                <a:latin typeface="+mj-lt"/>
              </a:rPr>
              <a:t>Từ </a:t>
            </a:r>
            <a:r>
              <a:rPr lang="en-US" sz="2400" spc="300" err="1">
                <a:solidFill>
                  <a:schemeClr val="tx1"/>
                </a:solidFill>
                <a:effectLst/>
                <a:latin typeface="+mj-lt"/>
              </a:rPr>
              <a:t>bỏ</a:t>
            </a:r>
            <a:r>
              <a:rPr lang="en-US" sz="2400" spc="300">
                <a:solidFill>
                  <a:schemeClr val="tx1"/>
                </a:solidFill>
                <a:effectLst/>
                <a:latin typeface="+mj-lt"/>
              </a:rPr>
              <a:t> </a:t>
            </a:r>
            <a:r>
              <a:rPr lang="en-US" sz="2400" spc="300" err="1">
                <a:solidFill>
                  <a:schemeClr val="tx1"/>
                </a:solidFill>
                <a:effectLst/>
                <a:latin typeface="+mj-lt"/>
              </a:rPr>
              <a:t>quyền</a:t>
            </a:r>
            <a:r>
              <a:rPr lang="en-US" sz="2400" spc="300">
                <a:solidFill>
                  <a:schemeClr val="tx1"/>
                </a:solidFill>
                <a:effectLst/>
                <a:latin typeface="+mj-lt"/>
              </a:rPr>
              <a:t> </a:t>
            </a:r>
            <a:r>
              <a:rPr lang="en-US" sz="2400" spc="300" err="1">
                <a:solidFill>
                  <a:schemeClr val="tx1"/>
                </a:solidFill>
                <a:effectLst/>
                <a:latin typeface="+mj-lt"/>
              </a:rPr>
              <a:t>sử</a:t>
            </a:r>
            <a:r>
              <a:rPr lang="en-US" sz="2400" spc="300">
                <a:solidFill>
                  <a:schemeClr val="tx1"/>
                </a:solidFill>
                <a:effectLst/>
                <a:latin typeface="+mj-lt"/>
              </a:rPr>
              <a:t> </a:t>
            </a:r>
            <a:r>
              <a:rPr lang="en-US" sz="2400" spc="300" err="1">
                <a:solidFill>
                  <a:schemeClr val="tx1"/>
                </a:solidFill>
                <a:effectLst/>
                <a:latin typeface="+mj-lt"/>
              </a:rPr>
              <a:t>dụng</a:t>
            </a:r>
            <a:r>
              <a:rPr lang="en-US" sz="2400" spc="300">
                <a:solidFill>
                  <a:schemeClr val="tx1"/>
                </a:solidFill>
                <a:effectLst/>
                <a:latin typeface="+mj-lt"/>
              </a:rPr>
              <a:t> CS </a:t>
            </a:r>
          </a:p>
        </p:txBody>
      </p:sp>
      <p:grpSp>
        <p:nvGrpSpPr>
          <p:cNvPr id="18" name="Group 17">
            <a:extLst>
              <a:ext uri="{FF2B5EF4-FFF2-40B4-BE49-F238E27FC236}">
                <a16:creationId xmlns:a16="http://schemas.microsoft.com/office/drawing/2014/main" id="{EE86BD17-7D16-46F7-B7C5-6A749894C73D}"/>
              </a:ext>
            </a:extLst>
          </p:cNvPr>
          <p:cNvGrpSpPr/>
          <p:nvPr/>
        </p:nvGrpSpPr>
        <p:grpSpPr>
          <a:xfrm>
            <a:off x="2471111" y="1074552"/>
            <a:ext cx="3976902" cy="1538668"/>
            <a:chOff x="2471111" y="1074552"/>
            <a:chExt cx="3976902" cy="1538668"/>
          </a:xfrm>
        </p:grpSpPr>
        <p:sp>
          <p:nvSpPr>
            <p:cNvPr id="13" name="Google Shape;822;p34">
              <a:extLst>
                <a:ext uri="{FF2B5EF4-FFF2-40B4-BE49-F238E27FC236}">
                  <a16:creationId xmlns:a16="http://schemas.microsoft.com/office/drawing/2014/main" id="{B5A5E2C9-D2D0-4147-A7E5-078C4D9D154D}"/>
                </a:ext>
              </a:extLst>
            </p:cNvPr>
            <p:cNvSpPr/>
            <p:nvPr/>
          </p:nvSpPr>
          <p:spPr>
            <a:xfrm>
              <a:off x="3117755" y="1175319"/>
              <a:ext cx="3330258" cy="1437901"/>
            </a:xfrm>
            <a:custGeom>
              <a:avLst/>
              <a:gdLst/>
              <a:ahLst/>
              <a:cxnLst/>
              <a:rect l="l" t="t" r="r" b="b"/>
              <a:pathLst>
                <a:path w="69684" h="37228" extrusionOk="0">
                  <a:moveTo>
                    <a:pt x="7873" y="0"/>
                  </a:moveTo>
                  <a:cubicBezTo>
                    <a:pt x="3537" y="0"/>
                    <a:pt x="1" y="3503"/>
                    <a:pt x="1" y="7839"/>
                  </a:cubicBezTo>
                  <a:lnTo>
                    <a:pt x="1" y="27887"/>
                  </a:lnTo>
                  <a:lnTo>
                    <a:pt x="2936" y="27854"/>
                  </a:lnTo>
                  <a:lnTo>
                    <a:pt x="2936" y="7839"/>
                  </a:lnTo>
                  <a:cubicBezTo>
                    <a:pt x="2936" y="5138"/>
                    <a:pt x="5138" y="2903"/>
                    <a:pt x="7873" y="2903"/>
                  </a:cubicBezTo>
                  <a:lnTo>
                    <a:pt x="53406" y="2903"/>
                  </a:lnTo>
                  <a:cubicBezTo>
                    <a:pt x="56141" y="2903"/>
                    <a:pt x="58342" y="5138"/>
                    <a:pt x="58342" y="7839"/>
                  </a:cubicBezTo>
                  <a:lnTo>
                    <a:pt x="58342" y="29155"/>
                  </a:lnTo>
                  <a:lnTo>
                    <a:pt x="58342" y="31023"/>
                  </a:lnTo>
                  <a:lnTo>
                    <a:pt x="58342" y="32057"/>
                  </a:lnTo>
                  <a:lnTo>
                    <a:pt x="63046" y="32057"/>
                  </a:lnTo>
                  <a:lnTo>
                    <a:pt x="63046" y="37227"/>
                  </a:lnTo>
                  <a:lnTo>
                    <a:pt x="69684" y="30622"/>
                  </a:lnTo>
                  <a:lnTo>
                    <a:pt x="63046" y="23984"/>
                  </a:lnTo>
                  <a:lnTo>
                    <a:pt x="63046" y="29155"/>
                  </a:lnTo>
                  <a:lnTo>
                    <a:pt x="61278" y="29155"/>
                  </a:lnTo>
                  <a:lnTo>
                    <a:pt x="61278" y="7839"/>
                  </a:lnTo>
                  <a:cubicBezTo>
                    <a:pt x="61278" y="3503"/>
                    <a:pt x="57742" y="0"/>
                    <a:pt x="53406" y="0"/>
                  </a:cubicBezTo>
                  <a:close/>
                </a:path>
              </a:pathLst>
            </a:custGeom>
            <a:solidFill>
              <a:schemeClr val="accent6">
                <a:lumMod val="75000"/>
              </a:schemeClr>
            </a:solidFill>
            <a:ln>
              <a:noFill/>
            </a:ln>
          </p:spPr>
          <p:txBody>
            <a:bodyPr spcFirstLastPara="1" wrap="square" lIns="121900" tIns="121900" rIns="121900" bIns="121900" anchor="ctr" anchorCtr="0">
              <a:noAutofit/>
            </a:bodyPr>
            <a:lstStyle/>
            <a:p>
              <a:pPr>
                <a:lnSpc>
                  <a:spcPct val="150000"/>
                </a:lnSpc>
              </a:pPr>
              <a:endParaRPr sz="2000">
                <a:solidFill>
                  <a:schemeClr val="tx1"/>
                </a:solidFill>
                <a:latin typeface="+mj-lt"/>
              </a:endParaRPr>
            </a:p>
          </p:txBody>
        </p:sp>
        <p:sp>
          <p:nvSpPr>
            <p:cNvPr id="14" name="Google Shape;823;p34">
              <a:extLst>
                <a:ext uri="{FF2B5EF4-FFF2-40B4-BE49-F238E27FC236}">
                  <a16:creationId xmlns:a16="http://schemas.microsoft.com/office/drawing/2014/main" id="{A7B4B927-35D2-4764-AB15-A2B78ECBDC85}"/>
                </a:ext>
              </a:extLst>
            </p:cNvPr>
            <p:cNvSpPr/>
            <p:nvPr/>
          </p:nvSpPr>
          <p:spPr>
            <a:xfrm>
              <a:off x="2471111" y="1074552"/>
              <a:ext cx="576073" cy="576073"/>
            </a:xfrm>
            <a:custGeom>
              <a:avLst/>
              <a:gdLst/>
              <a:ahLst/>
              <a:cxnLst/>
              <a:rect l="l" t="t" r="r" b="b"/>
              <a:pathLst>
                <a:path w="27554" h="27520" extrusionOk="0">
                  <a:moveTo>
                    <a:pt x="27553" y="13777"/>
                  </a:moveTo>
                  <a:cubicBezTo>
                    <a:pt x="27553" y="21382"/>
                    <a:pt x="21382" y="27520"/>
                    <a:pt x="13777" y="27520"/>
                  </a:cubicBezTo>
                  <a:cubicBezTo>
                    <a:pt x="6171" y="27520"/>
                    <a:pt x="0" y="21382"/>
                    <a:pt x="0" y="13777"/>
                  </a:cubicBezTo>
                  <a:cubicBezTo>
                    <a:pt x="0" y="6171"/>
                    <a:pt x="6171" y="0"/>
                    <a:pt x="13777" y="0"/>
                  </a:cubicBezTo>
                  <a:cubicBezTo>
                    <a:pt x="21382" y="0"/>
                    <a:pt x="27553" y="6171"/>
                    <a:pt x="27553" y="13777"/>
                  </a:cubicBezTo>
                  <a:close/>
                </a:path>
              </a:pathLst>
            </a:custGeom>
            <a:solidFill>
              <a:schemeClr val="accent6">
                <a:lumMod val="40000"/>
                <a:lumOff val="60000"/>
              </a:schemeClr>
            </a:solidFill>
            <a:ln>
              <a:noFill/>
            </a:ln>
          </p:spPr>
          <p:txBody>
            <a:bodyPr spcFirstLastPara="1" wrap="square" lIns="121900" tIns="121900" rIns="121900" bIns="121900" anchor="ctr" anchorCtr="0">
              <a:noAutofit/>
            </a:bodyPr>
            <a:lstStyle/>
            <a:p>
              <a:pPr algn="ctr">
                <a:lnSpc>
                  <a:spcPct val="150000"/>
                </a:lnSpc>
              </a:pPr>
              <a:r>
                <a:rPr lang="en" sz="2000" b="1">
                  <a:solidFill>
                    <a:schemeClr val="tx1"/>
                  </a:solidFill>
                  <a:latin typeface="+mj-lt"/>
                  <a:ea typeface="Roboto"/>
                  <a:cs typeface="Roboto"/>
                  <a:sym typeface="Roboto"/>
                </a:rPr>
                <a:t>1</a:t>
              </a:r>
              <a:endParaRPr sz="2000" b="1">
                <a:solidFill>
                  <a:schemeClr val="tx1"/>
                </a:solidFill>
                <a:latin typeface="+mj-lt"/>
                <a:ea typeface="Roboto"/>
                <a:cs typeface="Roboto"/>
                <a:sym typeface="Roboto"/>
              </a:endParaRPr>
            </a:p>
          </p:txBody>
        </p:sp>
      </p:grpSp>
      <p:grpSp>
        <p:nvGrpSpPr>
          <p:cNvPr id="23" name="Group 22">
            <a:extLst>
              <a:ext uri="{FF2B5EF4-FFF2-40B4-BE49-F238E27FC236}">
                <a16:creationId xmlns:a16="http://schemas.microsoft.com/office/drawing/2014/main" id="{18472803-3ABD-42B4-96DD-3EB251BB5DF6}"/>
              </a:ext>
            </a:extLst>
          </p:cNvPr>
          <p:cNvGrpSpPr/>
          <p:nvPr/>
        </p:nvGrpSpPr>
        <p:grpSpPr>
          <a:xfrm>
            <a:off x="6421798" y="1422578"/>
            <a:ext cx="2470742" cy="1896978"/>
            <a:chOff x="6421798" y="1422578"/>
            <a:chExt cx="2470742" cy="1896978"/>
          </a:xfrm>
        </p:grpSpPr>
        <p:sp>
          <p:nvSpPr>
            <p:cNvPr id="17" name="Google Shape;821;p34">
              <a:extLst>
                <a:ext uri="{FF2B5EF4-FFF2-40B4-BE49-F238E27FC236}">
                  <a16:creationId xmlns:a16="http://schemas.microsoft.com/office/drawing/2014/main" id="{BDC0105F-16F2-439D-9E46-83A860AD1BE6}"/>
                </a:ext>
              </a:extLst>
            </p:cNvPr>
            <p:cNvSpPr/>
            <p:nvPr/>
          </p:nvSpPr>
          <p:spPr>
            <a:xfrm>
              <a:off x="6448068" y="1422578"/>
              <a:ext cx="2444472" cy="1896978"/>
            </a:xfrm>
            <a:custGeom>
              <a:avLst/>
              <a:gdLst>
                <a:gd name="connsiteX0" fmla="*/ 2935 w 46867"/>
                <a:gd name="connsiteY0" fmla="*/ 0 h 46867"/>
                <a:gd name="connsiteX1" fmla="*/ 0 w 46867"/>
                <a:gd name="connsiteY1" fmla="*/ 2936 h 46867"/>
                <a:gd name="connsiteX2" fmla="*/ 146 w 46867"/>
                <a:gd name="connsiteY2" fmla="*/ 42441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2936 h 46867"/>
                <a:gd name="connsiteX2" fmla="*/ 146 w 46867"/>
                <a:gd name="connsiteY2" fmla="*/ 42441 h 46867"/>
                <a:gd name="connsiteX3" fmla="*/ 3739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2936 h 46867"/>
                <a:gd name="connsiteX2" fmla="*/ 146 w 46867"/>
                <a:gd name="connsiteY2" fmla="*/ 42441 h 46867"/>
                <a:gd name="connsiteX3" fmla="*/ 3739 w 46867"/>
                <a:gd name="connsiteY3" fmla="*/ 46401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494"/>
                <a:gd name="connsiteX1" fmla="*/ 0 w 46867"/>
                <a:gd name="connsiteY1" fmla="*/ 2936 h 46494"/>
                <a:gd name="connsiteX2" fmla="*/ 146 w 46867"/>
                <a:gd name="connsiteY2" fmla="*/ 42441 h 46494"/>
                <a:gd name="connsiteX3" fmla="*/ 3739 w 46867"/>
                <a:gd name="connsiteY3" fmla="*/ 46401 h 46494"/>
                <a:gd name="connsiteX4" fmla="*/ 43858 w 46867"/>
                <a:gd name="connsiteY4" fmla="*/ 46494 h 46494"/>
                <a:gd name="connsiteX5" fmla="*/ 46867 w 46867"/>
                <a:gd name="connsiteY5" fmla="*/ 43932 h 46494"/>
                <a:gd name="connsiteX6" fmla="*/ 46867 w 46867"/>
                <a:gd name="connsiteY6" fmla="*/ 2936 h 46494"/>
                <a:gd name="connsiteX7" fmla="*/ 43931 w 46867"/>
                <a:gd name="connsiteY7" fmla="*/ 0 h 46494"/>
                <a:gd name="connsiteX8" fmla="*/ 2935 w 46867"/>
                <a:gd name="connsiteY8" fmla="*/ 0 h 46494"/>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3932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307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67" h="46401" extrusionOk="0">
                  <a:moveTo>
                    <a:pt x="2935" y="0"/>
                  </a:moveTo>
                  <a:cubicBezTo>
                    <a:pt x="1301" y="0"/>
                    <a:pt x="0" y="1335"/>
                    <a:pt x="0" y="2936"/>
                  </a:cubicBezTo>
                  <a:cubicBezTo>
                    <a:pt x="0" y="16601"/>
                    <a:pt x="146" y="28776"/>
                    <a:pt x="146" y="42441"/>
                  </a:cubicBezTo>
                  <a:cubicBezTo>
                    <a:pt x="146" y="44075"/>
                    <a:pt x="2138" y="46401"/>
                    <a:pt x="3739" y="46401"/>
                  </a:cubicBezTo>
                  <a:lnTo>
                    <a:pt x="43858" y="46307"/>
                  </a:lnTo>
                  <a:cubicBezTo>
                    <a:pt x="45493" y="46307"/>
                    <a:pt x="46867" y="44541"/>
                    <a:pt x="46867" y="42907"/>
                  </a:cubicBezTo>
                  <a:lnTo>
                    <a:pt x="46867" y="2936"/>
                  </a:lnTo>
                  <a:cubicBezTo>
                    <a:pt x="46867" y="1335"/>
                    <a:pt x="45566" y="0"/>
                    <a:pt x="43931" y="0"/>
                  </a:cubicBezTo>
                  <a:lnTo>
                    <a:pt x="2935" y="0"/>
                  </a:lnTo>
                  <a:close/>
                </a:path>
              </a:pathLst>
            </a:custGeom>
            <a:solidFill>
              <a:schemeClr val="accent4">
                <a:lumMod val="20000"/>
                <a:lumOff val="80000"/>
              </a:schemeClr>
            </a:solidFill>
            <a:ln>
              <a:noFill/>
            </a:ln>
          </p:spPr>
          <p:txBody>
            <a:bodyPr spcFirstLastPara="1" wrap="square" lIns="243833" tIns="121900" rIns="365733" bIns="121900" anchor="ctr" anchorCtr="0">
              <a:noAutofit/>
            </a:bodyPr>
            <a:lstStyle/>
            <a:p>
              <a:pPr algn="ctr">
                <a:lnSpc>
                  <a:spcPct val="150000"/>
                </a:lnSpc>
                <a:buClr>
                  <a:schemeClr val="dk1"/>
                </a:buClr>
                <a:buSzPts val="1100"/>
              </a:pPr>
              <a:endParaRPr sz="2000">
                <a:solidFill>
                  <a:schemeClr val="dk1"/>
                </a:solidFill>
                <a:latin typeface="+mj-lt"/>
                <a:ea typeface="Roboto"/>
                <a:cs typeface="Roboto"/>
                <a:sym typeface="Roboto"/>
              </a:endParaRPr>
            </a:p>
          </p:txBody>
        </p:sp>
        <p:sp>
          <p:nvSpPr>
            <p:cNvPr id="19" name="Hộp Văn bản 18">
              <a:extLst>
                <a:ext uri="{FF2B5EF4-FFF2-40B4-BE49-F238E27FC236}">
                  <a16:creationId xmlns:a16="http://schemas.microsoft.com/office/drawing/2014/main" id="{525550B3-26D9-4D62-ADE2-7AC5B3FEBE31}"/>
                </a:ext>
              </a:extLst>
            </p:cNvPr>
            <p:cNvSpPr txBox="1"/>
            <p:nvPr/>
          </p:nvSpPr>
          <p:spPr>
            <a:xfrm>
              <a:off x="6421798" y="1676186"/>
              <a:ext cx="2444472" cy="1429622"/>
            </a:xfrm>
            <a:prstGeom prst="rect">
              <a:avLst/>
            </a:prstGeom>
            <a:noFill/>
          </p:spPr>
          <p:txBody>
            <a:bodyPr wrap="square" rtlCol="0">
              <a:spAutoFit/>
            </a:bodyPr>
            <a:lstStyle/>
            <a:p>
              <a:pPr algn="ctr">
                <a:lnSpc>
                  <a:spcPct val="150000"/>
                </a:lnSpc>
              </a:pPr>
              <a:r>
                <a:rPr lang="en-US" sz="2000" b="1" spc="300" err="1">
                  <a:latin typeface="+mj-lt"/>
                  <a:cs typeface="Calibri" panose="020F0502020204030204" pitchFamily="34" charset="0"/>
                </a:rPr>
                <a:t>Không</a:t>
              </a:r>
              <a:r>
                <a:rPr lang="en-US" sz="2000" b="1" spc="300">
                  <a:latin typeface="+mj-lt"/>
                  <a:cs typeface="Calibri" panose="020F0502020204030204" pitchFamily="34" charset="0"/>
                </a:rPr>
                <a:t> </a:t>
              </a:r>
              <a:r>
                <a:rPr lang="en-US" sz="2000" b="1" spc="300" err="1">
                  <a:latin typeface="+mj-lt"/>
                  <a:cs typeface="Calibri" panose="020F0502020204030204" pitchFamily="34" charset="0"/>
                </a:rPr>
                <a:t>đòi</a:t>
              </a:r>
              <a:r>
                <a:rPr lang="en-US" sz="2000" b="1" spc="300">
                  <a:latin typeface="+mj-lt"/>
                  <a:cs typeface="Calibri" panose="020F0502020204030204" pitchFamily="34" charset="0"/>
                </a:rPr>
                <a:t> </a:t>
              </a:r>
              <a:r>
                <a:rPr lang="en-US" sz="2000" b="1" spc="300" err="1">
                  <a:latin typeface="+mj-lt"/>
                  <a:cs typeface="Calibri" panose="020F0502020204030204" pitchFamily="34" charset="0"/>
                </a:rPr>
                <a:t>hỏi</a:t>
              </a:r>
              <a:r>
                <a:rPr lang="en-US" sz="2000" b="1" spc="300">
                  <a:latin typeface="+mj-lt"/>
                  <a:cs typeface="Calibri" panose="020F0502020204030204" pitchFamily="34" charset="0"/>
                </a:rPr>
                <a:t> </a:t>
              </a:r>
              <a:r>
                <a:rPr lang="en-US" sz="2000" spc="300" err="1">
                  <a:latin typeface="+mj-lt"/>
                  <a:cs typeface="Calibri" panose="020F0502020204030204" pitchFamily="34" charset="0"/>
                </a:rPr>
                <a:t>sự</a:t>
              </a:r>
              <a:r>
                <a:rPr lang="en-US" sz="2000" spc="300">
                  <a:latin typeface="+mj-lt"/>
                  <a:cs typeface="Calibri" panose="020F0502020204030204" pitchFamily="34" charset="0"/>
                </a:rPr>
                <a:t> </a:t>
              </a:r>
              <a:r>
                <a:rPr lang="en-US" sz="2000" spc="300" err="1">
                  <a:latin typeface="+mj-lt"/>
                  <a:cs typeface="Calibri" panose="020F0502020204030204" pitchFamily="34" charset="0"/>
                </a:rPr>
                <a:t>trợ</a:t>
              </a:r>
              <a:r>
                <a:rPr lang="en-US" sz="2000" spc="300">
                  <a:latin typeface="+mj-lt"/>
                  <a:cs typeface="Calibri" panose="020F0502020204030204" pitchFamily="34" charset="0"/>
                </a:rPr>
                <a:t> </a:t>
              </a:r>
              <a:r>
                <a:rPr lang="en-US" sz="2000" spc="300" err="1">
                  <a:latin typeface="+mj-lt"/>
                  <a:cs typeface="Calibri" panose="020F0502020204030204" pitchFamily="34" charset="0"/>
                </a:rPr>
                <a:t>giúp</a:t>
              </a:r>
              <a:r>
                <a:rPr lang="en-US" sz="2000" spc="300">
                  <a:latin typeface="+mj-lt"/>
                  <a:cs typeface="Calibri" panose="020F0502020204030204" pitchFamily="34" charset="0"/>
                </a:rPr>
                <a:t> của</a:t>
              </a:r>
            </a:p>
            <a:p>
              <a:pPr algn="ctr">
                <a:lnSpc>
                  <a:spcPct val="150000"/>
                </a:lnSpc>
              </a:pPr>
              <a:r>
                <a:rPr lang="en-US" sz="2000" spc="300">
                  <a:latin typeface="+mj-lt"/>
                  <a:cs typeface="Calibri" panose="020F0502020204030204" pitchFamily="34" charset="0"/>
                </a:rPr>
                <a:t>hệ </a:t>
              </a:r>
              <a:r>
                <a:rPr lang="en-US" sz="2000" spc="300" err="1">
                  <a:latin typeface="+mj-lt"/>
                  <a:cs typeface="Calibri" panose="020F0502020204030204" pitchFamily="34" charset="0"/>
                </a:rPr>
                <a:t>điều</a:t>
              </a:r>
              <a:r>
                <a:rPr lang="en-US" sz="2000" spc="300">
                  <a:latin typeface="+mj-lt"/>
                  <a:cs typeface="Calibri" panose="020F0502020204030204" pitchFamily="34" charset="0"/>
                </a:rPr>
                <a:t> </a:t>
              </a:r>
              <a:r>
                <a:rPr lang="en-US" sz="2000" spc="300" err="1">
                  <a:latin typeface="+mj-lt"/>
                  <a:cs typeface="Calibri" panose="020F0502020204030204" pitchFamily="34" charset="0"/>
                </a:rPr>
                <a:t>hành</a:t>
              </a:r>
              <a:endParaRPr lang="en-US" sz="2000" spc="300">
                <a:latin typeface="+mj-lt"/>
                <a:cs typeface="Calibri" panose="020F0502020204030204" pitchFamily="34" charset="0"/>
              </a:endParaRPr>
            </a:p>
          </p:txBody>
        </p:sp>
      </p:grpSp>
      <p:grpSp>
        <p:nvGrpSpPr>
          <p:cNvPr id="22" name="Group 21">
            <a:extLst>
              <a:ext uri="{FF2B5EF4-FFF2-40B4-BE49-F238E27FC236}">
                <a16:creationId xmlns:a16="http://schemas.microsoft.com/office/drawing/2014/main" id="{97FE4C53-B802-44B2-A34D-D93FA19D3C90}"/>
              </a:ext>
            </a:extLst>
          </p:cNvPr>
          <p:cNvGrpSpPr/>
          <p:nvPr/>
        </p:nvGrpSpPr>
        <p:grpSpPr>
          <a:xfrm>
            <a:off x="6326715" y="1994803"/>
            <a:ext cx="3241213" cy="1657641"/>
            <a:chOff x="6326715" y="1994803"/>
            <a:chExt cx="3241213" cy="1657641"/>
          </a:xfrm>
        </p:grpSpPr>
        <p:sp>
          <p:nvSpPr>
            <p:cNvPr id="16" name="Google Shape;826;p34">
              <a:extLst>
                <a:ext uri="{FF2B5EF4-FFF2-40B4-BE49-F238E27FC236}">
                  <a16:creationId xmlns:a16="http://schemas.microsoft.com/office/drawing/2014/main" id="{BA472831-3F82-4BEF-B650-6EF9F96CCC4F}"/>
                </a:ext>
              </a:extLst>
            </p:cNvPr>
            <p:cNvSpPr/>
            <p:nvPr/>
          </p:nvSpPr>
          <p:spPr>
            <a:xfrm>
              <a:off x="6326715" y="1994803"/>
              <a:ext cx="3068745" cy="1437902"/>
            </a:xfrm>
            <a:custGeom>
              <a:avLst/>
              <a:gdLst/>
              <a:ahLst/>
              <a:cxnLst/>
              <a:rect l="l" t="t" r="r" b="b"/>
              <a:pathLst>
                <a:path w="69651" h="37261" extrusionOk="0">
                  <a:moveTo>
                    <a:pt x="63046" y="0"/>
                  </a:moveTo>
                  <a:lnTo>
                    <a:pt x="63046" y="5171"/>
                  </a:lnTo>
                  <a:lnTo>
                    <a:pt x="58342" y="5171"/>
                  </a:lnTo>
                  <a:lnTo>
                    <a:pt x="58342" y="6205"/>
                  </a:lnTo>
                  <a:lnTo>
                    <a:pt x="58342" y="8073"/>
                  </a:lnTo>
                  <a:lnTo>
                    <a:pt x="58342" y="29388"/>
                  </a:lnTo>
                  <a:cubicBezTo>
                    <a:pt x="58342" y="32123"/>
                    <a:pt x="56107" y="34325"/>
                    <a:pt x="53405" y="34325"/>
                  </a:cubicBezTo>
                  <a:lnTo>
                    <a:pt x="7873" y="34325"/>
                  </a:lnTo>
                  <a:cubicBezTo>
                    <a:pt x="5138" y="34325"/>
                    <a:pt x="2936" y="32123"/>
                    <a:pt x="2936" y="29388"/>
                  </a:cubicBezTo>
                  <a:lnTo>
                    <a:pt x="2936" y="9374"/>
                  </a:lnTo>
                  <a:lnTo>
                    <a:pt x="1" y="12276"/>
                  </a:lnTo>
                  <a:lnTo>
                    <a:pt x="1" y="29388"/>
                  </a:lnTo>
                  <a:cubicBezTo>
                    <a:pt x="1" y="33724"/>
                    <a:pt x="3536" y="37260"/>
                    <a:pt x="7873" y="37260"/>
                  </a:cubicBezTo>
                  <a:lnTo>
                    <a:pt x="53405" y="37260"/>
                  </a:lnTo>
                  <a:cubicBezTo>
                    <a:pt x="57742" y="37260"/>
                    <a:pt x="61244" y="33724"/>
                    <a:pt x="61244" y="29388"/>
                  </a:cubicBezTo>
                  <a:lnTo>
                    <a:pt x="61244" y="8073"/>
                  </a:lnTo>
                  <a:lnTo>
                    <a:pt x="63046" y="8073"/>
                  </a:lnTo>
                  <a:lnTo>
                    <a:pt x="63046" y="13243"/>
                  </a:lnTo>
                  <a:lnTo>
                    <a:pt x="69650" y="6638"/>
                  </a:lnTo>
                  <a:lnTo>
                    <a:pt x="63046"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j-lt"/>
              </a:endParaRPr>
            </a:p>
          </p:txBody>
        </p:sp>
        <p:sp>
          <p:nvSpPr>
            <p:cNvPr id="20" name="Google Shape;827;p34">
              <a:extLst>
                <a:ext uri="{FF2B5EF4-FFF2-40B4-BE49-F238E27FC236}">
                  <a16:creationId xmlns:a16="http://schemas.microsoft.com/office/drawing/2014/main" id="{1BBD89AD-90C0-42D7-B2D8-FBBADCF2D98C}"/>
                </a:ext>
              </a:extLst>
            </p:cNvPr>
            <p:cNvSpPr/>
            <p:nvPr/>
          </p:nvSpPr>
          <p:spPr>
            <a:xfrm>
              <a:off x="9020637" y="310580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tx1"/>
                  </a:solidFill>
                  <a:latin typeface="+mj-lt"/>
                  <a:ea typeface="Roboto"/>
                  <a:cs typeface="Roboto"/>
                  <a:sym typeface="Roboto"/>
                </a:rPr>
                <a:t>2</a:t>
              </a:r>
              <a:endParaRPr sz="2000">
                <a:solidFill>
                  <a:schemeClr val="tx1"/>
                </a:solidFill>
                <a:latin typeface="+mj-lt"/>
              </a:endParaRPr>
            </a:p>
          </p:txBody>
        </p:sp>
      </p:grpSp>
      <p:sp>
        <p:nvSpPr>
          <p:cNvPr id="25" name="TextBox 24">
            <a:extLst>
              <a:ext uri="{FF2B5EF4-FFF2-40B4-BE49-F238E27FC236}">
                <a16:creationId xmlns:a16="http://schemas.microsoft.com/office/drawing/2014/main" id="{8919BA97-844E-4EC1-93C3-69377FB7C463}"/>
              </a:ext>
            </a:extLst>
          </p:cNvPr>
          <p:cNvSpPr txBox="1"/>
          <p:nvPr/>
        </p:nvSpPr>
        <p:spPr>
          <a:xfrm>
            <a:off x="8738911" y="5782972"/>
            <a:ext cx="2486578" cy="400110"/>
          </a:xfrm>
          <a:prstGeom prst="rect">
            <a:avLst/>
          </a:prstGeom>
          <a:noFill/>
        </p:spPr>
        <p:txBody>
          <a:bodyPr wrap="none" rtlCol="0">
            <a:spAutoFit/>
          </a:bodyPr>
          <a:lstStyle/>
          <a:p>
            <a:r>
              <a:rPr lang="en-US" sz="2000" spc="300">
                <a:solidFill>
                  <a:schemeClr val="accent6">
                    <a:lumMod val="75000"/>
                  </a:schemeClr>
                </a:solidFill>
                <a:latin typeface="+mn-lt"/>
              </a:rPr>
              <a:t>Sử dụng xong CS</a:t>
            </a:r>
          </a:p>
        </p:txBody>
      </p:sp>
      <p:grpSp>
        <p:nvGrpSpPr>
          <p:cNvPr id="30" name="Group 29">
            <a:extLst>
              <a:ext uri="{FF2B5EF4-FFF2-40B4-BE49-F238E27FC236}">
                <a16:creationId xmlns:a16="http://schemas.microsoft.com/office/drawing/2014/main" id="{D3C5117B-B311-4DC6-90D3-6C75B4320389}"/>
              </a:ext>
            </a:extLst>
          </p:cNvPr>
          <p:cNvGrpSpPr/>
          <p:nvPr/>
        </p:nvGrpSpPr>
        <p:grpSpPr>
          <a:xfrm>
            <a:off x="5850854" y="4753471"/>
            <a:ext cx="6092780" cy="584775"/>
            <a:chOff x="5850854" y="4753471"/>
            <a:chExt cx="6092780" cy="584775"/>
          </a:xfrm>
        </p:grpSpPr>
        <p:sp>
          <p:nvSpPr>
            <p:cNvPr id="9" name="Hộp Văn bản 8">
              <a:extLst>
                <a:ext uri="{FF2B5EF4-FFF2-40B4-BE49-F238E27FC236}">
                  <a16:creationId xmlns:a16="http://schemas.microsoft.com/office/drawing/2014/main" id="{CD6486D1-DA50-4BF4-8FA0-17266654A9FF}"/>
                </a:ext>
              </a:extLst>
            </p:cNvPr>
            <p:cNvSpPr txBox="1"/>
            <p:nvPr/>
          </p:nvSpPr>
          <p:spPr>
            <a:xfrm>
              <a:off x="5850854" y="4753471"/>
              <a:ext cx="951722" cy="584775"/>
            </a:xfrm>
            <a:prstGeom prst="rect">
              <a:avLst/>
            </a:prstGeom>
            <a:noFill/>
          </p:spPr>
          <p:txBody>
            <a:bodyPr wrap="square" rtlCol="0">
              <a:spAutoFit/>
            </a:bodyPr>
            <a:lstStyle/>
            <a:p>
              <a:pPr algn="ctr"/>
              <a:r>
                <a:rPr lang="en-US" sz="3200" spc="300">
                  <a:solidFill>
                    <a:srgbClr val="FF0000"/>
                  </a:solidFill>
                  <a:latin typeface="+mj-lt"/>
                </a:rPr>
                <a:t>CS;</a:t>
              </a:r>
            </a:p>
          </p:txBody>
        </p:sp>
        <p:grpSp>
          <p:nvGrpSpPr>
            <p:cNvPr id="29" name="Group 28">
              <a:extLst>
                <a:ext uri="{FF2B5EF4-FFF2-40B4-BE49-F238E27FC236}">
                  <a16:creationId xmlns:a16="http://schemas.microsoft.com/office/drawing/2014/main" id="{9025F247-025A-4B80-B00E-FE6B9B8E39CE}"/>
                </a:ext>
              </a:extLst>
            </p:cNvPr>
            <p:cNvGrpSpPr/>
            <p:nvPr/>
          </p:nvGrpSpPr>
          <p:grpSpPr>
            <a:xfrm>
              <a:off x="7094863" y="4818498"/>
              <a:ext cx="4848771" cy="400110"/>
              <a:chOff x="7094863" y="4818498"/>
              <a:chExt cx="4848771" cy="400110"/>
            </a:xfrm>
          </p:grpSpPr>
          <p:sp>
            <p:nvSpPr>
              <p:cNvPr id="24" name="TextBox 23">
                <a:extLst>
                  <a:ext uri="{FF2B5EF4-FFF2-40B4-BE49-F238E27FC236}">
                    <a16:creationId xmlns:a16="http://schemas.microsoft.com/office/drawing/2014/main" id="{1AA0C455-F73A-4452-A634-671B19C918AC}"/>
                  </a:ext>
                </a:extLst>
              </p:cNvPr>
              <p:cNvSpPr txBox="1"/>
              <p:nvPr/>
            </p:nvSpPr>
            <p:spPr>
              <a:xfrm>
                <a:off x="8020765" y="4818498"/>
                <a:ext cx="3922869" cy="400110"/>
              </a:xfrm>
              <a:prstGeom prst="rect">
                <a:avLst/>
              </a:prstGeom>
              <a:noFill/>
            </p:spPr>
            <p:txBody>
              <a:bodyPr wrap="none" rtlCol="0">
                <a:spAutoFit/>
              </a:bodyPr>
              <a:lstStyle/>
              <a:p>
                <a:r>
                  <a:rPr lang="en-US" sz="2000" spc="300">
                    <a:solidFill>
                      <a:schemeClr val="accent6">
                        <a:lumMod val="75000"/>
                      </a:schemeClr>
                    </a:solidFill>
                    <a:latin typeface="+mn-lt"/>
                  </a:rPr>
                  <a:t>Khi đã có quyền thì vào CS</a:t>
                </a:r>
              </a:p>
            </p:txBody>
          </p:sp>
          <p:cxnSp>
            <p:nvCxnSpPr>
              <p:cNvPr id="27" name="Straight Arrow Connector 26">
                <a:extLst>
                  <a:ext uri="{FF2B5EF4-FFF2-40B4-BE49-F238E27FC236}">
                    <a16:creationId xmlns:a16="http://schemas.microsoft.com/office/drawing/2014/main" id="{2F947939-3AA9-4B18-A1C5-D6F31DC9BB5C}"/>
                  </a:ext>
                </a:extLst>
              </p:cNvPr>
              <p:cNvCxnSpPr>
                <a:cxnSpLocks/>
                <a:endCxn id="24" idx="1"/>
              </p:cNvCxnSpPr>
              <p:nvPr/>
            </p:nvCxnSpPr>
            <p:spPr>
              <a:xfrm flipV="1">
                <a:off x="7094863" y="5018553"/>
                <a:ext cx="925902" cy="2730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764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50"/>
                                        <p:tgtEl>
                                          <p:spTgt spid="18"/>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50"/>
                                        <p:tgtEl>
                                          <p:spTgt spid="22"/>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25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outVertical)">
                                      <p:cBhvr>
                                        <p:cTn id="25" dur="25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outVertical)">
                                      <p:cBhvr>
                                        <p:cTn id="34" dur="250"/>
                                        <p:tgtEl>
                                          <p:spTgt spid="10"/>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45"/>
          <p:cNvSpPr/>
          <p:nvPr/>
        </p:nvSpPr>
        <p:spPr>
          <a:xfrm>
            <a:off x="534697" y="1521908"/>
            <a:ext cx="11439589" cy="19389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Lấy lại từ 1 tiến trình, cấp cho tiến trình khác cho đến khi không còn deadlock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Chọn “nạn nhân” để tối thiểu chi phí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Trở lại trạng thái trước deadlock (Rollback)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Đói tài nguyên (Starvation)</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038" name="Google Shape;1038;p45"/>
          <p:cNvGrpSpPr/>
          <p:nvPr/>
        </p:nvGrpSpPr>
        <p:grpSpPr>
          <a:xfrm>
            <a:off x="0" y="0"/>
            <a:ext cx="1569720" cy="1722120"/>
            <a:chOff x="-63500" y="-109804"/>
            <a:chExt cx="1206500" cy="1333500"/>
          </a:xfrm>
        </p:grpSpPr>
        <p:sp>
          <p:nvSpPr>
            <p:cNvPr id="1039" name="Google Shape;1039;p4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040" name="Google Shape;1040;p4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041" name="Google Shape;1041;p45"/>
          <p:cNvSpPr/>
          <p:nvPr/>
        </p:nvSpPr>
        <p:spPr>
          <a:xfrm>
            <a:off x="4605298" y="0"/>
            <a:ext cx="3101788" cy="653143"/>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Phục hồi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042" name="Google Shape;1042;p45"/>
          <p:cNvSpPr/>
          <p:nvPr/>
        </p:nvSpPr>
        <p:spPr>
          <a:xfrm>
            <a:off x="784860" y="861060"/>
            <a:ext cx="8626148" cy="553957"/>
          </a:xfrm>
          <a:prstGeom prst="rect">
            <a:avLst/>
          </a:prstGeom>
          <a:noFill/>
          <a:ln>
            <a:noFill/>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rgbClr val="385623"/>
              </a:buClr>
              <a:buSzPts val="2000"/>
              <a:buFont typeface="Noto Sans Symbols"/>
              <a:buChar char="✔"/>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Lấy lại tài nguyên từ một hay nhiều tiến trình</a:t>
            </a:r>
            <a:endParaRPr spc="300">
              <a:latin typeface="Calibri" panose="020F0502020204030204" pitchFamily="34" charset="0"/>
              <a:cs typeface="Calibri" panose="020F0502020204030204" pitchFamily="34" charset="0"/>
            </a:endParaRPr>
          </a:p>
        </p:txBody>
      </p:sp>
      <p:grpSp>
        <p:nvGrpSpPr>
          <p:cNvPr id="1043" name="Google Shape;1043;p45"/>
          <p:cNvGrpSpPr/>
          <p:nvPr/>
        </p:nvGrpSpPr>
        <p:grpSpPr>
          <a:xfrm>
            <a:off x="4963886" y="2754775"/>
            <a:ext cx="7010400" cy="2908448"/>
            <a:chOff x="4963886" y="3287212"/>
            <a:chExt cx="7010400" cy="2908448"/>
          </a:xfrm>
        </p:grpSpPr>
        <p:sp>
          <p:nvSpPr>
            <p:cNvPr id="1044" name="Google Shape;1044;p45"/>
            <p:cNvSpPr/>
            <p:nvPr/>
          </p:nvSpPr>
          <p:spPr>
            <a:xfrm>
              <a:off x="4963886" y="4256668"/>
              <a:ext cx="7010400" cy="1938992"/>
            </a:xfrm>
            <a:prstGeom prst="rect">
              <a:avLst/>
            </a:prstGeom>
            <a:solidFill>
              <a:srgbClr val="F7CAAC"/>
            </a:solid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Tiến trình bị lấy lại tài nguyên trở về trạng thái safe, tiếp tục tiến trình từ trạng thái đó. </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Hệ thống cần lưu giữ một số thông tin về trạng thái các tiến trình đang thực thi.</a:t>
              </a:r>
              <a:endParaRPr spc="300">
                <a:latin typeface="Calibri" panose="020F0502020204030204" pitchFamily="34" charset="0"/>
                <a:cs typeface="Calibri" panose="020F0502020204030204" pitchFamily="34" charset="0"/>
              </a:endParaRPr>
            </a:p>
          </p:txBody>
        </p:sp>
        <p:cxnSp>
          <p:nvCxnSpPr>
            <p:cNvPr id="1045" name="Google Shape;1045;p45"/>
            <p:cNvCxnSpPr>
              <a:cxnSpLocks/>
              <a:endCxn id="1044" idx="0"/>
            </p:cNvCxnSpPr>
            <p:nvPr/>
          </p:nvCxnSpPr>
          <p:spPr>
            <a:xfrm>
              <a:off x="7095281" y="3287212"/>
              <a:ext cx="1373805" cy="969456"/>
            </a:xfrm>
            <a:prstGeom prst="bentConnector2">
              <a:avLst/>
            </a:prstGeom>
            <a:noFill/>
            <a:ln w="38100" cap="flat" cmpd="sng">
              <a:solidFill>
                <a:srgbClr val="833C0B"/>
              </a:solidFill>
              <a:prstDash val="solid"/>
              <a:miter lim="800000"/>
              <a:headEnd type="none" w="sm" len="sm"/>
              <a:tailEnd type="triangle" w="med" len="med"/>
            </a:ln>
          </p:spPr>
        </p:cxnSp>
      </p:grpSp>
      <p:grpSp>
        <p:nvGrpSpPr>
          <p:cNvPr id="1046" name="Google Shape;1046;p45"/>
          <p:cNvGrpSpPr/>
          <p:nvPr/>
        </p:nvGrpSpPr>
        <p:grpSpPr>
          <a:xfrm>
            <a:off x="1134052" y="3585263"/>
            <a:ext cx="3471246" cy="2535652"/>
            <a:chOff x="1134052" y="3816757"/>
            <a:chExt cx="3471246" cy="2535652"/>
          </a:xfrm>
        </p:grpSpPr>
        <p:sp>
          <p:nvSpPr>
            <p:cNvPr id="1047" name="Google Shape;1047;p45"/>
            <p:cNvSpPr/>
            <p:nvPr/>
          </p:nvSpPr>
          <p:spPr>
            <a:xfrm>
              <a:off x="1134052" y="4413457"/>
              <a:ext cx="3471246" cy="1938952"/>
            </a:xfrm>
            <a:prstGeom prst="rect">
              <a:avLst/>
            </a:prstGeom>
            <a:solidFill>
              <a:srgbClr val="B3C6E7"/>
            </a:solid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Bảo đảm không có tiến trình nào luôn luôn bị lấy lại tài nguyên mỗi khi có deadlock</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048" name="Google Shape;1048;p45"/>
            <p:cNvCxnSpPr>
              <a:endCxn id="1047" idx="0"/>
            </p:cNvCxnSpPr>
            <p:nvPr/>
          </p:nvCxnSpPr>
          <p:spPr>
            <a:xfrm>
              <a:off x="2869675" y="3816757"/>
              <a:ext cx="0" cy="59670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1049" name="Google Shape;104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50</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43"/>
                                        </p:tgtEl>
                                        <p:attrNameLst>
                                          <p:attrName>style.visibility</p:attrName>
                                        </p:attrNameLst>
                                      </p:cBhvr>
                                      <p:to>
                                        <p:strVal val="visible"/>
                                      </p:to>
                                    </p:set>
                                    <p:animEffect transition="in" filter="wipe(up)">
                                      <p:cBhvr>
                                        <p:cTn id="11" dur="250"/>
                                        <p:tgtEl>
                                          <p:spTgt spid="10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46"/>
                                        </p:tgtEl>
                                        <p:attrNameLst>
                                          <p:attrName>style.visibility</p:attrName>
                                        </p:attrNameLst>
                                      </p:cBhvr>
                                      <p:to>
                                        <p:strVal val="visible"/>
                                      </p:to>
                                    </p:set>
                                    <p:animEffect transition="in" filter="wipe(up)">
                                      <p:cBhvr>
                                        <p:cTn id="16" dur="25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053"/>
        <p:cNvGrpSpPr/>
        <p:nvPr/>
      </p:nvGrpSpPr>
      <p:grpSpPr>
        <a:xfrm>
          <a:off x="0" y="0"/>
          <a:ext cx="0" cy="0"/>
          <a:chOff x="0" y="0"/>
          <a:chExt cx="0" cy="0"/>
        </a:xfrm>
      </p:grpSpPr>
      <p:sp>
        <p:nvSpPr>
          <p:cNvPr id="1054" name="Google Shape;1054;p46"/>
          <p:cNvSpPr txBox="1"/>
          <p:nvPr/>
        </p:nvSpPr>
        <p:spPr>
          <a:xfrm>
            <a:off x="0" y="3309258"/>
            <a:ext cx="1219199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spc="300">
                <a:solidFill>
                  <a:srgbClr val="C55A11"/>
                </a:solidFill>
                <a:latin typeface="Calibri"/>
                <a:ea typeface="Calibri"/>
                <a:cs typeface="Calibri"/>
                <a:sym typeface="Calibri"/>
              </a:rPr>
              <a:t> Quản lý bộ nhớ</a:t>
            </a:r>
            <a:endParaRPr sz="7200" spc="300">
              <a:solidFill>
                <a:srgbClr val="C55A11"/>
              </a:solidFill>
              <a:latin typeface="Calibri"/>
              <a:ea typeface="Calibri"/>
              <a:cs typeface="Calibri"/>
              <a:sym typeface="Calibri"/>
            </a:endParaRPr>
          </a:p>
        </p:txBody>
      </p:sp>
      <p:sp>
        <p:nvSpPr>
          <p:cNvPr id="1055" name="Google Shape;1055;p46"/>
          <p:cNvSpPr/>
          <p:nvPr/>
        </p:nvSpPr>
        <p:spPr>
          <a:xfrm>
            <a:off x="4793487" y="2684698"/>
            <a:ext cx="26340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spc="300">
                <a:solidFill>
                  <a:srgbClr val="3F3F3F"/>
                </a:solidFill>
                <a:latin typeface="Calibri"/>
                <a:ea typeface="Calibri"/>
                <a:cs typeface="Calibri"/>
                <a:sym typeface="Calibri"/>
              </a:rPr>
              <a:t>Chương 7</a:t>
            </a:r>
            <a:endParaRPr sz="3600" spc="300">
              <a:solidFill>
                <a:srgbClr val="3F3F3F"/>
              </a:solidFill>
              <a:latin typeface="Calibri"/>
              <a:ea typeface="Calibri"/>
              <a:cs typeface="Calibri"/>
              <a:sym typeface="Calibri"/>
            </a:endParaRPr>
          </a:p>
        </p:txBody>
      </p:sp>
      <p:cxnSp>
        <p:nvCxnSpPr>
          <p:cNvPr id="1056" name="Google Shape;1056;p46"/>
          <p:cNvCxnSpPr>
            <a:cxnSpLocks/>
          </p:cNvCxnSpPr>
          <p:nvPr/>
        </p:nvCxnSpPr>
        <p:spPr>
          <a:xfrm flipV="1">
            <a:off x="3150824" y="3309258"/>
            <a:ext cx="6125378" cy="21771"/>
          </a:xfrm>
          <a:prstGeom prst="straightConnector1">
            <a:avLst/>
          </a:prstGeom>
          <a:noFill/>
          <a:ln w="57150" cap="flat" cmpd="sng">
            <a:solidFill>
              <a:srgbClr val="C55A11"/>
            </a:solidFill>
            <a:prstDash val="solid"/>
            <a:miter lim="800000"/>
            <a:headEnd type="none" w="sm" len="sm"/>
            <a:tailEnd type="none" w="sm" len="sm"/>
          </a:ln>
        </p:spPr>
      </p:cxnSp>
      <p:sp>
        <p:nvSpPr>
          <p:cNvPr id="1057" name="Google Shape;105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51</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barn(outVertical)">
                                      <p:cBhvr>
                                        <p:cTn id="7" dur="250"/>
                                        <p:tgtEl>
                                          <p:spTgt spid="105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055"/>
                                        </p:tgtEl>
                                        <p:attrNameLst>
                                          <p:attrName>style.visibility</p:attrName>
                                        </p:attrNameLst>
                                      </p:cBhvr>
                                      <p:to>
                                        <p:strVal val="visible"/>
                                      </p:to>
                                    </p:set>
                                    <p:animEffect transition="in" filter="wipe(down)">
                                      <p:cBhvr>
                                        <p:cTn id="11" dur="500"/>
                                        <p:tgtEl>
                                          <p:spTgt spid="105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054"/>
                                        </p:tgtEl>
                                        <p:attrNameLst>
                                          <p:attrName>style.visibility</p:attrName>
                                        </p:attrNameLst>
                                      </p:cBhvr>
                                      <p:to>
                                        <p:strVal val="visible"/>
                                      </p:to>
                                    </p:set>
                                    <p:animEffect transition="in" filter="wipe(up)">
                                      <p:cBhvr>
                                        <p:cTn id="14" dur="500"/>
                                        <p:tgtEl>
                                          <p:spTgt spid="1054"/>
                                        </p:tgtEl>
                                      </p:cBhvr>
                                    </p:animEffect>
                                  </p:childTnLst>
                                </p:cTn>
                              </p:par>
                            </p:childTnLst>
                          </p:cTn>
                        </p:par>
                        <p:par>
                          <p:cTn id="15" fill="hold">
                            <p:stCondLst>
                              <p:cond delay="750"/>
                            </p:stCondLst>
                            <p:childTnLst>
                              <p:par>
                                <p:cTn id="16" presetID="16" presetClass="exit" presetSubtype="21" fill="hold" nodeType="afterEffect">
                                  <p:stCondLst>
                                    <p:cond delay="0"/>
                                  </p:stCondLst>
                                  <p:childTnLst>
                                    <p:animEffect transition="out" filter="barn(inVertical)">
                                      <p:cBhvr>
                                        <p:cTn id="17" dur="250"/>
                                        <p:tgtEl>
                                          <p:spTgt spid="1056"/>
                                        </p:tgtEl>
                                      </p:cBhvr>
                                    </p:animEffect>
                                    <p:set>
                                      <p:cBhvr>
                                        <p:cTn id="18" dur="1" fill="hold">
                                          <p:stCondLst>
                                            <p:cond delay="249"/>
                                          </p:stCondLst>
                                        </p:cTn>
                                        <p:tgtEl>
                                          <p:spTgt spid="1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P spid="105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1"/>
        <p:cNvGrpSpPr/>
        <p:nvPr/>
      </p:nvGrpSpPr>
      <p:grpSpPr>
        <a:xfrm>
          <a:off x="0" y="0"/>
          <a:ext cx="0" cy="0"/>
          <a:chOff x="0" y="0"/>
          <a:chExt cx="0" cy="0"/>
        </a:xfrm>
      </p:grpSpPr>
      <p:grpSp>
        <p:nvGrpSpPr>
          <p:cNvPr id="1062" name="Google Shape;1062;p47"/>
          <p:cNvGrpSpPr/>
          <p:nvPr/>
        </p:nvGrpSpPr>
        <p:grpSpPr>
          <a:xfrm>
            <a:off x="0" y="0"/>
            <a:ext cx="1569720" cy="1722120"/>
            <a:chOff x="-63500" y="-109804"/>
            <a:chExt cx="1206500" cy="1333500"/>
          </a:xfrm>
        </p:grpSpPr>
        <p:sp>
          <p:nvSpPr>
            <p:cNvPr id="1063" name="Google Shape;1063;p4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spc="300">
                <a:solidFill>
                  <a:schemeClr val="lt1"/>
                </a:solidFill>
                <a:latin typeface="Calibri"/>
                <a:ea typeface="Calibri"/>
                <a:cs typeface="Calibri"/>
                <a:sym typeface="Calibri"/>
              </a:endParaRPr>
            </a:p>
          </p:txBody>
        </p:sp>
        <p:pic>
          <p:nvPicPr>
            <p:cNvPr id="1064" name="Google Shape;1064;p47"/>
            <p:cNvPicPr preferRelativeResize="0"/>
            <p:nvPr/>
          </p:nvPicPr>
          <p:blipFill rotWithShape="1">
            <a:blip r:embed="rId3">
              <a:alphaModFix/>
            </a:blip>
            <a:srcRect/>
            <a:stretch/>
          </p:blipFill>
          <p:spPr>
            <a:xfrm>
              <a:off x="0" y="0"/>
              <a:ext cx="694946" cy="688549"/>
            </a:xfrm>
            <a:prstGeom prst="rect">
              <a:avLst/>
            </a:prstGeom>
            <a:noFill/>
            <a:ln>
              <a:noFill/>
            </a:ln>
          </p:spPr>
        </p:pic>
      </p:grpSp>
      <p:grpSp>
        <p:nvGrpSpPr>
          <p:cNvPr id="1065" name="Google Shape;1065;p47"/>
          <p:cNvGrpSpPr/>
          <p:nvPr/>
        </p:nvGrpSpPr>
        <p:grpSpPr>
          <a:xfrm>
            <a:off x="5358895" y="2726095"/>
            <a:ext cx="1800767" cy="1653277"/>
            <a:chOff x="5358895" y="2726095"/>
            <a:chExt cx="1800767" cy="1653277"/>
          </a:xfrm>
        </p:grpSpPr>
        <p:sp>
          <p:nvSpPr>
            <p:cNvPr id="1066" name="Google Shape;1066;p47"/>
            <p:cNvSpPr/>
            <p:nvPr/>
          </p:nvSpPr>
          <p:spPr>
            <a:xfrm>
              <a:off x="5358895" y="2726095"/>
              <a:ext cx="1800767" cy="1653277"/>
            </a:xfrm>
            <a:prstGeom prst="hexagon">
              <a:avLst>
                <a:gd name="adj" fmla="val 25000"/>
                <a:gd name="vf" fmla="val 115470"/>
              </a:avLst>
            </a:prstGeom>
            <a:solidFill>
              <a:srgbClr val="595959"/>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pic>
          <p:nvPicPr>
            <p:cNvPr id="1067" name="Google Shape;1067;p47"/>
            <p:cNvPicPr preferRelativeResize="0"/>
            <p:nvPr/>
          </p:nvPicPr>
          <p:blipFill rotWithShape="1">
            <a:blip r:embed="rId4">
              <a:alphaModFix/>
            </a:blip>
            <a:srcRect/>
            <a:stretch/>
          </p:blipFill>
          <p:spPr>
            <a:xfrm>
              <a:off x="5727490" y="3041091"/>
              <a:ext cx="1039336" cy="1039336"/>
            </a:xfrm>
            <a:prstGeom prst="rect">
              <a:avLst/>
            </a:prstGeom>
            <a:noFill/>
            <a:ln>
              <a:noFill/>
            </a:ln>
          </p:spPr>
        </p:pic>
      </p:grpSp>
      <p:grpSp>
        <p:nvGrpSpPr>
          <p:cNvPr id="1068" name="Google Shape;1068;p47"/>
          <p:cNvGrpSpPr/>
          <p:nvPr/>
        </p:nvGrpSpPr>
        <p:grpSpPr>
          <a:xfrm>
            <a:off x="5411862" y="711125"/>
            <a:ext cx="1747800" cy="2027007"/>
            <a:chOff x="5411862" y="711125"/>
            <a:chExt cx="1747800" cy="2027007"/>
          </a:xfrm>
        </p:grpSpPr>
        <p:grpSp>
          <p:nvGrpSpPr>
            <p:cNvPr id="1069" name="Google Shape;1069;p47"/>
            <p:cNvGrpSpPr/>
            <p:nvPr/>
          </p:nvGrpSpPr>
          <p:grpSpPr>
            <a:xfrm>
              <a:off x="5411862" y="1237340"/>
              <a:ext cx="1747800" cy="1500792"/>
              <a:chOff x="5411862" y="1237340"/>
              <a:chExt cx="1747800" cy="1500792"/>
            </a:xfrm>
          </p:grpSpPr>
          <p:sp>
            <p:nvSpPr>
              <p:cNvPr id="1070" name="Google Shape;1070;p47"/>
              <p:cNvSpPr/>
              <p:nvPr/>
            </p:nvSpPr>
            <p:spPr>
              <a:xfrm>
                <a:off x="5411862" y="1237340"/>
                <a:ext cx="1747800" cy="1500792"/>
              </a:xfrm>
              <a:prstGeom prst="hexagon">
                <a:avLst>
                  <a:gd name="adj" fmla="val 25000"/>
                  <a:gd name="vf" fmla="val 115470"/>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pic>
            <p:nvPicPr>
              <p:cNvPr id="1071" name="Google Shape;1071;p47"/>
              <p:cNvPicPr preferRelativeResize="0"/>
              <p:nvPr/>
            </p:nvPicPr>
            <p:blipFill rotWithShape="1">
              <a:blip r:embed="rId5">
                <a:alphaModFix/>
              </a:blip>
              <a:srcRect/>
              <a:stretch/>
            </p:blipFill>
            <p:spPr>
              <a:xfrm rot="-169884">
                <a:off x="5815981" y="1504567"/>
                <a:ext cx="1102809" cy="1078535"/>
              </a:xfrm>
              <a:prstGeom prst="rect">
                <a:avLst/>
              </a:prstGeom>
              <a:noFill/>
              <a:ln>
                <a:noFill/>
              </a:ln>
            </p:spPr>
          </p:pic>
        </p:grpSp>
        <p:sp>
          <p:nvSpPr>
            <p:cNvPr id="1072" name="Google Shape;1072;p47"/>
            <p:cNvSpPr txBox="1"/>
            <p:nvPr/>
          </p:nvSpPr>
          <p:spPr>
            <a:xfrm>
              <a:off x="5566725" y="711125"/>
              <a:ext cx="15664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Khái niệm</a:t>
              </a:r>
              <a:endParaRPr sz="2000" spc="300">
                <a:solidFill>
                  <a:schemeClr val="dk1"/>
                </a:solidFill>
                <a:latin typeface="Calibri"/>
                <a:ea typeface="Calibri"/>
                <a:cs typeface="Calibri"/>
                <a:sym typeface="Calibri"/>
              </a:endParaRPr>
            </a:p>
          </p:txBody>
        </p:sp>
      </p:grpSp>
      <p:grpSp>
        <p:nvGrpSpPr>
          <p:cNvPr id="1073" name="Google Shape;1073;p47"/>
          <p:cNvGrpSpPr/>
          <p:nvPr/>
        </p:nvGrpSpPr>
        <p:grpSpPr>
          <a:xfrm>
            <a:off x="6670616" y="1941314"/>
            <a:ext cx="4117382" cy="1768485"/>
            <a:chOff x="6670616" y="1941314"/>
            <a:chExt cx="4117382" cy="1768485"/>
          </a:xfrm>
        </p:grpSpPr>
        <p:sp>
          <p:nvSpPr>
            <p:cNvPr id="1074" name="Google Shape;1074;p47"/>
            <p:cNvSpPr/>
            <p:nvPr/>
          </p:nvSpPr>
          <p:spPr>
            <a:xfrm>
              <a:off x="6728541" y="1971687"/>
              <a:ext cx="1747800" cy="1589073"/>
            </a:xfrm>
            <a:prstGeom prst="hexagon">
              <a:avLst>
                <a:gd name="adj" fmla="val 25000"/>
                <a:gd name="vf" fmla="val 115470"/>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75" name="Google Shape;1075;p47"/>
            <p:cNvSpPr txBox="1"/>
            <p:nvPr/>
          </p:nvSpPr>
          <p:spPr>
            <a:xfrm>
              <a:off x="8557900" y="2461554"/>
              <a:ext cx="223009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Địa chỉ bộ nhớ</a:t>
              </a:r>
              <a:endParaRPr sz="2000" spc="300">
                <a:solidFill>
                  <a:schemeClr val="dk1"/>
                </a:solidFill>
                <a:latin typeface="Calibri"/>
                <a:ea typeface="Calibri"/>
                <a:cs typeface="Calibri"/>
                <a:sym typeface="Calibri"/>
              </a:endParaRPr>
            </a:p>
          </p:txBody>
        </p:sp>
        <p:pic>
          <p:nvPicPr>
            <p:cNvPr id="1076" name="Google Shape;1076;p47"/>
            <p:cNvPicPr preferRelativeResize="0"/>
            <p:nvPr/>
          </p:nvPicPr>
          <p:blipFill rotWithShape="1">
            <a:blip r:embed="rId6">
              <a:alphaModFix/>
            </a:blip>
            <a:srcRect/>
            <a:stretch/>
          </p:blipFill>
          <p:spPr>
            <a:xfrm rot="-2080499">
              <a:off x="6919314" y="2190011"/>
              <a:ext cx="1271091" cy="1271091"/>
            </a:xfrm>
            <a:prstGeom prst="rect">
              <a:avLst/>
            </a:prstGeom>
            <a:noFill/>
            <a:ln>
              <a:noFill/>
            </a:ln>
          </p:spPr>
        </p:pic>
      </p:grpSp>
      <p:grpSp>
        <p:nvGrpSpPr>
          <p:cNvPr id="1077" name="Google Shape;1077;p47"/>
          <p:cNvGrpSpPr/>
          <p:nvPr/>
        </p:nvGrpSpPr>
        <p:grpSpPr>
          <a:xfrm>
            <a:off x="6728541" y="3560760"/>
            <a:ext cx="4795803" cy="1589073"/>
            <a:chOff x="6728541" y="3560760"/>
            <a:chExt cx="4795803" cy="1589073"/>
          </a:xfrm>
        </p:grpSpPr>
        <p:sp>
          <p:nvSpPr>
            <p:cNvPr id="1078" name="Google Shape;1078;p47"/>
            <p:cNvSpPr/>
            <p:nvPr/>
          </p:nvSpPr>
          <p:spPr>
            <a:xfrm>
              <a:off x="6728541" y="3560760"/>
              <a:ext cx="1747800" cy="1589073"/>
            </a:xfrm>
            <a:prstGeom prst="hexagon">
              <a:avLst>
                <a:gd name="adj" fmla="val 25000"/>
                <a:gd name="vf" fmla="val 115470"/>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79" name="Google Shape;1079;p47"/>
            <p:cNvSpPr txBox="1"/>
            <p:nvPr/>
          </p:nvSpPr>
          <p:spPr>
            <a:xfrm>
              <a:off x="8502826" y="4121860"/>
              <a:ext cx="302151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Nạp chương trình vào bộ nhớ</a:t>
              </a:r>
              <a:endParaRPr sz="2000" spc="300">
                <a:solidFill>
                  <a:schemeClr val="dk1"/>
                </a:solidFill>
                <a:latin typeface="Calibri"/>
                <a:ea typeface="Calibri"/>
                <a:cs typeface="Calibri"/>
                <a:sym typeface="Calibri"/>
              </a:endParaRPr>
            </a:p>
          </p:txBody>
        </p:sp>
        <p:pic>
          <p:nvPicPr>
            <p:cNvPr id="1080" name="Google Shape;1080;p47"/>
            <p:cNvPicPr preferRelativeResize="0"/>
            <p:nvPr/>
          </p:nvPicPr>
          <p:blipFill rotWithShape="1">
            <a:blip r:embed="rId7">
              <a:alphaModFix/>
            </a:blip>
            <a:srcRect/>
            <a:stretch/>
          </p:blipFill>
          <p:spPr>
            <a:xfrm rot="688917">
              <a:off x="7199539" y="3957883"/>
              <a:ext cx="823414" cy="838671"/>
            </a:xfrm>
            <a:prstGeom prst="rect">
              <a:avLst/>
            </a:prstGeom>
            <a:noFill/>
            <a:ln>
              <a:noFill/>
            </a:ln>
          </p:spPr>
        </p:pic>
      </p:grpSp>
      <p:grpSp>
        <p:nvGrpSpPr>
          <p:cNvPr id="1081" name="Google Shape;1081;p47"/>
          <p:cNvGrpSpPr/>
          <p:nvPr/>
        </p:nvGrpSpPr>
        <p:grpSpPr>
          <a:xfrm>
            <a:off x="4809625" y="4347270"/>
            <a:ext cx="2792816" cy="2232806"/>
            <a:chOff x="4809625" y="4347270"/>
            <a:chExt cx="2792816" cy="2232806"/>
          </a:xfrm>
        </p:grpSpPr>
        <p:sp>
          <p:nvSpPr>
            <p:cNvPr id="1082" name="Google Shape;1082;p47"/>
            <p:cNvSpPr/>
            <p:nvPr/>
          </p:nvSpPr>
          <p:spPr>
            <a:xfrm>
              <a:off x="5385379" y="4347270"/>
              <a:ext cx="1747800" cy="1589073"/>
            </a:xfrm>
            <a:prstGeom prst="hexagon">
              <a:avLst>
                <a:gd name="adj" fmla="val 25000"/>
                <a:gd name="vf" fmla="val 115470"/>
              </a:avLst>
            </a:prstGeom>
            <a:solidFill>
              <a:srgbClr val="DBD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83" name="Google Shape;1083;p47"/>
            <p:cNvSpPr txBox="1"/>
            <p:nvPr/>
          </p:nvSpPr>
          <p:spPr>
            <a:xfrm>
              <a:off x="4809625" y="6179966"/>
              <a:ext cx="279281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Chuyển đổi địa chỉ</a:t>
              </a:r>
              <a:endParaRPr sz="2000" spc="300">
                <a:solidFill>
                  <a:schemeClr val="dk1"/>
                </a:solidFill>
                <a:latin typeface="Calibri"/>
                <a:ea typeface="Calibri"/>
                <a:cs typeface="Calibri"/>
                <a:sym typeface="Calibri"/>
              </a:endParaRPr>
            </a:p>
          </p:txBody>
        </p:sp>
        <p:pic>
          <p:nvPicPr>
            <p:cNvPr id="1084" name="Google Shape;1084;p47"/>
            <p:cNvPicPr preferRelativeResize="0"/>
            <p:nvPr/>
          </p:nvPicPr>
          <p:blipFill rotWithShape="1">
            <a:blip r:embed="rId8">
              <a:alphaModFix/>
            </a:blip>
            <a:srcRect/>
            <a:stretch/>
          </p:blipFill>
          <p:spPr>
            <a:xfrm>
              <a:off x="5708583" y="4622995"/>
              <a:ext cx="1123058" cy="1123058"/>
            </a:xfrm>
            <a:prstGeom prst="rect">
              <a:avLst/>
            </a:prstGeom>
            <a:noFill/>
            <a:ln>
              <a:noFill/>
            </a:ln>
          </p:spPr>
        </p:pic>
      </p:grpSp>
      <p:grpSp>
        <p:nvGrpSpPr>
          <p:cNvPr id="1085" name="Google Shape;1085;p47"/>
          <p:cNvGrpSpPr/>
          <p:nvPr/>
        </p:nvGrpSpPr>
        <p:grpSpPr>
          <a:xfrm>
            <a:off x="1734508" y="3568784"/>
            <a:ext cx="4055508" cy="1589073"/>
            <a:chOff x="1734508" y="3568784"/>
            <a:chExt cx="4055508" cy="1589073"/>
          </a:xfrm>
        </p:grpSpPr>
        <p:sp>
          <p:nvSpPr>
            <p:cNvPr id="1086" name="Google Shape;1086;p47"/>
            <p:cNvSpPr/>
            <p:nvPr/>
          </p:nvSpPr>
          <p:spPr>
            <a:xfrm>
              <a:off x="4042216" y="3568784"/>
              <a:ext cx="1747800" cy="1589073"/>
            </a:xfrm>
            <a:prstGeom prst="hexagon">
              <a:avLst>
                <a:gd name="adj" fmla="val 25000"/>
                <a:gd name="vf" fmla="val 115470"/>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87" name="Google Shape;1087;p47"/>
            <p:cNvSpPr txBox="1"/>
            <p:nvPr/>
          </p:nvSpPr>
          <p:spPr>
            <a:xfrm>
              <a:off x="1734508" y="4177164"/>
              <a:ext cx="23246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Quản lý bộ nhớ</a:t>
              </a:r>
              <a:endParaRPr sz="2000" spc="300">
                <a:solidFill>
                  <a:schemeClr val="dk1"/>
                </a:solidFill>
                <a:latin typeface="Calibri"/>
                <a:ea typeface="Calibri"/>
                <a:cs typeface="Calibri"/>
                <a:sym typeface="Calibri"/>
              </a:endParaRPr>
            </a:p>
          </p:txBody>
        </p:sp>
        <p:pic>
          <p:nvPicPr>
            <p:cNvPr id="1088" name="Google Shape;1088;p47"/>
            <p:cNvPicPr preferRelativeResize="0"/>
            <p:nvPr/>
          </p:nvPicPr>
          <p:blipFill rotWithShape="1">
            <a:blip r:embed="rId9">
              <a:alphaModFix/>
            </a:blip>
            <a:srcRect/>
            <a:stretch/>
          </p:blipFill>
          <p:spPr>
            <a:xfrm rot="-694639">
              <a:off x="4539393" y="3918216"/>
              <a:ext cx="845895" cy="721677"/>
            </a:xfrm>
            <a:prstGeom prst="rect">
              <a:avLst/>
            </a:prstGeom>
            <a:noFill/>
            <a:ln>
              <a:noFill/>
            </a:ln>
          </p:spPr>
        </p:pic>
      </p:grpSp>
      <p:grpSp>
        <p:nvGrpSpPr>
          <p:cNvPr id="1089" name="Google Shape;1089;p47"/>
          <p:cNvGrpSpPr/>
          <p:nvPr/>
        </p:nvGrpSpPr>
        <p:grpSpPr>
          <a:xfrm>
            <a:off x="1349367" y="1963661"/>
            <a:ext cx="4440649" cy="1589073"/>
            <a:chOff x="1349367" y="1963661"/>
            <a:chExt cx="4440649" cy="1589073"/>
          </a:xfrm>
        </p:grpSpPr>
        <p:sp>
          <p:nvSpPr>
            <p:cNvPr id="1090" name="Google Shape;1090;p47"/>
            <p:cNvSpPr/>
            <p:nvPr/>
          </p:nvSpPr>
          <p:spPr>
            <a:xfrm>
              <a:off x="4042216" y="1963661"/>
              <a:ext cx="1747800" cy="1589073"/>
            </a:xfrm>
            <a:prstGeom prst="hexagon">
              <a:avLst>
                <a:gd name="adj" fmla="val 25000"/>
                <a:gd name="vf" fmla="val 115470"/>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1" name="Google Shape;1091;p47"/>
            <p:cNvSpPr txBox="1"/>
            <p:nvPr/>
          </p:nvSpPr>
          <p:spPr>
            <a:xfrm>
              <a:off x="1349367" y="2549099"/>
              <a:ext cx="274581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Cơ chế phân trang</a:t>
              </a:r>
              <a:endParaRPr sz="2000" spc="300">
                <a:solidFill>
                  <a:schemeClr val="dk1"/>
                </a:solidFill>
                <a:latin typeface="Calibri"/>
                <a:ea typeface="Calibri"/>
                <a:cs typeface="Calibri"/>
                <a:sym typeface="Calibri"/>
              </a:endParaRPr>
            </a:p>
          </p:txBody>
        </p:sp>
        <p:pic>
          <p:nvPicPr>
            <p:cNvPr id="1092" name="Google Shape;1092;p47"/>
            <p:cNvPicPr preferRelativeResize="0"/>
            <p:nvPr/>
          </p:nvPicPr>
          <p:blipFill rotWithShape="1">
            <a:blip r:embed="rId10">
              <a:alphaModFix/>
            </a:blip>
            <a:srcRect/>
            <a:stretch/>
          </p:blipFill>
          <p:spPr>
            <a:xfrm>
              <a:off x="4429294" y="2283352"/>
              <a:ext cx="999411" cy="999411"/>
            </a:xfrm>
            <a:prstGeom prst="rect">
              <a:avLst/>
            </a:prstGeom>
            <a:noFill/>
            <a:ln>
              <a:noFill/>
            </a:ln>
          </p:spPr>
        </p:pic>
      </p:grpSp>
      <p:grpSp>
        <p:nvGrpSpPr>
          <p:cNvPr id="1093" name="Google Shape;1093;p47"/>
          <p:cNvGrpSpPr/>
          <p:nvPr/>
        </p:nvGrpSpPr>
        <p:grpSpPr>
          <a:xfrm>
            <a:off x="4042216" y="1237340"/>
            <a:ext cx="4463153" cy="4699003"/>
            <a:chOff x="-826290" y="1722120"/>
            <a:chExt cx="4463153" cy="4699003"/>
          </a:xfrm>
        </p:grpSpPr>
        <p:sp>
          <p:nvSpPr>
            <p:cNvPr id="1094" name="Google Shape;1094;p47"/>
            <p:cNvSpPr/>
            <p:nvPr/>
          </p:nvSpPr>
          <p:spPr>
            <a:xfrm>
              <a:off x="1889063" y="2456467"/>
              <a:ext cx="1747800" cy="1589073"/>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5" name="Google Shape;1095;p47"/>
            <p:cNvSpPr/>
            <p:nvPr/>
          </p:nvSpPr>
          <p:spPr>
            <a:xfrm>
              <a:off x="1860035" y="4045540"/>
              <a:ext cx="1747800" cy="1589073"/>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6" name="Google Shape;1096;p47"/>
            <p:cNvSpPr/>
            <p:nvPr/>
          </p:nvSpPr>
          <p:spPr>
            <a:xfrm>
              <a:off x="516873" y="4832050"/>
              <a:ext cx="1747800" cy="1589073"/>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7" name="Google Shape;1097;p47"/>
            <p:cNvSpPr/>
            <p:nvPr/>
          </p:nvSpPr>
          <p:spPr>
            <a:xfrm>
              <a:off x="-826290" y="2448441"/>
              <a:ext cx="1747800" cy="1589073"/>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8" name="Google Shape;1098;p47"/>
            <p:cNvSpPr/>
            <p:nvPr/>
          </p:nvSpPr>
          <p:spPr>
            <a:xfrm>
              <a:off x="-826290" y="4053564"/>
              <a:ext cx="1747800" cy="1589073"/>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099" name="Google Shape;1099;p47"/>
            <p:cNvSpPr/>
            <p:nvPr/>
          </p:nvSpPr>
          <p:spPr>
            <a:xfrm>
              <a:off x="490389" y="3210875"/>
              <a:ext cx="1800767" cy="1653277"/>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100" name="Google Shape;1100;p47"/>
            <p:cNvSpPr/>
            <p:nvPr/>
          </p:nvSpPr>
          <p:spPr>
            <a:xfrm>
              <a:off x="543356" y="1722120"/>
              <a:ext cx="1747800" cy="1500792"/>
            </a:xfrm>
            <a:prstGeom prst="hexagon">
              <a:avLst>
                <a:gd name="adj" fmla="val 25000"/>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grpSp>
      <p:sp>
        <p:nvSpPr>
          <p:cNvPr id="1101" name="Google Shape;110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52</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65"/>
                                        </p:tgtEl>
                                        <p:attrNameLst>
                                          <p:attrName>style.visibility</p:attrName>
                                        </p:attrNameLst>
                                      </p:cBhvr>
                                      <p:to>
                                        <p:strVal val="visible"/>
                                      </p:to>
                                    </p:set>
                                    <p:anim calcmode="lin" valueType="num">
                                      <p:cBhvr additive="base">
                                        <p:cTn id="7" dur="250"/>
                                        <p:tgtEl>
                                          <p:spTgt spid="1065"/>
                                        </p:tgtEl>
                                        <p:attrNameLst>
                                          <p:attrName>ppt_w</p:attrName>
                                        </p:attrNameLst>
                                      </p:cBhvr>
                                      <p:tavLst>
                                        <p:tav tm="0">
                                          <p:val>
                                            <p:strVal val="0"/>
                                          </p:val>
                                        </p:tav>
                                        <p:tav tm="100000">
                                          <p:val>
                                            <p:strVal val="#ppt_w"/>
                                          </p:val>
                                        </p:tav>
                                      </p:tavLst>
                                    </p:anim>
                                    <p:anim calcmode="lin" valueType="num">
                                      <p:cBhvr additive="base">
                                        <p:cTn id="8" dur="250"/>
                                        <p:tgtEl>
                                          <p:spTgt spid="1065"/>
                                        </p:tgtEl>
                                        <p:attrNameLst>
                                          <p:attrName>ppt_h</p:attrName>
                                        </p:attrNameLst>
                                      </p:cBhvr>
                                      <p:tavLst>
                                        <p:tav tm="0">
                                          <p:val>
                                            <p:strVal val="0"/>
                                          </p:val>
                                        </p:tav>
                                        <p:tav tm="100000">
                                          <p:val>
                                            <p:strVal val="#ppt_h"/>
                                          </p:val>
                                        </p:tav>
                                      </p:tavLst>
                                    </p:anim>
                                  </p:childTnLst>
                                </p:cTn>
                              </p:par>
                            </p:childTnLst>
                          </p:cTn>
                        </p:par>
                        <p:par>
                          <p:cTn id="9" fill="hold">
                            <p:stCondLst>
                              <p:cond delay="250"/>
                            </p:stCondLst>
                            <p:childTnLst>
                              <p:par>
                                <p:cTn id="10" presetID="1" presetClass="entr" presetSubtype="0" fill="hold" nodeType="afterEffect">
                                  <p:stCondLst>
                                    <p:cond delay="0"/>
                                  </p:stCondLst>
                                  <p:childTnLst>
                                    <p:set>
                                      <p:cBhvr>
                                        <p:cTn id="11" dur="1" fill="hold">
                                          <p:stCondLst>
                                            <p:cond delay="0"/>
                                          </p:stCondLst>
                                        </p:cTn>
                                        <p:tgtEl>
                                          <p:spTgt spid="1068"/>
                                        </p:tgtEl>
                                        <p:attrNameLst>
                                          <p:attrName>style.visibility</p:attrName>
                                        </p:attrNameLst>
                                      </p:cBhvr>
                                      <p:to>
                                        <p:strVal val="visible"/>
                                      </p:to>
                                    </p:set>
                                  </p:childTnLst>
                                </p:cTn>
                              </p:par>
                            </p:childTnLst>
                          </p:cTn>
                        </p:par>
                        <p:par>
                          <p:cTn id="12" fill="hold">
                            <p:stCondLst>
                              <p:cond delay="250"/>
                            </p:stCondLst>
                            <p:childTnLst>
                              <p:par>
                                <p:cTn id="13" presetID="1" presetClass="entr" presetSubtype="0" fill="hold" nodeType="afterEffect">
                                  <p:stCondLst>
                                    <p:cond delay="250"/>
                                  </p:stCondLst>
                                  <p:childTnLst>
                                    <p:set>
                                      <p:cBhvr>
                                        <p:cTn id="14" dur="1" fill="hold">
                                          <p:stCondLst>
                                            <p:cond delay="0"/>
                                          </p:stCondLst>
                                        </p:cTn>
                                        <p:tgtEl>
                                          <p:spTgt spid="107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250"/>
                                  </p:stCondLst>
                                  <p:childTnLst>
                                    <p:set>
                                      <p:cBhvr>
                                        <p:cTn id="17" dur="1" fill="hold">
                                          <p:stCondLst>
                                            <p:cond delay="0"/>
                                          </p:stCondLst>
                                        </p:cTn>
                                        <p:tgtEl>
                                          <p:spTgt spid="1077"/>
                                        </p:tgtEl>
                                        <p:attrNameLst>
                                          <p:attrName>style.visibility</p:attrName>
                                        </p:attrNameLst>
                                      </p:cBhvr>
                                      <p:to>
                                        <p:strVal val="visible"/>
                                      </p:to>
                                    </p:set>
                                  </p:childTnLst>
                                </p:cTn>
                              </p:par>
                            </p:childTnLst>
                          </p:cTn>
                        </p:par>
                        <p:par>
                          <p:cTn id="18" fill="hold">
                            <p:stCondLst>
                              <p:cond delay="750"/>
                            </p:stCondLst>
                            <p:childTnLst>
                              <p:par>
                                <p:cTn id="19" presetID="1" presetClass="entr" presetSubtype="0" fill="hold" nodeType="afterEffect">
                                  <p:stCondLst>
                                    <p:cond delay="250"/>
                                  </p:stCondLst>
                                  <p:childTnLst>
                                    <p:set>
                                      <p:cBhvr>
                                        <p:cTn id="20" dur="1" fill="hold">
                                          <p:stCondLst>
                                            <p:cond delay="0"/>
                                          </p:stCondLst>
                                        </p:cTn>
                                        <p:tgtEl>
                                          <p:spTgt spid="1081"/>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250"/>
                                  </p:stCondLst>
                                  <p:childTnLst>
                                    <p:set>
                                      <p:cBhvr>
                                        <p:cTn id="23" dur="1" fill="hold">
                                          <p:stCondLst>
                                            <p:cond delay="0"/>
                                          </p:stCondLst>
                                        </p:cTn>
                                        <p:tgtEl>
                                          <p:spTgt spid="1085"/>
                                        </p:tgtEl>
                                        <p:attrNameLst>
                                          <p:attrName>style.visibility</p:attrName>
                                        </p:attrNameLst>
                                      </p:cBhvr>
                                      <p:to>
                                        <p:strVal val="visible"/>
                                      </p:to>
                                    </p:set>
                                  </p:childTnLst>
                                </p:cTn>
                              </p:par>
                            </p:childTnLst>
                          </p:cTn>
                        </p:par>
                        <p:par>
                          <p:cTn id="24" fill="hold">
                            <p:stCondLst>
                              <p:cond delay="1250"/>
                            </p:stCondLst>
                            <p:childTnLst>
                              <p:par>
                                <p:cTn id="25" presetID="1" presetClass="entr" presetSubtype="0" fill="hold" nodeType="afterEffect">
                                  <p:stCondLst>
                                    <p:cond delay="250"/>
                                  </p:stCondLst>
                                  <p:childTnLst>
                                    <p:set>
                                      <p:cBhvr>
                                        <p:cTn id="26"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8"/>
          <p:cNvSpPr/>
          <p:nvPr/>
        </p:nvSpPr>
        <p:spPr>
          <a:xfrm>
            <a:off x="4605298" y="0"/>
            <a:ext cx="3101788" cy="653143"/>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Khái niệm</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107" name="Google Shape;1107;p48"/>
          <p:cNvGrpSpPr/>
          <p:nvPr/>
        </p:nvGrpSpPr>
        <p:grpSpPr>
          <a:xfrm>
            <a:off x="0" y="0"/>
            <a:ext cx="1569720" cy="1722120"/>
            <a:chOff x="-63500" y="-109804"/>
            <a:chExt cx="1206500" cy="1333500"/>
          </a:xfrm>
        </p:grpSpPr>
        <p:sp>
          <p:nvSpPr>
            <p:cNvPr id="1108" name="Google Shape;1108;p4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109" name="Google Shape;1109;p4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110" name="Google Shape;1110;p48"/>
          <p:cNvSpPr/>
          <p:nvPr/>
        </p:nvSpPr>
        <p:spPr>
          <a:xfrm>
            <a:off x="986779" y="794947"/>
            <a:ext cx="11027634" cy="14772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Chương trình =&gt; mang vào trong bộ nhớ =&gt; đặt vào tiến trình =&gt; xử lý</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b="1" spc="300">
                <a:solidFill>
                  <a:schemeClr val="dk1"/>
                </a:solidFill>
                <a:latin typeface="Calibri" panose="020F0502020204030204" pitchFamily="34" charset="0"/>
                <a:ea typeface="Calibri"/>
                <a:cs typeface="Calibri" panose="020F0502020204030204" pitchFamily="34" charset="0"/>
                <a:sym typeface="Calibri"/>
              </a:rPr>
              <a:t>Input Queue </a:t>
            </a:r>
            <a:r>
              <a:rPr lang="en-US" sz="2000" spc="300">
                <a:solidFill>
                  <a:schemeClr val="dk1"/>
                </a:solidFill>
                <a:latin typeface="Calibri" panose="020F0502020204030204" pitchFamily="34" charset="0"/>
                <a:ea typeface="Calibri"/>
                <a:cs typeface="Calibri" panose="020F0502020204030204" pitchFamily="34" charset="0"/>
                <a:sym typeface="Calibri"/>
              </a:rPr>
              <a:t>– tập hợp những tiến trình trên đĩa, đang chờ để được mang vào trong bộ nhớ để thực thi.</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111" name="Google Shape;1111;p48"/>
          <p:cNvSpPr/>
          <p:nvPr/>
        </p:nvSpPr>
        <p:spPr>
          <a:xfrm>
            <a:off x="986778" y="3043378"/>
            <a:ext cx="10489752" cy="14773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Mục tiêu nạp </a:t>
            </a:r>
            <a:r>
              <a:rPr lang="en-US" sz="2000" b="1" spc="300">
                <a:solidFill>
                  <a:schemeClr val="dk1"/>
                </a:solidFill>
                <a:latin typeface="Calibri" panose="020F0502020204030204" pitchFamily="34" charset="0"/>
                <a:ea typeface="Calibri"/>
                <a:cs typeface="Calibri" panose="020F0502020204030204" pitchFamily="34" charset="0"/>
                <a:sym typeface="Calibri"/>
              </a:rPr>
              <a:t>càng nhiều process</a:t>
            </a:r>
            <a:r>
              <a:rPr lang="en-US" sz="2000" spc="300">
                <a:solidFill>
                  <a:schemeClr val="dk1"/>
                </a:solidFill>
                <a:latin typeface="Calibri" panose="020F0502020204030204" pitchFamily="34" charset="0"/>
                <a:ea typeface="Calibri"/>
                <a:cs typeface="Calibri" panose="020F0502020204030204" pitchFamily="34" charset="0"/>
                <a:sym typeface="Calibri"/>
              </a:rPr>
              <a:t> vào bộ nhớ càng tốt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Trong hầu hết các hệ thống, </a:t>
            </a:r>
            <a:r>
              <a:rPr lang="en-US" sz="2000" b="1" spc="300">
                <a:solidFill>
                  <a:schemeClr val="dk1"/>
                </a:solidFill>
                <a:latin typeface="Calibri" panose="020F0502020204030204" pitchFamily="34" charset="0"/>
                <a:ea typeface="Calibri"/>
                <a:cs typeface="Calibri" panose="020F0502020204030204" pitchFamily="34" charset="0"/>
                <a:sym typeface="Calibri"/>
              </a:rPr>
              <a:t>kernel sẽ chiếm một phần cố định </a:t>
            </a:r>
            <a:r>
              <a:rPr lang="en-US" sz="2000" spc="300">
                <a:solidFill>
                  <a:schemeClr val="dk1"/>
                </a:solidFill>
                <a:latin typeface="Calibri" panose="020F0502020204030204" pitchFamily="34" charset="0"/>
                <a:ea typeface="Calibri"/>
                <a:cs typeface="Calibri" panose="020F0502020204030204" pitchFamily="34" charset="0"/>
                <a:sym typeface="Calibri"/>
              </a:rPr>
              <a:t>của bộ nhớ; phần còn lại phân phối cho các process.</a:t>
            </a:r>
            <a:endParaRPr spc="300">
              <a:latin typeface="Calibri" panose="020F0502020204030204" pitchFamily="34" charset="0"/>
              <a:cs typeface="Calibri" panose="020F0502020204030204" pitchFamily="34" charset="0"/>
            </a:endParaRPr>
          </a:p>
        </p:txBody>
      </p:sp>
      <p:sp>
        <p:nvSpPr>
          <p:cNvPr id="1112" name="Google Shape;1112;p48"/>
          <p:cNvSpPr/>
          <p:nvPr/>
        </p:nvSpPr>
        <p:spPr>
          <a:xfrm>
            <a:off x="986778" y="2166963"/>
            <a:ext cx="9128397" cy="55395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Hệ điều hành quản lý bộ nhớ với sự hỗ trợ của </a:t>
            </a:r>
            <a:r>
              <a:rPr lang="en-US" sz="2000" spc="300">
                <a:solidFill>
                  <a:srgbClr val="833C0B"/>
                </a:solidFill>
                <a:latin typeface="Calibri" panose="020F0502020204030204" pitchFamily="34" charset="0"/>
                <a:ea typeface="Calibri"/>
                <a:cs typeface="Calibri" panose="020F0502020204030204" pitchFamily="34" charset="0"/>
                <a:sym typeface="Calibri"/>
              </a:rPr>
              <a:t>phần cứng </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1113" name="Google Shape;1113;p48"/>
          <p:cNvGrpSpPr/>
          <p:nvPr/>
        </p:nvGrpSpPr>
        <p:grpSpPr>
          <a:xfrm>
            <a:off x="5550976" y="2552126"/>
            <a:ext cx="6463436" cy="701791"/>
            <a:chOff x="5550976" y="2607039"/>
            <a:chExt cx="6463436" cy="701791"/>
          </a:xfrm>
        </p:grpSpPr>
        <p:sp>
          <p:nvSpPr>
            <p:cNvPr id="1114" name="Google Shape;1114;p48"/>
            <p:cNvSpPr/>
            <p:nvPr/>
          </p:nvSpPr>
          <p:spPr>
            <a:xfrm>
              <a:off x="5550976" y="2754873"/>
              <a:ext cx="6463436"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rgbClr val="833C0B"/>
                  </a:solidFill>
                  <a:latin typeface="Calibri" panose="020F0502020204030204" pitchFamily="34" charset="0"/>
                  <a:ea typeface="Calibri"/>
                  <a:cs typeface="Calibri" panose="020F0502020204030204" pitchFamily="34" charset="0"/>
                  <a:sym typeface="Calibri"/>
                </a:rPr>
                <a:t>phân phối, sắp xếp các process trong bộ nhớ</a:t>
              </a:r>
              <a:endParaRPr sz="2000"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1115" name="Google Shape;1115;p48"/>
            <p:cNvCxnSpPr/>
            <p:nvPr/>
          </p:nvCxnSpPr>
          <p:spPr>
            <a:xfrm>
              <a:off x="9564914" y="2607039"/>
              <a:ext cx="159657" cy="263025"/>
            </a:xfrm>
            <a:prstGeom prst="straightConnector1">
              <a:avLst/>
            </a:prstGeom>
            <a:noFill/>
            <a:ln w="28575" cap="flat" cmpd="sng">
              <a:solidFill>
                <a:srgbClr val="8A4517"/>
              </a:solidFill>
              <a:prstDash val="solid"/>
              <a:miter lim="800000"/>
              <a:headEnd type="none" w="sm" len="sm"/>
              <a:tailEnd type="triangle" w="med" len="med"/>
            </a:ln>
          </p:spPr>
        </p:cxnSp>
      </p:grpSp>
      <p:sp>
        <p:nvSpPr>
          <p:cNvPr id="1116" name="Google Shape;1116;p48"/>
          <p:cNvSpPr/>
          <p:nvPr/>
        </p:nvSpPr>
        <p:spPr>
          <a:xfrm>
            <a:off x="534697" y="5145992"/>
            <a:ext cx="2745531" cy="923330"/>
          </a:xfrm>
          <a:prstGeom prst="rect">
            <a:avLst/>
          </a:prstGeom>
          <a:noFill/>
          <a:ln w="9525" cap="flat" cmpd="sng">
            <a:solidFill>
              <a:srgbClr val="1F3864"/>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chemeClr val="accent5">
                    <a:lumMod val="75000"/>
                  </a:schemeClr>
                </a:solidFill>
                <a:latin typeface="Calibri" panose="020F0502020204030204" pitchFamily="34" charset="0"/>
                <a:ea typeface="Calibri"/>
                <a:cs typeface="Calibri" panose="020F0502020204030204" pitchFamily="34" charset="0"/>
                <a:sym typeface="Calibri"/>
              </a:rPr>
              <a:t>Yêu cầu đối với quản lý bộ nhớ</a:t>
            </a:r>
            <a:endParaRPr spc="300">
              <a:solidFill>
                <a:schemeClr val="accent5">
                  <a:lumMod val="75000"/>
                </a:schemeClr>
              </a:solidFill>
              <a:latin typeface="Calibri" panose="020F0502020204030204" pitchFamily="34" charset="0"/>
              <a:cs typeface="Calibri" panose="020F0502020204030204" pitchFamily="34" charset="0"/>
            </a:endParaRPr>
          </a:p>
        </p:txBody>
      </p:sp>
      <p:grpSp>
        <p:nvGrpSpPr>
          <p:cNvPr id="1117" name="Google Shape;1117;p48"/>
          <p:cNvGrpSpPr/>
          <p:nvPr/>
        </p:nvGrpSpPr>
        <p:grpSpPr>
          <a:xfrm>
            <a:off x="3481553" y="4464017"/>
            <a:ext cx="8966743" cy="2290096"/>
            <a:chOff x="3481553" y="4464017"/>
            <a:chExt cx="8966743" cy="2290096"/>
          </a:xfrm>
        </p:grpSpPr>
        <p:sp>
          <p:nvSpPr>
            <p:cNvPr id="1118" name="Google Shape;1118;p48"/>
            <p:cNvSpPr/>
            <p:nvPr/>
          </p:nvSpPr>
          <p:spPr>
            <a:xfrm>
              <a:off x="3542075" y="5738450"/>
              <a:ext cx="8845699" cy="1015663"/>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Chia sẻ: các process chia sẻ vùng nhớ chung</a:t>
              </a:r>
              <a:endParaRPr spc="300">
                <a:latin typeface="Calibri" panose="020F0502020204030204" pitchFamily="34" charset="0"/>
                <a:cs typeface="Calibri" panose="020F0502020204030204" pitchFamily="34" charset="0"/>
              </a:endParaRPr>
            </a:p>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Gán địa chỉ nhớ luận lý của user vào địa chỉ thực</a:t>
              </a:r>
              <a:endParaRPr spc="300">
                <a:latin typeface="Calibri" panose="020F0502020204030204" pitchFamily="34" charset="0"/>
                <a:cs typeface="Calibri" panose="020F0502020204030204" pitchFamily="34" charset="0"/>
              </a:endParaRPr>
            </a:p>
          </p:txBody>
        </p:sp>
        <p:sp>
          <p:nvSpPr>
            <p:cNvPr id="1119" name="Google Shape;1119;p48"/>
            <p:cNvSpPr/>
            <p:nvPr/>
          </p:nvSpPr>
          <p:spPr>
            <a:xfrm>
              <a:off x="3603017" y="4464017"/>
              <a:ext cx="5257273"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Cấp phát bộ nhớ cho các process</a:t>
              </a:r>
              <a:endParaRPr spc="300">
                <a:latin typeface="Calibri" panose="020F0502020204030204" pitchFamily="34" charset="0"/>
                <a:cs typeface="Calibri" panose="020F0502020204030204" pitchFamily="34" charset="0"/>
              </a:endParaRPr>
            </a:p>
          </p:txBody>
        </p:sp>
        <p:sp>
          <p:nvSpPr>
            <p:cNvPr id="1120" name="Google Shape;1120;p48"/>
            <p:cNvSpPr/>
            <p:nvPr/>
          </p:nvSpPr>
          <p:spPr>
            <a:xfrm>
              <a:off x="3542075" y="4925682"/>
              <a:ext cx="7779067"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Tái định vị (relocation): khi swapping,…</a:t>
              </a:r>
              <a:endParaRPr spc="300">
                <a:latin typeface="Calibri" panose="020F0502020204030204" pitchFamily="34" charset="0"/>
                <a:cs typeface="Calibri" panose="020F0502020204030204" pitchFamily="34" charset="0"/>
              </a:endParaRPr>
            </a:p>
          </p:txBody>
        </p:sp>
        <p:sp>
          <p:nvSpPr>
            <p:cNvPr id="1121" name="Google Shape;1121;p48"/>
            <p:cNvSpPr/>
            <p:nvPr/>
          </p:nvSpPr>
          <p:spPr>
            <a:xfrm>
              <a:off x="3542075" y="5330658"/>
              <a:ext cx="8906221"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Bảo vệ: phải kiểm tra truy xuất bộ nhớ có hợp lệ không</a:t>
              </a:r>
              <a:endParaRPr spc="300">
                <a:latin typeface="Calibri" panose="020F0502020204030204" pitchFamily="34" charset="0"/>
                <a:cs typeface="Calibri" panose="020F0502020204030204" pitchFamily="34" charset="0"/>
              </a:endParaRPr>
            </a:p>
          </p:txBody>
        </p:sp>
        <p:sp>
          <p:nvSpPr>
            <p:cNvPr id="1122" name="Google Shape;1122;p48"/>
            <p:cNvSpPr/>
            <p:nvPr/>
          </p:nvSpPr>
          <p:spPr>
            <a:xfrm>
              <a:off x="3481553" y="4625131"/>
              <a:ext cx="478382" cy="2013097"/>
            </a:xfrm>
            <a:prstGeom prst="leftBrace">
              <a:avLst>
                <a:gd name="adj1" fmla="val 8333"/>
                <a:gd name="adj2" fmla="val 50000"/>
              </a:avLst>
            </a:prstGeom>
            <a:noFill/>
            <a:ln w="28575"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1123" name="Google Shape;112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53</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animEffect transition="in" filter="fade">
                                      <p:cBhvr>
                                        <p:cTn id="7" dur="250"/>
                                        <p:tgtEl>
                                          <p:spTgt spid="11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13"/>
                                        </p:tgtEl>
                                        <p:attrNameLst>
                                          <p:attrName>style.visibility</p:attrName>
                                        </p:attrNameLst>
                                      </p:cBhvr>
                                      <p:to>
                                        <p:strVal val="visible"/>
                                      </p:to>
                                    </p:set>
                                    <p:animEffect transition="in" filter="wipe(up)">
                                      <p:cBhvr>
                                        <p:cTn id="16" dur="250"/>
                                        <p:tgtEl>
                                          <p:spTgt spid="11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17"/>
                                        </p:tgtEl>
                                        <p:attrNameLst>
                                          <p:attrName>style.visibility</p:attrName>
                                        </p:attrNameLst>
                                      </p:cBhvr>
                                      <p:to>
                                        <p:strVal val="visible"/>
                                      </p:to>
                                    </p:set>
                                    <p:animEffect transition="in" filter="wipe(left)">
                                      <p:cBhvr>
                                        <p:cTn id="29" dur="25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9"/>
          <p:cNvSpPr/>
          <p:nvPr/>
        </p:nvSpPr>
        <p:spPr>
          <a:xfrm>
            <a:off x="4605298" y="0"/>
            <a:ext cx="3101788" cy="653143"/>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Địa chỉ bộ nhớ</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129" name="Google Shape;1129;p49"/>
          <p:cNvGrpSpPr/>
          <p:nvPr/>
        </p:nvGrpSpPr>
        <p:grpSpPr>
          <a:xfrm>
            <a:off x="0" y="0"/>
            <a:ext cx="1569720" cy="1722120"/>
            <a:chOff x="-63500" y="-109804"/>
            <a:chExt cx="1206500" cy="1333500"/>
          </a:xfrm>
        </p:grpSpPr>
        <p:sp>
          <p:nvSpPr>
            <p:cNvPr id="1130" name="Google Shape;1130;p4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131" name="Google Shape;1131;p49"/>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132" name="Google Shape;1132;p49"/>
          <p:cNvSpPr/>
          <p:nvPr/>
        </p:nvSpPr>
        <p:spPr>
          <a:xfrm>
            <a:off x="6022487" y="3016649"/>
            <a:ext cx="6096000" cy="923289"/>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0" i="1" u="none" cap="none" spc="300">
                <a:solidFill>
                  <a:schemeClr val="dk1"/>
                </a:solidFill>
                <a:latin typeface="Calibri" panose="020F0502020204030204" pitchFamily="34" charset="0"/>
                <a:ea typeface="Calibri"/>
                <a:cs typeface="Calibri" panose="020F0502020204030204" pitchFamily="34" charset="0"/>
                <a:sym typeface="Calibri"/>
              </a:rPr>
              <a:t>trình biên dịch dịch mã =&gt; mọi tham chiếu bộ nhớ đều là địa chỉ logic</a:t>
            </a:r>
            <a:endParaRPr spc="300">
              <a:latin typeface="Calibri" panose="020F0502020204030204" pitchFamily="34" charset="0"/>
              <a:cs typeface="Calibri" panose="020F0502020204030204" pitchFamily="34" charset="0"/>
            </a:endParaRPr>
          </a:p>
        </p:txBody>
      </p:sp>
      <p:grpSp>
        <p:nvGrpSpPr>
          <p:cNvPr id="1133" name="Google Shape;1133;p49"/>
          <p:cNvGrpSpPr/>
          <p:nvPr/>
        </p:nvGrpSpPr>
        <p:grpSpPr>
          <a:xfrm>
            <a:off x="986778" y="653143"/>
            <a:ext cx="9946675" cy="1541702"/>
            <a:chOff x="986778" y="653143"/>
            <a:chExt cx="9946675" cy="1541702"/>
          </a:xfrm>
        </p:grpSpPr>
        <p:sp>
          <p:nvSpPr>
            <p:cNvPr id="1134" name="Google Shape;1134;p49"/>
            <p:cNvSpPr/>
            <p:nvPr/>
          </p:nvSpPr>
          <p:spPr>
            <a:xfrm>
              <a:off x="986778" y="1179223"/>
              <a:ext cx="3474414"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Địa chỉ vật lý </a:t>
              </a:r>
              <a:endParaRPr sz="20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(Physical/ địa chỉ thực)</a:t>
              </a:r>
              <a:endParaRPr sz="20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sp>
          <p:nvSpPr>
            <p:cNvPr id="1135" name="Google Shape;1135;p49"/>
            <p:cNvSpPr/>
            <p:nvPr/>
          </p:nvSpPr>
          <p:spPr>
            <a:xfrm>
              <a:off x="7819010" y="1179223"/>
              <a:ext cx="311444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Địa chỉ luận lý </a:t>
              </a:r>
              <a:endParaRPr sz="20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0"/>
                </a:spcBef>
                <a:spcAft>
                  <a:spcPts val="0"/>
                </a:spcAft>
                <a:buNone/>
              </a:pPr>
              <a:r>
                <a:rPr lang="en-US" sz="2000" spc="300">
                  <a:solidFill>
                    <a:schemeClr val="accent2">
                      <a:lumMod val="75000"/>
                    </a:schemeClr>
                  </a:solidFill>
                  <a:latin typeface="Calibri" panose="020F0502020204030204" pitchFamily="34" charset="0"/>
                  <a:ea typeface="Calibri"/>
                  <a:cs typeface="Calibri" panose="020F0502020204030204" pitchFamily="34" charset="0"/>
                  <a:sym typeface="Calibri"/>
                </a:rPr>
                <a:t>(Logical/ địa chỉ ảo) </a:t>
              </a:r>
              <a:endParaRPr sz="20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cxnSp>
          <p:nvCxnSpPr>
            <p:cNvPr id="1136" name="Google Shape;1136;p49"/>
            <p:cNvCxnSpPr>
              <a:stCxn id="1128" idx="2"/>
              <a:endCxn id="1134" idx="0"/>
            </p:cNvCxnSpPr>
            <p:nvPr/>
          </p:nvCxnSpPr>
          <p:spPr>
            <a:xfrm flipH="1">
              <a:off x="2723985" y="653143"/>
              <a:ext cx="3432207" cy="526080"/>
            </a:xfrm>
            <a:prstGeom prst="straightConnector1">
              <a:avLst/>
            </a:prstGeom>
            <a:noFill/>
            <a:ln w="38100" cap="flat" cmpd="sng">
              <a:solidFill>
                <a:schemeClr val="accent2">
                  <a:lumMod val="75000"/>
                </a:schemeClr>
              </a:solidFill>
              <a:prstDash val="solid"/>
              <a:miter lim="800000"/>
              <a:headEnd type="none" w="sm" len="sm"/>
              <a:tailEnd type="triangle" w="med" len="med"/>
            </a:ln>
          </p:spPr>
        </p:cxnSp>
        <p:cxnSp>
          <p:nvCxnSpPr>
            <p:cNvPr id="1137" name="Google Shape;1137;p49"/>
            <p:cNvCxnSpPr>
              <a:stCxn id="1128" idx="2"/>
            </p:cNvCxnSpPr>
            <p:nvPr/>
          </p:nvCxnSpPr>
          <p:spPr>
            <a:xfrm>
              <a:off x="6156192" y="653143"/>
              <a:ext cx="3272700" cy="526200"/>
            </a:xfrm>
            <a:prstGeom prst="straightConnector1">
              <a:avLst/>
            </a:prstGeom>
            <a:noFill/>
            <a:ln w="38100" cap="flat" cmpd="sng">
              <a:solidFill>
                <a:schemeClr val="accent2">
                  <a:lumMod val="75000"/>
                </a:schemeClr>
              </a:solidFill>
              <a:prstDash val="solid"/>
              <a:miter lim="800000"/>
              <a:headEnd type="none" w="sm" len="sm"/>
              <a:tailEnd type="triangle" w="med" len="med"/>
            </a:ln>
          </p:spPr>
        </p:cxnSp>
      </p:grpSp>
      <p:grpSp>
        <p:nvGrpSpPr>
          <p:cNvPr id="1138" name="Google Shape;1138;p49"/>
          <p:cNvGrpSpPr/>
          <p:nvPr/>
        </p:nvGrpSpPr>
        <p:grpSpPr>
          <a:xfrm>
            <a:off x="391103" y="2180312"/>
            <a:ext cx="4665764" cy="1006070"/>
            <a:chOff x="391103" y="1832366"/>
            <a:chExt cx="4665764" cy="1006070"/>
          </a:xfrm>
        </p:grpSpPr>
        <p:sp>
          <p:nvSpPr>
            <p:cNvPr id="1139" name="Google Shape;1139;p49"/>
            <p:cNvSpPr/>
            <p:nvPr/>
          </p:nvSpPr>
          <p:spPr>
            <a:xfrm>
              <a:off x="391103" y="2284479"/>
              <a:ext cx="4665764"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accent5">
                      <a:lumMod val="75000"/>
                    </a:schemeClr>
                  </a:solidFill>
                  <a:latin typeface="Calibri" panose="020F0502020204030204" pitchFamily="34" charset="0"/>
                  <a:ea typeface="Calibri"/>
                  <a:cs typeface="Calibri" panose="020F0502020204030204" pitchFamily="34" charset="0"/>
                  <a:sym typeface="Calibri"/>
                </a:rPr>
                <a:t>1 vị trí thực trong bộ nhớ chính</a:t>
              </a:r>
              <a:endParaRPr sz="2000" spc="300">
                <a:solidFill>
                  <a:schemeClr val="accent5">
                    <a:lumMod val="75000"/>
                  </a:schemeClr>
                </a:solidFill>
                <a:latin typeface="Calibri" panose="020F0502020204030204" pitchFamily="34" charset="0"/>
                <a:ea typeface="Calibri"/>
                <a:cs typeface="Calibri" panose="020F0502020204030204" pitchFamily="34" charset="0"/>
                <a:sym typeface="Calibri"/>
              </a:endParaRPr>
            </a:p>
          </p:txBody>
        </p:sp>
        <p:cxnSp>
          <p:nvCxnSpPr>
            <p:cNvPr id="1140" name="Google Shape;1140;p49"/>
            <p:cNvCxnSpPr/>
            <p:nvPr/>
          </p:nvCxnSpPr>
          <p:spPr>
            <a:xfrm flipH="1">
              <a:off x="2423886" y="1832366"/>
              <a:ext cx="145144" cy="452113"/>
            </a:xfrm>
            <a:prstGeom prst="straightConnector1">
              <a:avLst/>
            </a:prstGeom>
            <a:noFill/>
            <a:ln w="38100" cap="flat" cmpd="sng">
              <a:solidFill>
                <a:schemeClr val="accent5">
                  <a:lumMod val="75000"/>
                </a:schemeClr>
              </a:solidFill>
              <a:prstDash val="solid"/>
              <a:miter lim="800000"/>
              <a:headEnd type="none" w="sm" len="sm"/>
              <a:tailEnd type="triangle" w="med" len="med"/>
            </a:ln>
          </p:spPr>
        </p:cxnSp>
      </p:grpSp>
      <p:grpSp>
        <p:nvGrpSpPr>
          <p:cNvPr id="1141" name="Google Shape;1141;p49"/>
          <p:cNvGrpSpPr/>
          <p:nvPr/>
        </p:nvGrpSpPr>
        <p:grpSpPr>
          <a:xfrm>
            <a:off x="6907476" y="2194845"/>
            <a:ext cx="5284524" cy="817945"/>
            <a:chOff x="6907476" y="2194845"/>
            <a:chExt cx="5284524" cy="817945"/>
          </a:xfrm>
        </p:grpSpPr>
        <p:sp>
          <p:nvSpPr>
            <p:cNvPr id="1142" name="Google Shape;1142;p49"/>
            <p:cNvSpPr/>
            <p:nvPr/>
          </p:nvSpPr>
          <p:spPr>
            <a:xfrm>
              <a:off x="6907476" y="2458833"/>
              <a:ext cx="5284524"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accent5">
                      <a:lumMod val="75000"/>
                    </a:schemeClr>
                  </a:solidFill>
                  <a:latin typeface="Calibri" panose="020F0502020204030204" pitchFamily="34" charset="0"/>
                  <a:ea typeface="Calibri"/>
                  <a:cs typeface="Calibri" panose="020F0502020204030204" pitchFamily="34" charset="0"/>
                  <a:sym typeface="Calibri"/>
                </a:rPr>
                <a:t>1 vị trí nhớ trong một chương trình </a:t>
              </a:r>
              <a:endParaRPr sz="2000" spc="300">
                <a:solidFill>
                  <a:schemeClr val="accent5">
                    <a:lumMod val="75000"/>
                  </a:schemeClr>
                </a:solidFill>
                <a:latin typeface="Calibri" panose="020F0502020204030204" pitchFamily="34" charset="0"/>
                <a:ea typeface="Calibri"/>
                <a:cs typeface="Calibri" panose="020F0502020204030204" pitchFamily="34" charset="0"/>
                <a:sym typeface="Calibri"/>
              </a:endParaRPr>
            </a:p>
          </p:txBody>
        </p:sp>
        <p:cxnSp>
          <p:nvCxnSpPr>
            <p:cNvPr id="1143" name="Google Shape;1143;p49"/>
            <p:cNvCxnSpPr>
              <a:cxnSpLocks/>
              <a:stCxn id="1135" idx="2"/>
              <a:endCxn id="1142" idx="0"/>
            </p:cNvCxnSpPr>
            <p:nvPr/>
          </p:nvCxnSpPr>
          <p:spPr>
            <a:xfrm>
              <a:off x="9376232" y="2194845"/>
              <a:ext cx="173506" cy="263988"/>
            </a:xfrm>
            <a:prstGeom prst="straightConnector1">
              <a:avLst/>
            </a:prstGeom>
            <a:noFill/>
            <a:ln w="38100" cap="flat" cmpd="sng">
              <a:solidFill>
                <a:schemeClr val="accent5">
                  <a:lumMod val="75000"/>
                </a:schemeClr>
              </a:solidFill>
              <a:prstDash val="solid"/>
              <a:miter lim="800000"/>
              <a:headEnd type="none" w="sm" len="sm"/>
              <a:tailEnd type="triangle" w="med" len="med"/>
            </a:ln>
          </p:spPr>
        </p:cxnSp>
      </p:grpSp>
      <p:grpSp>
        <p:nvGrpSpPr>
          <p:cNvPr id="1144" name="Google Shape;1144;p49"/>
          <p:cNvGrpSpPr/>
          <p:nvPr/>
        </p:nvGrpSpPr>
        <p:grpSpPr>
          <a:xfrm>
            <a:off x="5307457" y="3939938"/>
            <a:ext cx="6884543" cy="2143068"/>
            <a:chOff x="5307457" y="3331967"/>
            <a:chExt cx="6884543" cy="2143068"/>
          </a:xfrm>
        </p:grpSpPr>
        <p:sp>
          <p:nvSpPr>
            <p:cNvPr id="1145" name="Google Shape;1145;p49"/>
            <p:cNvSpPr/>
            <p:nvPr/>
          </p:nvSpPr>
          <p:spPr>
            <a:xfrm>
              <a:off x="5307457" y="4136247"/>
              <a:ext cx="3837500" cy="133878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địa chỉ được biểu diễn tương đối so với một vị trí nào đó trong chương trình</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146" name="Google Shape;1146;p49"/>
            <p:cNvSpPr/>
            <p:nvPr/>
          </p:nvSpPr>
          <p:spPr>
            <a:xfrm>
              <a:off x="9865692" y="4254402"/>
              <a:ext cx="213552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địa chỉ thực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147" name="Google Shape;1147;p49"/>
            <p:cNvGrpSpPr/>
            <p:nvPr/>
          </p:nvGrpSpPr>
          <p:grpSpPr>
            <a:xfrm>
              <a:off x="6022487" y="3331967"/>
              <a:ext cx="6169513" cy="894018"/>
              <a:chOff x="6022487" y="3331967"/>
              <a:chExt cx="6169513" cy="894018"/>
            </a:xfrm>
          </p:grpSpPr>
          <p:sp>
            <p:nvSpPr>
              <p:cNvPr id="1148" name="Google Shape;1148;p49"/>
              <p:cNvSpPr/>
              <p:nvPr/>
            </p:nvSpPr>
            <p:spPr>
              <a:xfrm>
                <a:off x="6022487" y="3672028"/>
                <a:ext cx="273344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accent6">
                        <a:lumMod val="75000"/>
                      </a:schemeClr>
                    </a:solidFill>
                    <a:latin typeface="Calibri" panose="020F0502020204030204" pitchFamily="34" charset="0"/>
                    <a:ea typeface="Calibri"/>
                    <a:cs typeface="Calibri" panose="020F0502020204030204" pitchFamily="34" charset="0"/>
                    <a:sym typeface="Calibri"/>
                  </a:rPr>
                  <a:t>Địa chỉ tương đối </a:t>
                </a:r>
                <a:endParaRPr sz="2000" spc="300">
                  <a:solidFill>
                    <a:schemeClr val="accent6">
                      <a:lumMod val="75000"/>
                    </a:schemeClr>
                  </a:solidFill>
                  <a:latin typeface="Calibri" panose="020F0502020204030204" pitchFamily="34" charset="0"/>
                  <a:ea typeface="Calibri"/>
                  <a:cs typeface="Calibri" panose="020F0502020204030204" pitchFamily="34" charset="0"/>
                  <a:sym typeface="Calibri"/>
                </a:endParaRPr>
              </a:p>
            </p:txBody>
          </p:sp>
          <p:sp>
            <p:nvSpPr>
              <p:cNvPr id="1149" name="Google Shape;1149;p49"/>
              <p:cNvSpPr/>
              <p:nvPr/>
            </p:nvSpPr>
            <p:spPr>
              <a:xfrm>
                <a:off x="9144957" y="3672028"/>
                <a:ext cx="3047043" cy="553957"/>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cap="none" spc="300">
                    <a:solidFill>
                      <a:schemeClr val="accent6">
                        <a:lumMod val="75000"/>
                      </a:schemeClr>
                    </a:solidFill>
                    <a:latin typeface="Calibri" panose="020F0502020204030204" pitchFamily="34" charset="0"/>
                    <a:ea typeface="Calibri"/>
                    <a:cs typeface="Calibri" panose="020F0502020204030204" pitchFamily="34" charset="0"/>
                    <a:sym typeface="Calibri"/>
                  </a:rPr>
                  <a:t>Địa chỉ tuyệt đối</a:t>
                </a:r>
                <a:endParaRPr sz="2000" b="0" i="0" u="none" cap="none" spc="300">
                  <a:solidFill>
                    <a:schemeClr val="accent6">
                      <a:lumMod val="75000"/>
                    </a:schemeClr>
                  </a:solidFill>
                  <a:latin typeface="Calibri" panose="020F0502020204030204" pitchFamily="34" charset="0"/>
                  <a:ea typeface="Calibri"/>
                  <a:cs typeface="Calibri" panose="020F0502020204030204" pitchFamily="34" charset="0"/>
                  <a:sym typeface="Calibri"/>
                </a:endParaRPr>
              </a:p>
            </p:txBody>
          </p:sp>
          <p:cxnSp>
            <p:nvCxnSpPr>
              <p:cNvPr id="1150" name="Google Shape;1150;p49"/>
              <p:cNvCxnSpPr>
                <a:cxnSpLocks/>
                <a:stCxn id="1132" idx="2"/>
                <a:endCxn id="1148" idx="0"/>
              </p:cNvCxnSpPr>
              <p:nvPr/>
            </p:nvCxnSpPr>
            <p:spPr>
              <a:xfrm flipH="1">
                <a:off x="7389208" y="3331967"/>
                <a:ext cx="1681279" cy="340061"/>
              </a:xfrm>
              <a:prstGeom prst="straightConnector1">
                <a:avLst/>
              </a:prstGeom>
              <a:noFill/>
              <a:ln w="38100" cap="flat" cmpd="sng">
                <a:solidFill>
                  <a:srgbClr val="385623"/>
                </a:solidFill>
                <a:prstDash val="solid"/>
                <a:miter lim="800000"/>
                <a:headEnd type="none" w="sm" len="sm"/>
                <a:tailEnd type="triangle" w="med" len="med"/>
              </a:ln>
            </p:spPr>
          </p:cxnSp>
          <p:cxnSp>
            <p:nvCxnSpPr>
              <p:cNvPr id="1151" name="Google Shape;1151;p49"/>
              <p:cNvCxnSpPr>
                <a:cxnSpLocks/>
                <a:stCxn id="1132" idx="2"/>
                <a:endCxn id="1149" idx="0"/>
              </p:cNvCxnSpPr>
              <p:nvPr/>
            </p:nvCxnSpPr>
            <p:spPr>
              <a:xfrm>
                <a:off x="9070487" y="3331967"/>
                <a:ext cx="1597992" cy="340061"/>
              </a:xfrm>
              <a:prstGeom prst="straightConnector1">
                <a:avLst/>
              </a:prstGeom>
              <a:noFill/>
              <a:ln w="38100" cap="flat" cmpd="sng">
                <a:solidFill>
                  <a:srgbClr val="385623"/>
                </a:solidFill>
                <a:prstDash val="solid"/>
                <a:miter lim="800000"/>
                <a:headEnd type="none" w="sm" len="sm"/>
                <a:tailEnd type="triangle" w="med" len="med"/>
              </a:ln>
            </p:spPr>
          </p:cxnSp>
        </p:grpSp>
      </p:grpSp>
      <p:sp>
        <p:nvSpPr>
          <p:cNvPr id="1152" name="Google Shape;115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pPr marL="0" lvl="0" indent="0" algn="r" rtl="0">
                <a:lnSpc>
                  <a:spcPct val="150000"/>
                </a:lnSpc>
                <a:spcBef>
                  <a:spcPts val="0"/>
                </a:spcBef>
                <a:spcAft>
                  <a:spcPts val="0"/>
                </a:spcAft>
                <a:buNone/>
              </a:pPr>
              <a:t>54</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animEffect transition="in" filter="wipe(up)">
                                      <p:cBhvr>
                                        <p:cTn id="7" dur="250"/>
                                        <p:tgtEl>
                                          <p:spTgt spid="1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38"/>
                                        </p:tgtEl>
                                        <p:attrNameLst>
                                          <p:attrName>style.visibility</p:attrName>
                                        </p:attrNameLst>
                                      </p:cBhvr>
                                      <p:to>
                                        <p:strVal val="visible"/>
                                      </p:to>
                                    </p:set>
                                    <p:animEffect transition="in" filter="wipe(up)">
                                      <p:cBhvr>
                                        <p:cTn id="12" dur="250"/>
                                        <p:tgtEl>
                                          <p:spTgt spid="1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41"/>
                                        </p:tgtEl>
                                        <p:attrNameLst>
                                          <p:attrName>style.visibility</p:attrName>
                                        </p:attrNameLst>
                                      </p:cBhvr>
                                      <p:to>
                                        <p:strVal val="visible"/>
                                      </p:to>
                                    </p:set>
                                    <p:animEffect transition="in" filter="wipe(up)">
                                      <p:cBhvr>
                                        <p:cTn id="17" dur="250"/>
                                        <p:tgtEl>
                                          <p:spTgt spid="114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44"/>
                                        </p:tgtEl>
                                        <p:attrNameLst>
                                          <p:attrName>style.visibility</p:attrName>
                                        </p:attrNameLst>
                                      </p:cBhvr>
                                      <p:to>
                                        <p:strVal val="visible"/>
                                      </p:to>
                                    </p:set>
                                    <p:animEffect transition="in" filter="wipe(up)">
                                      <p:cBhvr>
                                        <p:cTn id="26" dur="250"/>
                                        <p:tgtEl>
                                          <p:spTgt spid="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0"/>
          <p:cNvSpPr/>
          <p:nvPr/>
        </p:nvSpPr>
        <p:spPr>
          <a:xfrm>
            <a:off x="3168383" y="0"/>
            <a:ext cx="5685331" cy="653143"/>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Nạp chương trình vào bộ nhớ</a:t>
            </a:r>
            <a:endParaRPr sz="2000" spc="300">
              <a:solidFill>
                <a:schemeClr val="dk1"/>
              </a:solidFill>
              <a:latin typeface="Calibri"/>
              <a:ea typeface="Calibri"/>
              <a:cs typeface="Calibri"/>
              <a:sym typeface="Calibri"/>
            </a:endParaRPr>
          </a:p>
        </p:txBody>
      </p:sp>
      <p:grpSp>
        <p:nvGrpSpPr>
          <p:cNvPr id="1158" name="Google Shape;1158;p50"/>
          <p:cNvGrpSpPr/>
          <p:nvPr/>
        </p:nvGrpSpPr>
        <p:grpSpPr>
          <a:xfrm>
            <a:off x="0" y="0"/>
            <a:ext cx="1569720" cy="1722120"/>
            <a:chOff x="-63500" y="-109804"/>
            <a:chExt cx="1206500" cy="1333500"/>
          </a:xfrm>
        </p:grpSpPr>
        <p:sp>
          <p:nvSpPr>
            <p:cNvPr id="1159" name="Google Shape;1159;p5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160" name="Google Shape;1160;p50"/>
            <p:cNvPicPr preferRelativeResize="0"/>
            <p:nvPr/>
          </p:nvPicPr>
          <p:blipFill rotWithShape="1">
            <a:blip r:embed="rId3">
              <a:alphaModFix/>
            </a:blip>
            <a:srcRect/>
            <a:stretch/>
          </p:blipFill>
          <p:spPr>
            <a:xfrm>
              <a:off x="0" y="0"/>
              <a:ext cx="694946" cy="688549"/>
            </a:xfrm>
            <a:prstGeom prst="rect">
              <a:avLst/>
            </a:prstGeom>
            <a:noFill/>
            <a:ln>
              <a:noFill/>
            </a:ln>
          </p:spPr>
        </p:pic>
      </p:grpSp>
      <p:pic>
        <p:nvPicPr>
          <p:cNvPr id="1161" name="Google Shape;1161;p50"/>
          <p:cNvPicPr preferRelativeResize="0"/>
          <p:nvPr/>
        </p:nvPicPr>
        <p:blipFill rotWithShape="1">
          <a:blip r:embed="rId4">
            <a:alphaModFix/>
          </a:blip>
          <a:srcRect/>
          <a:stretch/>
        </p:blipFill>
        <p:spPr>
          <a:xfrm>
            <a:off x="2155618" y="1835292"/>
            <a:ext cx="7710860" cy="4094247"/>
          </a:xfrm>
          <a:prstGeom prst="rect">
            <a:avLst/>
          </a:prstGeom>
          <a:noFill/>
          <a:ln>
            <a:noFill/>
          </a:ln>
        </p:spPr>
      </p:pic>
      <p:grpSp>
        <p:nvGrpSpPr>
          <p:cNvPr id="1162" name="Google Shape;1162;p50"/>
          <p:cNvGrpSpPr/>
          <p:nvPr/>
        </p:nvGrpSpPr>
        <p:grpSpPr>
          <a:xfrm>
            <a:off x="4238171" y="1117541"/>
            <a:ext cx="7358743" cy="1785316"/>
            <a:chOff x="4238171" y="1117541"/>
            <a:chExt cx="7358743" cy="1785316"/>
          </a:xfrm>
        </p:grpSpPr>
        <p:sp>
          <p:nvSpPr>
            <p:cNvPr id="1163" name="Google Shape;1163;p50"/>
            <p:cNvSpPr/>
            <p:nvPr/>
          </p:nvSpPr>
          <p:spPr>
            <a:xfrm>
              <a:off x="4238171" y="1117541"/>
              <a:ext cx="73587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833C0B"/>
                  </a:solidFill>
                  <a:latin typeface="Calibri"/>
                  <a:ea typeface="Calibri"/>
                  <a:cs typeface="Calibri"/>
                  <a:sym typeface="Calibri"/>
                </a:rPr>
                <a:t>Tổng hợp object module =&gt;  file nhị phân load module</a:t>
              </a:r>
              <a:endParaRPr sz="1800" spc="300">
                <a:solidFill>
                  <a:srgbClr val="833C0B"/>
                </a:solidFill>
                <a:latin typeface="Calibri"/>
                <a:ea typeface="Calibri"/>
                <a:cs typeface="Calibri"/>
                <a:sym typeface="Calibri"/>
              </a:endParaRPr>
            </a:p>
          </p:txBody>
        </p:sp>
        <p:grpSp>
          <p:nvGrpSpPr>
            <p:cNvPr id="1164" name="Google Shape;1164;p50"/>
            <p:cNvGrpSpPr/>
            <p:nvPr/>
          </p:nvGrpSpPr>
          <p:grpSpPr>
            <a:xfrm>
              <a:off x="6496071" y="1545491"/>
              <a:ext cx="615929" cy="1357366"/>
              <a:chOff x="6496071" y="1545491"/>
              <a:chExt cx="615929" cy="1357366"/>
            </a:xfrm>
          </p:grpSpPr>
          <p:sp>
            <p:nvSpPr>
              <p:cNvPr id="1165" name="Google Shape;1165;p50"/>
              <p:cNvSpPr/>
              <p:nvPr/>
            </p:nvSpPr>
            <p:spPr>
              <a:xfrm>
                <a:off x="6496071" y="1545491"/>
                <a:ext cx="601415" cy="1277257"/>
              </a:xfrm>
              <a:custGeom>
                <a:avLst/>
                <a:gdLst/>
                <a:ahLst/>
                <a:cxnLst/>
                <a:rect l="l" t="t" r="r" b="b"/>
                <a:pathLst>
                  <a:path w="601415" h="1277257" extrusionOk="0">
                    <a:moveTo>
                      <a:pt x="601415" y="1277257"/>
                    </a:moveTo>
                    <a:cubicBezTo>
                      <a:pt x="325643" y="1216780"/>
                      <a:pt x="49872" y="1156304"/>
                      <a:pt x="6329" y="943428"/>
                    </a:cubicBezTo>
                    <a:cubicBezTo>
                      <a:pt x="-37214" y="730552"/>
                      <a:pt x="151472" y="365276"/>
                      <a:pt x="340158" y="0"/>
                    </a:cubicBezTo>
                  </a:path>
                </a:pathLst>
              </a:cu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166" name="Google Shape;1166;p50"/>
              <p:cNvSpPr/>
              <p:nvPr/>
            </p:nvSpPr>
            <p:spPr>
              <a:xfrm>
                <a:off x="6981371" y="2685143"/>
                <a:ext cx="130629" cy="217714"/>
              </a:xfrm>
              <a:custGeom>
                <a:avLst/>
                <a:gdLst/>
                <a:ahLst/>
                <a:cxnLst/>
                <a:rect l="l" t="t" r="r" b="b"/>
                <a:pathLst>
                  <a:path w="130629" h="217714" extrusionOk="0">
                    <a:moveTo>
                      <a:pt x="0" y="0"/>
                    </a:moveTo>
                    <a:lnTo>
                      <a:pt x="130629" y="145143"/>
                    </a:lnTo>
                    <a:lnTo>
                      <a:pt x="0" y="217714"/>
                    </a:lnTo>
                  </a:path>
                </a:pathLst>
              </a:cu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grpSp>
      <p:grpSp>
        <p:nvGrpSpPr>
          <p:cNvPr id="1167" name="Google Shape;1167;p50"/>
          <p:cNvGrpSpPr/>
          <p:nvPr/>
        </p:nvGrpSpPr>
        <p:grpSpPr>
          <a:xfrm>
            <a:off x="9463314" y="3642843"/>
            <a:ext cx="2728686" cy="1205764"/>
            <a:chOff x="9463314" y="3642843"/>
            <a:chExt cx="2728686" cy="1205764"/>
          </a:xfrm>
        </p:grpSpPr>
        <p:sp>
          <p:nvSpPr>
            <p:cNvPr id="1168" name="Google Shape;1168;p50"/>
            <p:cNvSpPr/>
            <p:nvPr/>
          </p:nvSpPr>
          <p:spPr>
            <a:xfrm>
              <a:off x="9717313" y="4202276"/>
              <a:ext cx="247468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a:solidFill>
                    <a:srgbClr val="833C0B"/>
                  </a:solidFill>
                  <a:latin typeface="Calibri"/>
                  <a:ea typeface="Calibri"/>
                  <a:cs typeface="Calibri"/>
                  <a:sym typeface="Calibri"/>
                </a:rPr>
                <a:t>nạp load module vào bộ nhớ chính</a:t>
              </a:r>
              <a:endParaRPr spc="300"/>
            </a:p>
          </p:txBody>
        </p:sp>
        <p:grpSp>
          <p:nvGrpSpPr>
            <p:cNvPr id="1169" name="Google Shape;1169;p50"/>
            <p:cNvGrpSpPr/>
            <p:nvPr/>
          </p:nvGrpSpPr>
          <p:grpSpPr>
            <a:xfrm>
              <a:off x="9463314" y="3642843"/>
              <a:ext cx="1045029" cy="609843"/>
              <a:chOff x="9463314" y="3642843"/>
              <a:chExt cx="1045029" cy="609843"/>
            </a:xfrm>
          </p:grpSpPr>
          <p:sp>
            <p:nvSpPr>
              <p:cNvPr id="1170" name="Google Shape;1170;p50"/>
              <p:cNvSpPr/>
              <p:nvPr/>
            </p:nvSpPr>
            <p:spPr>
              <a:xfrm>
                <a:off x="9463314" y="3642843"/>
                <a:ext cx="1001486" cy="609843"/>
              </a:xfrm>
              <a:custGeom>
                <a:avLst/>
                <a:gdLst/>
                <a:ahLst/>
                <a:cxnLst/>
                <a:rect l="l" t="t" r="r" b="b"/>
                <a:pathLst>
                  <a:path w="1001486" h="609843" extrusionOk="0">
                    <a:moveTo>
                      <a:pt x="0" y="609843"/>
                    </a:moveTo>
                    <a:cubicBezTo>
                      <a:pt x="177800" y="309881"/>
                      <a:pt x="355601" y="9919"/>
                      <a:pt x="522515" y="243"/>
                    </a:cubicBezTo>
                    <a:cubicBezTo>
                      <a:pt x="689429" y="-9433"/>
                      <a:pt x="845457" y="271176"/>
                      <a:pt x="1001486" y="551786"/>
                    </a:cubicBezTo>
                  </a:path>
                </a:pathLst>
              </a:cu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171" name="Google Shape;1171;p50"/>
              <p:cNvSpPr/>
              <p:nvPr/>
            </p:nvSpPr>
            <p:spPr>
              <a:xfrm>
                <a:off x="10261600" y="4005943"/>
                <a:ext cx="246743" cy="217714"/>
              </a:xfrm>
              <a:custGeom>
                <a:avLst/>
                <a:gdLst/>
                <a:ahLst/>
                <a:cxnLst/>
                <a:rect l="l" t="t" r="r" b="b"/>
                <a:pathLst>
                  <a:path w="246743" h="217714" extrusionOk="0">
                    <a:moveTo>
                      <a:pt x="0" y="116114"/>
                    </a:moveTo>
                    <a:lnTo>
                      <a:pt x="246743" y="217714"/>
                    </a:lnTo>
                    <a:lnTo>
                      <a:pt x="246743" y="0"/>
                    </a:lnTo>
                  </a:path>
                </a:pathLst>
              </a:cu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grpSp>
      <p:sp>
        <p:nvSpPr>
          <p:cNvPr id="1172" name="Google Shape;117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55</a:t>
            </a:fld>
            <a:endParaRPr spc="3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7" name="Google Shape;1177;p51"/>
          <p:cNvGrpSpPr/>
          <p:nvPr/>
        </p:nvGrpSpPr>
        <p:grpSpPr>
          <a:xfrm>
            <a:off x="3374235" y="659221"/>
            <a:ext cx="8110311" cy="6198779"/>
            <a:chOff x="3268889" y="861060"/>
            <a:chExt cx="8110311" cy="6198779"/>
          </a:xfrm>
        </p:grpSpPr>
        <p:grpSp>
          <p:nvGrpSpPr>
            <p:cNvPr id="1178" name="Google Shape;1178;p51"/>
            <p:cNvGrpSpPr/>
            <p:nvPr/>
          </p:nvGrpSpPr>
          <p:grpSpPr>
            <a:xfrm>
              <a:off x="4617131" y="861060"/>
              <a:ext cx="6762069" cy="5989136"/>
              <a:chOff x="3775302" y="509814"/>
              <a:chExt cx="6688137" cy="6510338"/>
            </a:xfrm>
          </p:grpSpPr>
          <p:grpSp>
            <p:nvGrpSpPr>
              <p:cNvPr id="1179" name="Google Shape;1179;p51"/>
              <p:cNvGrpSpPr/>
              <p:nvPr/>
            </p:nvGrpSpPr>
            <p:grpSpPr>
              <a:xfrm>
                <a:off x="3775302" y="2859314"/>
                <a:ext cx="1873250" cy="1170961"/>
                <a:chOff x="-1" y="0"/>
                <a:chExt cx="1872210" cy="1172309"/>
              </a:xfrm>
            </p:grpSpPr>
            <p:sp>
              <p:nvSpPr>
                <p:cNvPr id="1180" name="Google Shape;1180;p51"/>
                <p:cNvSpPr/>
                <p:nvPr/>
              </p:nvSpPr>
              <p:spPr>
                <a:xfrm>
                  <a:off x="-1" y="0"/>
                  <a:ext cx="1872210" cy="1120476"/>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181" name="Google Shape;1181;p51"/>
                <p:cNvSpPr/>
                <p:nvPr/>
              </p:nvSpPr>
              <p:spPr>
                <a:xfrm>
                  <a:off x="-1" y="0"/>
                  <a:ext cx="1872210" cy="1172309"/>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ABBOTT.OBJ</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MOVE R1, (idunno)</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CALL whosonfirst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182" name="Google Shape;1182;p51"/>
              <p:cNvGrpSpPr/>
              <p:nvPr/>
            </p:nvGrpSpPr>
            <p:grpSpPr>
              <a:xfrm>
                <a:off x="6254977" y="2859314"/>
                <a:ext cx="1873250" cy="1170961"/>
                <a:chOff x="-1" y="0"/>
                <a:chExt cx="1872210" cy="1172309"/>
              </a:xfrm>
            </p:grpSpPr>
            <p:sp>
              <p:nvSpPr>
                <p:cNvPr id="1183" name="Google Shape;1183;p51"/>
                <p:cNvSpPr/>
                <p:nvPr/>
              </p:nvSpPr>
              <p:spPr>
                <a:xfrm>
                  <a:off x="-1" y="0"/>
                  <a:ext cx="1872210" cy="1120476"/>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184" name="Google Shape;1184;p51"/>
                <p:cNvSpPr/>
                <p:nvPr/>
              </p:nvSpPr>
              <p:spPr>
                <a:xfrm>
                  <a:off x="-1" y="0"/>
                  <a:ext cx="1872210" cy="1172309"/>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COSTELLO.OBJ</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whosonfirst: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185" name="Google Shape;1185;p51"/>
              <p:cNvGrpSpPr/>
              <p:nvPr/>
            </p:nvGrpSpPr>
            <p:grpSpPr>
              <a:xfrm>
                <a:off x="3775302" y="509814"/>
                <a:ext cx="1873250" cy="1412875"/>
                <a:chOff x="-1" y="0"/>
                <a:chExt cx="1872210" cy="1413215"/>
              </a:xfrm>
            </p:grpSpPr>
            <p:sp>
              <p:nvSpPr>
                <p:cNvPr id="1186" name="Google Shape;1186;p51"/>
                <p:cNvSpPr/>
                <p:nvPr/>
              </p:nvSpPr>
              <p:spPr>
                <a:xfrm>
                  <a:off x="-1" y="0"/>
                  <a:ext cx="1872210" cy="1413215"/>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187" name="Google Shape;1187;p51"/>
                <p:cNvSpPr/>
                <p:nvPr/>
              </p:nvSpPr>
              <p:spPr>
                <a:xfrm>
                  <a:off x="-1" y="0"/>
                  <a:ext cx="1872210" cy="1171244"/>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ABBOTT.C</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int idunno;</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whosonfirst(idunno);</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188" name="Google Shape;1188;p51"/>
              <p:cNvGrpSpPr/>
              <p:nvPr/>
            </p:nvGrpSpPr>
            <p:grpSpPr>
              <a:xfrm>
                <a:off x="6237514" y="509814"/>
                <a:ext cx="1873250" cy="1412875"/>
                <a:chOff x="-1" y="0"/>
                <a:chExt cx="1872210" cy="1413215"/>
              </a:xfrm>
            </p:grpSpPr>
            <p:sp>
              <p:nvSpPr>
                <p:cNvPr id="1189" name="Google Shape;1189;p51"/>
                <p:cNvSpPr/>
                <p:nvPr/>
              </p:nvSpPr>
              <p:spPr>
                <a:xfrm>
                  <a:off x="-1" y="0"/>
                  <a:ext cx="1872210" cy="1413215"/>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190" name="Google Shape;1190;p51"/>
                <p:cNvSpPr/>
                <p:nvPr/>
              </p:nvSpPr>
              <p:spPr>
                <a:xfrm>
                  <a:off x="-1" y="0"/>
                  <a:ext cx="1872210" cy="1405493"/>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COSTELLO.C</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int whosonfirst (int x)</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191" name="Google Shape;1191;p51"/>
              <p:cNvGrpSpPr/>
              <p:nvPr/>
            </p:nvGrpSpPr>
            <p:grpSpPr>
              <a:xfrm>
                <a:off x="4064227" y="2210027"/>
                <a:ext cx="1295400" cy="360362"/>
                <a:chOff x="-1" y="-1"/>
                <a:chExt cx="1296146" cy="360560"/>
              </a:xfrm>
            </p:grpSpPr>
            <p:sp>
              <p:nvSpPr>
                <p:cNvPr id="1192" name="Google Shape;1192;p51"/>
                <p:cNvSpPr/>
                <p:nvPr/>
              </p:nvSpPr>
              <p:spPr>
                <a:xfrm>
                  <a:off x="-1" y="-1"/>
                  <a:ext cx="1296146" cy="360560"/>
                </a:xfrm>
                <a:custGeom>
                  <a:avLst/>
                  <a:gdLst/>
                  <a:ahLst/>
                  <a:cxnLst/>
                  <a:rect l="l" t="t"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193" name="Google Shape;1193;p51"/>
                <p:cNvSpPr/>
                <p:nvPr/>
              </p:nvSpPr>
              <p:spPr>
                <a:xfrm>
                  <a:off x="216023" y="46380"/>
                  <a:ext cx="864097" cy="26779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600">
                      <a:solidFill>
                        <a:srgbClr val="000000"/>
                      </a:solidFill>
                      <a:latin typeface="Calibri" panose="020F0502020204030204" pitchFamily="34" charset="0"/>
                      <a:ea typeface="Times New Roman"/>
                      <a:cs typeface="Calibri" panose="020F0502020204030204" pitchFamily="34" charset="0"/>
                      <a:sym typeface="Times New Roman"/>
                    </a:rPr>
                    <a:t>Compiler</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grpSp>
            <p:nvGrpSpPr>
              <p:cNvPr id="1194" name="Google Shape;1194;p51"/>
              <p:cNvGrpSpPr/>
              <p:nvPr/>
            </p:nvGrpSpPr>
            <p:grpSpPr>
              <a:xfrm>
                <a:off x="6245452" y="5378677"/>
                <a:ext cx="1190625" cy="549275"/>
                <a:chOff x="-1" y="0"/>
                <a:chExt cx="1190922" cy="549238"/>
              </a:xfrm>
            </p:grpSpPr>
            <p:sp>
              <p:nvSpPr>
                <p:cNvPr id="1195" name="Google Shape;1195;p51"/>
                <p:cNvSpPr/>
                <p:nvPr/>
              </p:nvSpPr>
              <p:spPr>
                <a:xfrm>
                  <a:off x="-1" y="0"/>
                  <a:ext cx="1190922" cy="549238"/>
                </a:xfrm>
                <a:custGeom>
                  <a:avLst/>
                  <a:gdLst/>
                  <a:ahLst/>
                  <a:cxnLst/>
                  <a:rect l="l" t="t"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196" name="Google Shape;1196;p51"/>
                <p:cNvSpPr/>
                <p:nvPr/>
              </p:nvSpPr>
              <p:spPr>
                <a:xfrm>
                  <a:off x="198486" y="4616"/>
                  <a:ext cx="793948" cy="54000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600">
                      <a:solidFill>
                        <a:srgbClr val="000000"/>
                      </a:solidFill>
                      <a:latin typeface="Calibri" panose="020F0502020204030204" pitchFamily="34" charset="0"/>
                      <a:ea typeface="Times New Roman"/>
                      <a:cs typeface="Calibri" panose="020F0502020204030204" pitchFamily="34" charset="0"/>
                      <a:sym typeface="Times New Roman"/>
                    </a:rPr>
                    <a:t>Loader/ locator</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grpSp>
            <p:nvGrpSpPr>
              <p:cNvPr id="1197" name="Google Shape;1197;p51"/>
              <p:cNvGrpSpPr/>
              <p:nvPr/>
            </p:nvGrpSpPr>
            <p:grpSpPr>
              <a:xfrm>
                <a:off x="6526439" y="2210027"/>
                <a:ext cx="1295400" cy="360362"/>
                <a:chOff x="-1" y="-1"/>
                <a:chExt cx="1296146" cy="360560"/>
              </a:xfrm>
            </p:grpSpPr>
            <p:sp>
              <p:nvSpPr>
                <p:cNvPr id="1198" name="Google Shape;1198;p51"/>
                <p:cNvSpPr/>
                <p:nvPr/>
              </p:nvSpPr>
              <p:spPr>
                <a:xfrm>
                  <a:off x="-1" y="-1"/>
                  <a:ext cx="1296146" cy="360560"/>
                </a:xfrm>
                <a:custGeom>
                  <a:avLst/>
                  <a:gdLst/>
                  <a:ahLst/>
                  <a:cxnLst/>
                  <a:rect l="l" t="t"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199" name="Google Shape;1199;p51"/>
                <p:cNvSpPr/>
                <p:nvPr/>
              </p:nvSpPr>
              <p:spPr>
                <a:xfrm>
                  <a:off x="216023" y="46380"/>
                  <a:ext cx="864097" cy="26779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600">
                      <a:solidFill>
                        <a:srgbClr val="000000"/>
                      </a:solidFill>
                      <a:latin typeface="Calibri" panose="020F0502020204030204" pitchFamily="34" charset="0"/>
                      <a:ea typeface="Times New Roman"/>
                      <a:cs typeface="Calibri" panose="020F0502020204030204" pitchFamily="34" charset="0"/>
                      <a:sym typeface="Times New Roman"/>
                    </a:rPr>
                    <a:t>Compiler</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grpSp>
            <p:nvGrpSpPr>
              <p:cNvPr id="1200" name="Google Shape;1200;p51"/>
              <p:cNvGrpSpPr/>
              <p:nvPr/>
            </p:nvGrpSpPr>
            <p:grpSpPr>
              <a:xfrm>
                <a:off x="5297714" y="4324577"/>
                <a:ext cx="1296988" cy="360362"/>
                <a:chOff x="-1" y="-1"/>
                <a:chExt cx="1296146" cy="360560"/>
              </a:xfrm>
            </p:grpSpPr>
            <p:sp>
              <p:nvSpPr>
                <p:cNvPr id="1201" name="Google Shape;1201;p51"/>
                <p:cNvSpPr/>
                <p:nvPr/>
              </p:nvSpPr>
              <p:spPr>
                <a:xfrm>
                  <a:off x="-1" y="-1"/>
                  <a:ext cx="1296146" cy="360560"/>
                </a:xfrm>
                <a:custGeom>
                  <a:avLst/>
                  <a:gdLst/>
                  <a:ahLst/>
                  <a:cxnLst/>
                  <a:rect l="l" t="t"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202" name="Google Shape;1202;p51"/>
                <p:cNvSpPr/>
                <p:nvPr/>
              </p:nvSpPr>
              <p:spPr>
                <a:xfrm>
                  <a:off x="216023" y="46381"/>
                  <a:ext cx="864097" cy="267796"/>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600">
                      <a:solidFill>
                        <a:srgbClr val="000000"/>
                      </a:solidFill>
                      <a:latin typeface="Calibri" panose="020F0502020204030204" pitchFamily="34" charset="0"/>
                      <a:ea typeface="Times New Roman"/>
                      <a:cs typeface="Calibri" panose="020F0502020204030204" pitchFamily="34" charset="0"/>
                      <a:sym typeface="Times New Roman"/>
                    </a:rPr>
                    <a:t>Linker</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cxnSp>
            <p:nvCxnSpPr>
              <p:cNvPr id="1203" name="Google Shape;1203;p51"/>
              <p:cNvCxnSpPr/>
              <p:nvPr/>
            </p:nvCxnSpPr>
            <p:spPr>
              <a:xfrm>
                <a:off x="7159852" y="1922689"/>
                <a:ext cx="0" cy="287338"/>
              </a:xfrm>
              <a:prstGeom prst="straightConnector1">
                <a:avLst/>
              </a:prstGeom>
              <a:noFill/>
              <a:ln w="19050" cap="flat" cmpd="sng">
                <a:solidFill>
                  <a:srgbClr val="000000"/>
                </a:solidFill>
                <a:prstDash val="solid"/>
                <a:round/>
                <a:headEnd type="none" w="med" len="med"/>
                <a:tailEnd type="triangle" w="med" len="med"/>
              </a:ln>
            </p:spPr>
          </p:cxnSp>
          <p:cxnSp>
            <p:nvCxnSpPr>
              <p:cNvPr id="1204" name="Google Shape;1204;p51"/>
              <p:cNvCxnSpPr/>
              <p:nvPr/>
            </p:nvCxnSpPr>
            <p:spPr>
              <a:xfrm>
                <a:off x="4711927" y="1922689"/>
                <a:ext cx="0" cy="287338"/>
              </a:xfrm>
              <a:prstGeom prst="straightConnector1">
                <a:avLst/>
              </a:prstGeom>
              <a:noFill/>
              <a:ln w="19050" cap="flat" cmpd="sng">
                <a:solidFill>
                  <a:srgbClr val="000000"/>
                </a:solidFill>
                <a:prstDash val="solid"/>
                <a:round/>
                <a:headEnd type="none" w="med" len="med"/>
                <a:tailEnd type="triangle" w="med" len="med"/>
              </a:ln>
            </p:spPr>
          </p:cxnSp>
          <p:cxnSp>
            <p:nvCxnSpPr>
              <p:cNvPr id="1205" name="Google Shape;1205;p51"/>
              <p:cNvCxnSpPr/>
              <p:nvPr/>
            </p:nvCxnSpPr>
            <p:spPr>
              <a:xfrm>
                <a:off x="7159852" y="2570389"/>
                <a:ext cx="0" cy="288925"/>
              </a:xfrm>
              <a:prstGeom prst="straightConnector1">
                <a:avLst/>
              </a:prstGeom>
              <a:noFill/>
              <a:ln w="19050" cap="flat" cmpd="sng">
                <a:solidFill>
                  <a:srgbClr val="000000"/>
                </a:solidFill>
                <a:prstDash val="solid"/>
                <a:round/>
                <a:headEnd type="none" w="med" len="med"/>
                <a:tailEnd type="triangle" w="med" len="med"/>
              </a:ln>
            </p:spPr>
          </p:cxnSp>
          <p:cxnSp>
            <p:nvCxnSpPr>
              <p:cNvPr id="1206" name="Google Shape;1206;p51"/>
              <p:cNvCxnSpPr/>
              <p:nvPr/>
            </p:nvCxnSpPr>
            <p:spPr>
              <a:xfrm>
                <a:off x="4711927" y="2562452"/>
                <a:ext cx="0" cy="288925"/>
              </a:xfrm>
              <a:prstGeom prst="straightConnector1">
                <a:avLst/>
              </a:prstGeom>
              <a:noFill/>
              <a:ln w="19050" cap="flat" cmpd="sng">
                <a:solidFill>
                  <a:srgbClr val="000000"/>
                </a:solidFill>
                <a:prstDash val="solid"/>
                <a:round/>
                <a:headEnd type="none" w="med" len="med"/>
                <a:tailEnd type="triangle" w="med" len="med"/>
              </a:ln>
            </p:spPr>
          </p:cxnSp>
          <p:cxnSp>
            <p:nvCxnSpPr>
              <p:cNvPr id="1207" name="Google Shape;1207;p51"/>
              <p:cNvCxnSpPr/>
              <p:nvPr/>
            </p:nvCxnSpPr>
            <p:spPr>
              <a:xfrm flipH="1">
                <a:off x="5945414" y="4000727"/>
                <a:ext cx="1246188" cy="323850"/>
              </a:xfrm>
              <a:prstGeom prst="straightConnector1">
                <a:avLst/>
              </a:prstGeom>
              <a:noFill/>
              <a:ln w="19050" cap="flat" cmpd="sng">
                <a:solidFill>
                  <a:srgbClr val="000000"/>
                </a:solidFill>
                <a:prstDash val="solid"/>
                <a:round/>
                <a:headEnd type="none" w="med" len="med"/>
                <a:tailEnd type="triangle" w="med" len="med"/>
              </a:ln>
            </p:spPr>
          </p:cxnSp>
          <p:cxnSp>
            <p:nvCxnSpPr>
              <p:cNvPr id="1208" name="Google Shape;1208;p51"/>
              <p:cNvCxnSpPr/>
              <p:nvPr/>
            </p:nvCxnSpPr>
            <p:spPr>
              <a:xfrm>
                <a:off x="4694464" y="4000727"/>
                <a:ext cx="1250950" cy="323850"/>
              </a:xfrm>
              <a:prstGeom prst="straightConnector1">
                <a:avLst/>
              </a:prstGeom>
              <a:noFill/>
              <a:ln w="19050" cap="flat" cmpd="sng">
                <a:solidFill>
                  <a:srgbClr val="000000"/>
                </a:solidFill>
                <a:prstDash val="solid"/>
                <a:round/>
                <a:headEnd type="none" w="med" len="med"/>
                <a:tailEnd type="triangle" w="med" len="med"/>
              </a:ln>
            </p:spPr>
          </p:cxnSp>
          <p:cxnSp>
            <p:nvCxnSpPr>
              <p:cNvPr id="1209" name="Google Shape;1209;p51"/>
              <p:cNvCxnSpPr/>
              <p:nvPr/>
            </p:nvCxnSpPr>
            <p:spPr>
              <a:xfrm flipH="1">
                <a:off x="4913539" y="4684939"/>
                <a:ext cx="1014413" cy="333375"/>
              </a:xfrm>
              <a:prstGeom prst="straightConnector1">
                <a:avLst/>
              </a:prstGeom>
              <a:noFill/>
              <a:ln w="19050" cap="flat" cmpd="sng">
                <a:solidFill>
                  <a:srgbClr val="000000"/>
                </a:solidFill>
                <a:prstDash val="solid"/>
                <a:round/>
                <a:headEnd type="none" w="med" len="med"/>
                <a:tailEnd type="triangle" w="med" len="med"/>
              </a:ln>
            </p:spPr>
          </p:cxnSp>
          <p:cxnSp>
            <p:nvCxnSpPr>
              <p:cNvPr id="1210" name="Google Shape;1210;p51"/>
              <p:cNvCxnSpPr/>
              <p:nvPr/>
            </p:nvCxnSpPr>
            <p:spPr>
              <a:xfrm>
                <a:off x="4927338" y="5639613"/>
                <a:ext cx="1318113" cy="13701"/>
              </a:xfrm>
              <a:prstGeom prst="straightConnector1">
                <a:avLst/>
              </a:prstGeom>
              <a:noFill/>
              <a:ln w="19050" cap="flat" cmpd="sng">
                <a:solidFill>
                  <a:srgbClr val="000000"/>
                </a:solidFill>
                <a:prstDash val="solid"/>
                <a:round/>
                <a:headEnd type="none" w="med" len="med"/>
                <a:tailEnd type="triangle" w="med" len="med"/>
              </a:ln>
            </p:spPr>
          </p:cxnSp>
          <p:cxnSp>
            <p:nvCxnSpPr>
              <p:cNvPr id="1211" name="Google Shape;1211;p51"/>
              <p:cNvCxnSpPr/>
              <p:nvPr/>
            </p:nvCxnSpPr>
            <p:spPr>
              <a:xfrm>
                <a:off x="7436077" y="5653314"/>
                <a:ext cx="866775" cy="474663"/>
              </a:xfrm>
              <a:prstGeom prst="straightConnector1">
                <a:avLst/>
              </a:prstGeom>
              <a:noFill/>
              <a:ln w="19050" cap="flat" cmpd="sng">
                <a:solidFill>
                  <a:srgbClr val="000000"/>
                </a:solidFill>
                <a:prstDash val="solid"/>
                <a:round/>
                <a:headEnd type="none" w="med" len="med"/>
                <a:tailEnd type="triangle" w="med" len="med"/>
              </a:ln>
            </p:spPr>
          </p:cxnSp>
          <p:sp>
            <p:nvSpPr>
              <p:cNvPr id="1212" name="Google Shape;1212;p51"/>
              <p:cNvSpPr/>
              <p:nvPr/>
            </p:nvSpPr>
            <p:spPr>
              <a:xfrm>
                <a:off x="8229268" y="1065699"/>
                <a:ext cx="2210546" cy="30110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3365FF"/>
                    </a:solidFill>
                    <a:latin typeface="Calibri" panose="020F0502020204030204" pitchFamily="34" charset="0"/>
                    <a:ea typeface="Calibri"/>
                    <a:cs typeface="Calibri" panose="020F0502020204030204" pitchFamily="34" charset="0"/>
                    <a:sym typeface="Calibri"/>
                  </a:rPr>
                  <a:t>SOURCE CODE</a:t>
                </a:r>
                <a:endParaRPr sz="1400">
                  <a:solidFill>
                    <a:srgbClr val="000000"/>
                  </a:solidFill>
                  <a:latin typeface="Calibri" panose="020F0502020204030204" pitchFamily="34" charset="0"/>
                  <a:ea typeface="Calibri"/>
                  <a:cs typeface="Calibri" panose="020F0502020204030204" pitchFamily="34" charset="0"/>
                  <a:sym typeface="Calibri"/>
                </a:endParaRPr>
              </a:p>
            </p:txBody>
          </p:sp>
          <p:sp>
            <p:nvSpPr>
              <p:cNvPr id="1213" name="Google Shape;1213;p51"/>
              <p:cNvSpPr/>
              <p:nvPr/>
            </p:nvSpPr>
            <p:spPr>
              <a:xfrm>
                <a:off x="8110764" y="3119361"/>
                <a:ext cx="2323387" cy="30110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3365FF"/>
                    </a:solidFill>
                    <a:latin typeface="Calibri" panose="020F0502020204030204" pitchFamily="34" charset="0"/>
                    <a:ea typeface="Calibri"/>
                    <a:cs typeface="Calibri" panose="020F0502020204030204" pitchFamily="34" charset="0"/>
                    <a:sym typeface="Calibri"/>
                  </a:rPr>
                  <a:t>OBJECT CODE</a:t>
                </a:r>
                <a:endParaRPr sz="1400">
                  <a:solidFill>
                    <a:srgbClr val="000000"/>
                  </a:solidFill>
                  <a:latin typeface="Calibri" panose="020F0502020204030204" pitchFamily="34" charset="0"/>
                  <a:ea typeface="Calibri"/>
                  <a:cs typeface="Calibri" panose="020F0502020204030204" pitchFamily="34" charset="0"/>
                  <a:sym typeface="Calibri"/>
                </a:endParaRPr>
              </a:p>
            </p:txBody>
          </p:sp>
          <p:grpSp>
            <p:nvGrpSpPr>
              <p:cNvPr id="1214" name="Google Shape;1214;p51"/>
              <p:cNvGrpSpPr/>
              <p:nvPr/>
            </p:nvGrpSpPr>
            <p:grpSpPr>
              <a:xfrm>
                <a:off x="7509102" y="4238852"/>
                <a:ext cx="2954337" cy="2781300"/>
                <a:chOff x="-1" y="-1"/>
                <a:chExt cx="2953987" cy="2780929"/>
              </a:xfrm>
            </p:grpSpPr>
            <p:grpSp>
              <p:nvGrpSpPr>
                <p:cNvPr id="1215" name="Google Shape;1215;p51"/>
                <p:cNvGrpSpPr/>
                <p:nvPr/>
              </p:nvGrpSpPr>
              <p:grpSpPr>
                <a:xfrm>
                  <a:off x="793744" y="-1"/>
                  <a:ext cx="2160242" cy="2780929"/>
                  <a:chOff x="-1" y="-1"/>
                  <a:chExt cx="2160242" cy="2780930"/>
                </a:xfrm>
              </p:grpSpPr>
              <p:grpSp>
                <p:nvGrpSpPr>
                  <p:cNvPr id="1216" name="Google Shape;1216;p51"/>
                  <p:cNvGrpSpPr/>
                  <p:nvPr/>
                </p:nvGrpSpPr>
                <p:grpSpPr>
                  <a:xfrm>
                    <a:off x="-1" y="-1"/>
                    <a:ext cx="2160242" cy="2780930"/>
                    <a:chOff x="-1" y="-1"/>
                    <a:chExt cx="2160242" cy="2780930"/>
                  </a:xfrm>
                </p:grpSpPr>
                <p:sp>
                  <p:nvSpPr>
                    <p:cNvPr id="1217" name="Google Shape;1217;p51"/>
                    <p:cNvSpPr/>
                    <p:nvPr/>
                  </p:nvSpPr>
                  <p:spPr>
                    <a:xfrm>
                      <a:off x="-1" y="-1"/>
                      <a:ext cx="2160242" cy="2780930"/>
                    </a:xfrm>
                    <a:prstGeom prst="rect">
                      <a:avLst/>
                    </a:prstGeom>
                    <a:solidFill>
                      <a:srgbClr val="CCEEDF"/>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2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18" name="Google Shape;1218;p51"/>
                    <p:cNvSpPr/>
                    <p:nvPr/>
                  </p:nvSpPr>
                  <p:spPr>
                    <a:xfrm>
                      <a:off x="-1" y="-1"/>
                      <a:ext cx="2160242" cy="40142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rgbClr val="000000"/>
                          </a:solidFill>
                          <a:latin typeface="Calibri" panose="020F0502020204030204" pitchFamily="34" charset="0"/>
                          <a:ea typeface="Times New Roman"/>
                          <a:cs typeface="Calibri" panose="020F0502020204030204" pitchFamily="34" charset="0"/>
                          <a:sym typeface="Times New Roman"/>
                        </a:rPr>
                        <a:t>Memory</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grpSp>
                <p:nvGrpSpPr>
                  <p:cNvPr id="1219" name="Google Shape;1219;p51"/>
                  <p:cNvGrpSpPr/>
                  <p:nvPr/>
                </p:nvGrpSpPr>
                <p:grpSpPr>
                  <a:xfrm>
                    <a:off x="192874" y="576063"/>
                    <a:ext cx="1735700" cy="2107453"/>
                    <a:chOff x="0" y="-1"/>
                    <a:chExt cx="1735700" cy="2107453"/>
                  </a:xfrm>
                </p:grpSpPr>
                <p:sp>
                  <p:nvSpPr>
                    <p:cNvPr id="1220" name="Google Shape;1220;p51"/>
                    <p:cNvSpPr/>
                    <p:nvPr/>
                  </p:nvSpPr>
                  <p:spPr>
                    <a:xfrm>
                      <a:off x="0" y="-1"/>
                      <a:ext cx="1735700" cy="204165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21" name="Google Shape;1221;p51"/>
                    <p:cNvSpPr/>
                    <p:nvPr/>
                  </p:nvSpPr>
                  <p:spPr>
                    <a:xfrm>
                      <a:off x="0" y="-1"/>
                      <a:ext cx="1735700" cy="2107453"/>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HAHAHA.EXE</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MOVE R1, 22388</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CALL 21547</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MOVE R1, R5</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(value of idunno)</a:t>
                      </a:r>
                      <a:r>
                        <a:rPr lang="en-US" sz="1400">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sp>
              <p:nvSpPr>
                <p:cNvPr id="1222" name="Google Shape;1222;p51"/>
                <p:cNvSpPr/>
                <p:nvPr/>
              </p:nvSpPr>
              <p:spPr>
                <a:xfrm>
                  <a:off x="1656" y="1877885"/>
                  <a:ext cx="720081" cy="23416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21547</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23" name="Google Shape;1223;p51"/>
                <p:cNvSpPr/>
                <p:nvPr/>
              </p:nvSpPr>
              <p:spPr>
                <a:xfrm>
                  <a:off x="-1" y="2309934"/>
                  <a:ext cx="720081" cy="23416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22388</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grpSp>
        </p:grpSp>
        <p:grpSp>
          <p:nvGrpSpPr>
            <p:cNvPr id="1224" name="Google Shape;1224;p51"/>
            <p:cNvGrpSpPr/>
            <p:nvPr/>
          </p:nvGrpSpPr>
          <p:grpSpPr>
            <a:xfrm>
              <a:off x="3268889" y="5018314"/>
              <a:ext cx="2513013" cy="2041525"/>
              <a:chOff x="-1" y="-1"/>
              <a:chExt cx="2513036" cy="2041650"/>
            </a:xfrm>
          </p:grpSpPr>
          <p:grpSp>
            <p:nvGrpSpPr>
              <p:cNvPr id="1225" name="Google Shape;1225;p51"/>
              <p:cNvGrpSpPr/>
              <p:nvPr/>
            </p:nvGrpSpPr>
            <p:grpSpPr>
              <a:xfrm>
                <a:off x="777335" y="-1"/>
                <a:ext cx="1735700" cy="2041650"/>
                <a:chOff x="0" y="-1"/>
                <a:chExt cx="1735700" cy="2041650"/>
              </a:xfrm>
            </p:grpSpPr>
            <p:sp>
              <p:nvSpPr>
                <p:cNvPr id="1226" name="Google Shape;1226;p51"/>
                <p:cNvSpPr/>
                <p:nvPr/>
              </p:nvSpPr>
              <p:spPr>
                <a:xfrm>
                  <a:off x="0" y="-1"/>
                  <a:ext cx="1735700" cy="204165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27" name="Google Shape;1227;p51"/>
                <p:cNvSpPr/>
                <p:nvPr/>
              </p:nvSpPr>
              <p:spPr>
                <a:xfrm>
                  <a:off x="0" y="-1"/>
                  <a:ext cx="1735700" cy="1939111"/>
                </a:xfrm>
                <a:prstGeom prst="rect">
                  <a:avLst/>
                </a:prstGeom>
                <a:noFill/>
                <a:ln>
                  <a:noFill/>
                </a:ln>
              </p:spPr>
              <p:txBody>
                <a:bodyPr spcFirstLastPara="1" wrap="square" lIns="91440" tIns="0" rIns="0" bIns="0" anchor="t" anchorCtr="0">
                  <a:spAutoFit/>
                </a:bodyPr>
                <a:lstStyle/>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HAHAHA.EXE</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MOVE R1, 2388</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CALL 1547</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MOVE R1, R5</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(value of idunno</a:t>
                  </a:r>
                  <a:r>
                    <a:rPr lang="en-US" sz="1400">
                      <a:solidFill>
                        <a:srgbClr val="000000"/>
                      </a:solidFill>
                      <a:latin typeface="Calibri" panose="020F0502020204030204" pitchFamily="34" charset="0"/>
                      <a:ea typeface="Times New Roman"/>
                      <a:cs typeface="Calibri" panose="020F0502020204030204" pitchFamily="34" charset="0"/>
                      <a:sym typeface="Times New Roman"/>
                    </a:rPr>
                    <a:t>)</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228" name="Google Shape;1228;p51"/>
              <p:cNvSpPr/>
              <p:nvPr/>
            </p:nvSpPr>
            <p:spPr>
              <a:xfrm>
                <a:off x="1656" y="1282218"/>
                <a:ext cx="720081" cy="215457"/>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1547</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29" name="Google Shape;1229;p51"/>
              <p:cNvSpPr/>
              <p:nvPr/>
            </p:nvSpPr>
            <p:spPr>
              <a:xfrm>
                <a:off x="-1" y="1714266"/>
                <a:ext cx="720081" cy="215457"/>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400" b="1">
                    <a:solidFill>
                      <a:srgbClr val="000000"/>
                    </a:solidFill>
                    <a:latin typeface="Calibri" panose="020F0502020204030204" pitchFamily="34" charset="0"/>
                    <a:ea typeface="Times New Roman"/>
                    <a:cs typeface="Calibri" panose="020F0502020204030204" pitchFamily="34" charset="0"/>
                    <a:sym typeface="Times New Roman"/>
                  </a:rPr>
                  <a:t>2388</a:t>
                </a:r>
                <a:endParaRPr sz="1800">
                  <a:solidFill>
                    <a:srgbClr val="000000"/>
                  </a:solidFill>
                  <a:latin typeface="Calibri" panose="020F0502020204030204" pitchFamily="34" charset="0"/>
                  <a:ea typeface="Times New Roman"/>
                  <a:cs typeface="Calibri" panose="020F0502020204030204" pitchFamily="34" charset="0"/>
                  <a:sym typeface="Times New Roman"/>
                </a:endParaRPr>
              </a:p>
            </p:txBody>
          </p:sp>
          <p:sp>
            <p:nvSpPr>
              <p:cNvPr id="1230" name="Google Shape;1230;p51"/>
              <p:cNvSpPr/>
              <p:nvPr/>
            </p:nvSpPr>
            <p:spPr>
              <a:xfrm>
                <a:off x="1628903" y="692525"/>
                <a:ext cx="455433" cy="600343"/>
              </a:xfrm>
              <a:custGeom>
                <a:avLst/>
                <a:gdLst>
                  <a:gd name="connsiteX0" fmla="*/ 1226 w 20658"/>
                  <a:gd name="connsiteY0" fmla="*/ 3702 h 20508"/>
                  <a:gd name="connsiteX1" fmla="*/ 20603 w 20658"/>
                  <a:gd name="connsiteY1" fmla="*/ 1250 h 20508"/>
                  <a:gd name="connsiteX2" fmla="*/ 0 w 20658"/>
                  <a:gd name="connsiteY2" fmla="*/ 20508 h 20508"/>
                  <a:gd name="connsiteX0" fmla="*/ 1226 w 18601"/>
                  <a:gd name="connsiteY0" fmla="*/ 1976 h 18782"/>
                  <a:gd name="connsiteX1" fmla="*/ 18535 w 18601"/>
                  <a:gd name="connsiteY1" fmla="*/ 2925 h 18782"/>
                  <a:gd name="connsiteX2" fmla="*/ 0 w 18601"/>
                  <a:gd name="connsiteY2" fmla="*/ 18782 h 18782"/>
                  <a:gd name="connsiteX0" fmla="*/ 1226 w 18601"/>
                  <a:gd name="connsiteY0" fmla="*/ 1976 h 18782"/>
                  <a:gd name="connsiteX1" fmla="*/ 18535 w 18601"/>
                  <a:gd name="connsiteY1" fmla="*/ 2925 h 18782"/>
                  <a:gd name="connsiteX2" fmla="*/ 0 w 18601"/>
                  <a:gd name="connsiteY2" fmla="*/ 18782 h 18782"/>
                  <a:gd name="connsiteX0" fmla="*/ 1226 w 18601"/>
                  <a:gd name="connsiteY0" fmla="*/ 1976 h 18782"/>
                  <a:gd name="connsiteX1" fmla="*/ 18535 w 18601"/>
                  <a:gd name="connsiteY1" fmla="*/ 2925 h 18782"/>
                  <a:gd name="connsiteX2" fmla="*/ 0 w 18601"/>
                  <a:gd name="connsiteY2" fmla="*/ 18782 h 18782"/>
                  <a:gd name="connsiteX0" fmla="*/ 1226 w 18535"/>
                  <a:gd name="connsiteY0" fmla="*/ 2157 h 18963"/>
                  <a:gd name="connsiteX1" fmla="*/ 18535 w 18535"/>
                  <a:gd name="connsiteY1" fmla="*/ 3106 h 18963"/>
                  <a:gd name="connsiteX2" fmla="*/ 0 w 18535"/>
                  <a:gd name="connsiteY2" fmla="*/ 18963 h 18963"/>
                  <a:gd name="connsiteX0" fmla="*/ 1226 w 18554"/>
                  <a:gd name="connsiteY0" fmla="*/ 2111 h 18917"/>
                  <a:gd name="connsiteX1" fmla="*/ 18535 w 18554"/>
                  <a:gd name="connsiteY1" fmla="*/ 3060 h 18917"/>
                  <a:gd name="connsiteX2" fmla="*/ 0 w 18554"/>
                  <a:gd name="connsiteY2" fmla="*/ 18917 h 18917"/>
                  <a:gd name="connsiteX0" fmla="*/ 1226 w 18554"/>
                  <a:gd name="connsiteY0" fmla="*/ 1558 h 18364"/>
                  <a:gd name="connsiteX1" fmla="*/ 18535 w 18554"/>
                  <a:gd name="connsiteY1" fmla="*/ 2507 h 18364"/>
                  <a:gd name="connsiteX2" fmla="*/ 0 w 18554"/>
                  <a:gd name="connsiteY2" fmla="*/ 18364 h 18364"/>
                  <a:gd name="connsiteX0" fmla="*/ 1071 w 18537"/>
                  <a:gd name="connsiteY0" fmla="*/ 1237 h 19136"/>
                  <a:gd name="connsiteX1" fmla="*/ 18535 w 18537"/>
                  <a:gd name="connsiteY1" fmla="*/ 3279 h 19136"/>
                  <a:gd name="connsiteX2" fmla="*/ 0 w 18537"/>
                  <a:gd name="connsiteY2" fmla="*/ 19136 h 19136"/>
                </a:gdLst>
                <a:ahLst/>
                <a:cxnLst>
                  <a:cxn ang="0">
                    <a:pos x="connsiteX0" y="connsiteY0"/>
                  </a:cxn>
                  <a:cxn ang="0">
                    <a:pos x="connsiteX1" y="connsiteY1"/>
                  </a:cxn>
                  <a:cxn ang="0">
                    <a:pos x="connsiteX2" y="connsiteY2"/>
                  </a:cxn>
                </a:cxnLst>
                <a:rect l="l" t="t" r="r" b="b"/>
                <a:pathLst>
                  <a:path w="18537" h="19136" extrusionOk="0">
                    <a:moveTo>
                      <a:pt x="1071" y="1237"/>
                    </a:moveTo>
                    <a:cubicBezTo>
                      <a:pt x="9914" y="-1242"/>
                      <a:pt x="18713" y="296"/>
                      <a:pt x="18535" y="3279"/>
                    </a:cubicBezTo>
                    <a:cubicBezTo>
                      <a:pt x="18357" y="6262"/>
                      <a:pt x="11457" y="11812"/>
                      <a:pt x="0" y="19136"/>
                    </a:cubicBezTo>
                  </a:path>
                </a:pathLst>
              </a:custGeom>
              <a:noFill/>
              <a:ln w="9525" cap="flat" cmpd="sng">
                <a:solidFill>
                  <a:srgbClr val="000000"/>
                </a:solidFill>
                <a:prstDash val="solid"/>
                <a:round/>
                <a:headEnd type="none" w="med" len="med"/>
                <a:tailEnd type="triangle" w="med" len="med"/>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grpSp>
      </p:grpSp>
      <p:sp>
        <p:nvSpPr>
          <p:cNvPr id="1231" name="Google Shape;1231;p51"/>
          <p:cNvSpPr/>
          <p:nvPr/>
        </p:nvSpPr>
        <p:spPr>
          <a:xfrm>
            <a:off x="760923" y="1366855"/>
            <a:ext cx="3049588" cy="2308324"/>
          </a:xfrm>
          <a:prstGeom prst="rect">
            <a:avLst/>
          </a:prstGeom>
          <a:noFill/>
          <a:ln>
            <a:noFill/>
          </a:ln>
        </p:spPr>
        <p:txBody>
          <a:bodyPr spcFirstLastPara="1" wrap="square" lIns="0" tIns="0" rIns="0" bIns="0" anchor="t" anchorCtr="0">
            <a:spAutoFit/>
          </a:bodyPr>
          <a:lstStyle/>
          <a:p>
            <a:pPr marL="0" marR="0" lvl="1" indent="0" algn="just" rtl="0">
              <a:lnSpc>
                <a:spcPct val="150000"/>
              </a:lnSpc>
              <a:spcBef>
                <a:spcPts val="0"/>
              </a:spcBef>
              <a:spcAft>
                <a:spcPts val="0"/>
              </a:spcAft>
              <a:buNone/>
            </a:pP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Khi mỗi file được biên dịch, các địa chỉ là chưa biết, vì thế trình biên dịch dùng các cờ để đánh dấu</a:t>
            </a:r>
            <a:endParaRPr sz="1800" b="0" i="0" u="none" strike="noStrike" cap="none" spc="300">
              <a:solidFill>
                <a:srgbClr val="000000"/>
              </a:solidFill>
              <a:latin typeface="Calibri" panose="020F0502020204030204" pitchFamily="34" charset="0"/>
              <a:ea typeface="Calibri"/>
              <a:cs typeface="Calibri" panose="020F0502020204030204" pitchFamily="34" charset="0"/>
              <a:sym typeface="Calibri"/>
            </a:endParaRPr>
          </a:p>
        </p:txBody>
      </p:sp>
      <p:sp>
        <p:nvSpPr>
          <p:cNvPr id="1232" name="Google Shape;1232;p51"/>
          <p:cNvSpPr/>
          <p:nvPr/>
        </p:nvSpPr>
        <p:spPr>
          <a:xfrm>
            <a:off x="707454" y="4185972"/>
            <a:ext cx="2907655" cy="2308324"/>
          </a:xfrm>
          <a:prstGeom prst="rect">
            <a:avLst/>
          </a:prstGeom>
          <a:noFill/>
          <a:ln>
            <a:noFill/>
          </a:ln>
        </p:spPr>
        <p:txBody>
          <a:bodyPr spcFirstLastPara="1" wrap="square" lIns="0" tIns="0" rIns="0" bIns="0" anchor="t" anchorCtr="0">
            <a:spAutoFit/>
          </a:bodyPr>
          <a:lstStyle/>
          <a:p>
            <a:pPr marL="0" marR="0" lvl="1" indent="0" algn="just" rtl="0">
              <a:lnSpc>
                <a:spcPct val="150000"/>
              </a:lnSpc>
              <a:spcBef>
                <a:spcPts val="0"/>
              </a:spcBef>
              <a:spcAft>
                <a:spcPts val="0"/>
              </a:spcAft>
              <a:buNone/>
            </a:pP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Trình</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linker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kết</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nối</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các</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files =&gt;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nó</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có</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thể</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thay</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thế</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các</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chỗ</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đánh</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dấu</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với</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địa</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chỉ</a:t>
            </a:r>
            <a:r>
              <a:rPr lang="en-US" sz="2000" b="0" i="0" u="none" strike="noStrike" cap="none" spc="300">
                <a:solidFill>
                  <a:srgbClr val="0000CC"/>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0000CC"/>
                </a:solidFill>
                <a:latin typeface="Calibri" panose="020F0502020204030204" pitchFamily="34" charset="0"/>
                <a:ea typeface="Calibri"/>
                <a:cs typeface="Calibri" panose="020F0502020204030204" pitchFamily="34" charset="0"/>
                <a:sym typeface="Calibri"/>
              </a:rPr>
              <a:t>thật</a:t>
            </a:r>
            <a:endParaRPr sz="1800" b="0" i="0" u="none" strike="noStrike" cap="none" spc="300">
              <a:solidFill>
                <a:srgbClr val="000000"/>
              </a:solidFill>
              <a:latin typeface="Calibri" panose="020F0502020204030204" pitchFamily="34" charset="0"/>
              <a:ea typeface="Calibri"/>
              <a:cs typeface="Calibri" panose="020F0502020204030204" pitchFamily="34" charset="0"/>
              <a:sym typeface="Calibri"/>
            </a:endParaRPr>
          </a:p>
        </p:txBody>
      </p:sp>
      <p:sp>
        <p:nvSpPr>
          <p:cNvPr id="1233" name="Google Shape;1233;p51"/>
          <p:cNvSpPr/>
          <p:nvPr/>
        </p:nvSpPr>
        <p:spPr>
          <a:xfrm>
            <a:off x="5976932" y="5987556"/>
            <a:ext cx="2488533" cy="830997"/>
          </a:xfrm>
          <a:prstGeom prst="rect">
            <a:avLst/>
          </a:prstGeom>
          <a:noFill/>
          <a:ln>
            <a:noFill/>
          </a:ln>
        </p:spPr>
        <p:txBody>
          <a:bodyPr spcFirstLastPara="1" wrap="square" lIns="0" tIns="0" rIns="0" bIns="0" anchor="t" anchorCtr="0">
            <a:spAutoFit/>
          </a:bodyPr>
          <a:lstStyle/>
          <a:p>
            <a:pPr marL="0" marR="0" lvl="1" indent="0" algn="l" rtl="0">
              <a:spcBef>
                <a:spcPts val="0"/>
              </a:spcBef>
              <a:spcAft>
                <a:spcPts val="0"/>
              </a:spcAft>
              <a:buNone/>
            </a:pPr>
            <a:r>
              <a:rPr lang="en-US" sz="1800" b="0" i="0" u="none" strike="noStrike" cap="none" spc="300">
                <a:solidFill>
                  <a:srgbClr val="385623"/>
                </a:solidFill>
                <a:latin typeface="Calibri" panose="020F0502020204030204" pitchFamily="34" charset="0"/>
                <a:ea typeface="Calibri"/>
                <a:cs typeface="Calibri" panose="020F0502020204030204" pitchFamily="34" charset="0"/>
                <a:sym typeface="Calibri"/>
              </a:rPr>
              <a:t>Phải xác định địa chỉ bộ nhớ bắt đầu để thực thi</a:t>
            </a:r>
            <a:endParaRPr sz="1600" b="0" i="0" u="none" strike="noStrike" cap="none"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234" name="Google Shape;1234;p51"/>
          <p:cNvSpPr/>
          <p:nvPr/>
        </p:nvSpPr>
        <p:spPr>
          <a:xfrm>
            <a:off x="3472282" y="11243"/>
            <a:ext cx="5247436" cy="542952"/>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Nạp chương trình vào bộ nhớ</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235" name="Google Shape;1235;p51"/>
          <p:cNvGrpSpPr/>
          <p:nvPr/>
        </p:nvGrpSpPr>
        <p:grpSpPr>
          <a:xfrm>
            <a:off x="0" y="0"/>
            <a:ext cx="1569720" cy="1722120"/>
            <a:chOff x="-63500" y="-109804"/>
            <a:chExt cx="1206500" cy="1333500"/>
          </a:xfrm>
        </p:grpSpPr>
        <p:sp>
          <p:nvSpPr>
            <p:cNvPr id="1236" name="Google Shape;1236;p5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1237" name="Google Shape;1237;p51"/>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238" name="Google Shape;123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56</a:t>
            </a:fld>
            <a:endParaRPr>
              <a:latin typeface="Calibri" panose="020F0502020204030204" pitchFamily="34" charset="0"/>
              <a:cs typeface="Calibri" panose="020F050202020403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52"/>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Chuyển đổi địa chỉ</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244" name="Google Shape;1244;p52"/>
          <p:cNvGrpSpPr/>
          <p:nvPr/>
        </p:nvGrpSpPr>
        <p:grpSpPr>
          <a:xfrm>
            <a:off x="0" y="0"/>
            <a:ext cx="1569720" cy="1722120"/>
            <a:chOff x="-63500" y="-109804"/>
            <a:chExt cx="1206500" cy="1333500"/>
          </a:xfrm>
        </p:grpSpPr>
        <p:sp>
          <p:nvSpPr>
            <p:cNvPr id="1245" name="Google Shape;1245;p5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1246" name="Google Shape;1246;p52"/>
            <p:cNvPicPr preferRelativeResize="0"/>
            <p:nvPr/>
          </p:nvPicPr>
          <p:blipFill rotWithShape="1">
            <a:blip r:embed="rId3">
              <a:alphaModFix/>
            </a:blip>
            <a:srcRect/>
            <a:stretch/>
          </p:blipFill>
          <p:spPr>
            <a:xfrm>
              <a:off x="0" y="0"/>
              <a:ext cx="694946" cy="688549"/>
            </a:xfrm>
            <a:prstGeom prst="rect">
              <a:avLst/>
            </a:prstGeom>
            <a:noFill/>
            <a:ln>
              <a:noFill/>
            </a:ln>
          </p:spPr>
        </p:pic>
      </p:grpSp>
      <p:grpSp>
        <p:nvGrpSpPr>
          <p:cNvPr id="1247" name="Google Shape;1247;p52"/>
          <p:cNvGrpSpPr/>
          <p:nvPr/>
        </p:nvGrpSpPr>
        <p:grpSpPr>
          <a:xfrm>
            <a:off x="2844781" y="1928227"/>
            <a:ext cx="7107238" cy="1843087"/>
            <a:chOff x="993775" y="4557713"/>
            <a:chExt cx="7107238" cy="1843087"/>
          </a:xfrm>
        </p:grpSpPr>
        <p:sp>
          <p:nvSpPr>
            <p:cNvPr id="1248" name="Google Shape;1248;p52"/>
            <p:cNvSpPr/>
            <p:nvPr/>
          </p:nvSpPr>
          <p:spPr>
            <a:xfrm>
              <a:off x="4191000" y="4762500"/>
              <a:ext cx="757238" cy="96678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Calibri" panose="020F0502020204030204" pitchFamily="34" charset="0"/>
                <a:ea typeface="Verdana"/>
                <a:cs typeface="Calibri" panose="020F0502020204030204" pitchFamily="34" charset="0"/>
                <a:sym typeface="Verdana"/>
              </a:endParaRPr>
            </a:p>
          </p:txBody>
        </p:sp>
        <p:sp>
          <p:nvSpPr>
            <p:cNvPr id="1249" name="Google Shape;1249;p52"/>
            <p:cNvSpPr txBox="1"/>
            <p:nvPr/>
          </p:nvSpPr>
          <p:spPr>
            <a:xfrm>
              <a:off x="3703638" y="4635500"/>
              <a:ext cx="296862"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panose="020F0502020204030204" pitchFamily="34" charset="0"/>
                  <a:cs typeface="Calibri" panose="020F0502020204030204" pitchFamily="34" charset="0"/>
                  <a:sym typeface="Arial"/>
                </a:rPr>
                <a:t>0</a:t>
              </a:r>
              <a:endParaRPr>
                <a:latin typeface="Calibri" panose="020F0502020204030204" pitchFamily="34" charset="0"/>
                <a:cs typeface="Calibri" panose="020F0502020204030204" pitchFamily="34" charset="0"/>
              </a:endParaRPr>
            </a:p>
          </p:txBody>
        </p:sp>
        <p:sp>
          <p:nvSpPr>
            <p:cNvPr id="1250" name="Google Shape;1250;p52"/>
            <p:cNvSpPr txBox="1"/>
            <p:nvPr/>
          </p:nvSpPr>
          <p:spPr>
            <a:xfrm>
              <a:off x="3592513" y="5518150"/>
              <a:ext cx="522287"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panose="020F0502020204030204" pitchFamily="34" charset="0"/>
                  <a:cs typeface="Calibri" panose="020F0502020204030204" pitchFamily="34" charset="0"/>
                  <a:sym typeface="Arial"/>
                </a:rPr>
                <a:t>250</a:t>
              </a:r>
              <a:endParaRPr>
                <a:latin typeface="Calibri" panose="020F0502020204030204" pitchFamily="34" charset="0"/>
                <a:cs typeface="Calibri" panose="020F0502020204030204" pitchFamily="34" charset="0"/>
              </a:endParaRPr>
            </a:p>
          </p:txBody>
        </p:sp>
        <p:cxnSp>
          <p:nvCxnSpPr>
            <p:cNvPr id="1251" name="Google Shape;1251;p52"/>
            <p:cNvCxnSpPr/>
            <p:nvPr/>
          </p:nvCxnSpPr>
          <p:spPr>
            <a:xfrm>
              <a:off x="5113338" y="5297488"/>
              <a:ext cx="1489075" cy="0"/>
            </a:xfrm>
            <a:prstGeom prst="straightConnector1">
              <a:avLst/>
            </a:prstGeom>
            <a:noFill/>
            <a:ln w="12700" cap="flat" cmpd="sng">
              <a:solidFill>
                <a:schemeClr val="dk1"/>
              </a:solidFill>
              <a:prstDash val="solid"/>
              <a:round/>
              <a:headEnd type="none" w="med" len="med"/>
              <a:tailEnd type="stealth" w="lg" len="lg"/>
            </a:ln>
          </p:spPr>
        </p:cxnSp>
        <p:sp>
          <p:nvSpPr>
            <p:cNvPr id="1252" name="Google Shape;1252;p52"/>
            <p:cNvSpPr/>
            <p:nvPr/>
          </p:nvSpPr>
          <p:spPr>
            <a:xfrm>
              <a:off x="6708775" y="4557713"/>
              <a:ext cx="758825" cy="13938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Calibri" panose="020F0502020204030204" pitchFamily="34" charset="0"/>
                <a:ea typeface="Verdana"/>
                <a:cs typeface="Calibri" panose="020F0502020204030204" pitchFamily="34" charset="0"/>
                <a:sym typeface="Verdana"/>
              </a:endParaRPr>
            </a:p>
          </p:txBody>
        </p:sp>
        <p:sp>
          <p:nvSpPr>
            <p:cNvPr id="1253" name="Google Shape;1253;p52" descr="Light downward diagonal"/>
            <p:cNvSpPr/>
            <p:nvPr/>
          </p:nvSpPr>
          <p:spPr>
            <a:xfrm>
              <a:off x="6708775" y="4767263"/>
              <a:ext cx="757238" cy="908050"/>
            </a:xfrm>
            <a:prstGeom prst="rect">
              <a:avLst/>
            </a:prstGeom>
            <a:solidFill>
              <a:srgbClr val="FFFFF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Calibri" panose="020F0502020204030204" pitchFamily="34" charset="0"/>
                <a:ea typeface="Verdana"/>
                <a:cs typeface="Calibri" panose="020F0502020204030204" pitchFamily="34" charset="0"/>
                <a:sym typeface="Verdana"/>
              </a:endParaRPr>
            </a:p>
          </p:txBody>
        </p:sp>
        <p:sp>
          <p:nvSpPr>
            <p:cNvPr id="1254" name="Google Shape;1254;p52"/>
            <p:cNvSpPr txBox="1"/>
            <p:nvPr/>
          </p:nvSpPr>
          <p:spPr>
            <a:xfrm>
              <a:off x="7451725" y="4614863"/>
              <a:ext cx="6350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panose="020F0502020204030204" pitchFamily="34" charset="0"/>
                  <a:cs typeface="Calibri" panose="020F0502020204030204" pitchFamily="34" charset="0"/>
                  <a:sym typeface="Arial"/>
                </a:rPr>
                <a:t>2000</a:t>
              </a:r>
              <a:endParaRPr>
                <a:latin typeface="Calibri" panose="020F0502020204030204" pitchFamily="34" charset="0"/>
                <a:cs typeface="Calibri" panose="020F0502020204030204" pitchFamily="34" charset="0"/>
              </a:endParaRPr>
            </a:p>
          </p:txBody>
        </p:sp>
        <p:sp>
          <p:nvSpPr>
            <p:cNvPr id="1255" name="Google Shape;1255;p52"/>
            <p:cNvSpPr txBox="1"/>
            <p:nvPr/>
          </p:nvSpPr>
          <p:spPr>
            <a:xfrm>
              <a:off x="7466013" y="5468938"/>
              <a:ext cx="6350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panose="020F0502020204030204" pitchFamily="34" charset="0"/>
                  <a:cs typeface="Calibri" panose="020F0502020204030204" pitchFamily="34" charset="0"/>
                  <a:sym typeface="Arial"/>
                </a:rPr>
                <a:t>2250</a:t>
              </a:r>
              <a:endParaRPr>
                <a:latin typeface="Calibri" panose="020F0502020204030204" pitchFamily="34" charset="0"/>
                <a:cs typeface="Calibri" panose="020F0502020204030204" pitchFamily="34" charset="0"/>
              </a:endParaRPr>
            </a:p>
          </p:txBody>
        </p:sp>
        <p:sp>
          <p:nvSpPr>
            <p:cNvPr id="1256" name="Google Shape;1256;p52"/>
            <p:cNvSpPr txBox="1"/>
            <p:nvPr/>
          </p:nvSpPr>
          <p:spPr>
            <a:xfrm>
              <a:off x="3519488" y="5813425"/>
              <a:ext cx="21780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cs typeface="Calibri" panose="020F0502020204030204" pitchFamily="34" charset="0"/>
                  <a:sym typeface="Arial"/>
                </a:rPr>
                <a:t>relocatable address</a:t>
              </a:r>
              <a:endParaRPr>
                <a:latin typeface="Calibri" panose="020F0502020204030204" pitchFamily="34" charset="0"/>
                <a:cs typeface="Calibri" panose="020F0502020204030204" pitchFamily="34" charset="0"/>
              </a:endParaRPr>
            </a:p>
          </p:txBody>
        </p:sp>
        <p:sp>
          <p:nvSpPr>
            <p:cNvPr id="1257" name="Google Shape;1257;p52"/>
            <p:cNvSpPr txBox="1"/>
            <p:nvPr/>
          </p:nvSpPr>
          <p:spPr>
            <a:xfrm>
              <a:off x="6164263" y="6034088"/>
              <a:ext cx="18986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cs typeface="Calibri" panose="020F0502020204030204" pitchFamily="34" charset="0"/>
                  <a:sym typeface="Arial"/>
                </a:rPr>
                <a:t>physical memory</a:t>
              </a:r>
              <a:endParaRPr>
                <a:latin typeface="Calibri" panose="020F0502020204030204" pitchFamily="34" charset="0"/>
                <a:cs typeface="Calibri" panose="020F0502020204030204" pitchFamily="34" charset="0"/>
              </a:endParaRPr>
            </a:p>
          </p:txBody>
        </p:sp>
        <p:sp>
          <p:nvSpPr>
            <p:cNvPr id="1258" name="Google Shape;1258;p52"/>
            <p:cNvSpPr/>
            <p:nvPr/>
          </p:nvSpPr>
          <p:spPr>
            <a:xfrm>
              <a:off x="1422400" y="4762500"/>
              <a:ext cx="1108075" cy="96678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Calibri" panose="020F0502020204030204" pitchFamily="34" charset="0"/>
                <a:ea typeface="Verdana"/>
                <a:cs typeface="Calibri" panose="020F0502020204030204" pitchFamily="34" charset="0"/>
                <a:sym typeface="Verdana"/>
              </a:endParaRPr>
            </a:p>
          </p:txBody>
        </p:sp>
        <p:cxnSp>
          <p:nvCxnSpPr>
            <p:cNvPr id="1259" name="Google Shape;1259;p52"/>
            <p:cNvCxnSpPr/>
            <p:nvPr/>
          </p:nvCxnSpPr>
          <p:spPr>
            <a:xfrm>
              <a:off x="2613025" y="5297488"/>
              <a:ext cx="1489075" cy="0"/>
            </a:xfrm>
            <a:prstGeom prst="straightConnector1">
              <a:avLst/>
            </a:prstGeom>
            <a:noFill/>
            <a:ln w="12700" cap="flat" cmpd="sng">
              <a:solidFill>
                <a:schemeClr val="dk1"/>
              </a:solidFill>
              <a:prstDash val="solid"/>
              <a:round/>
              <a:headEnd type="none" w="med" len="med"/>
              <a:tailEnd type="stealth" w="lg" len="lg"/>
            </a:ln>
          </p:spPr>
        </p:cxnSp>
        <p:sp>
          <p:nvSpPr>
            <p:cNvPr id="1260" name="Google Shape;1260;p52"/>
            <p:cNvSpPr txBox="1"/>
            <p:nvPr/>
          </p:nvSpPr>
          <p:spPr>
            <a:xfrm>
              <a:off x="1033463" y="5813425"/>
              <a:ext cx="19494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latin typeface="Calibri" panose="020F0502020204030204" pitchFamily="34" charset="0"/>
                  <a:cs typeface="Calibri" panose="020F0502020204030204" pitchFamily="34" charset="0"/>
                  <a:sym typeface="Arial"/>
                </a:rPr>
                <a:t>symbolic address</a:t>
              </a:r>
              <a:endParaRPr>
                <a:latin typeface="Calibri" panose="020F0502020204030204" pitchFamily="34" charset="0"/>
                <a:cs typeface="Calibri" panose="020F0502020204030204" pitchFamily="34" charset="0"/>
              </a:endParaRPr>
            </a:p>
          </p:txBody>
        </p:sp>
        <p:sp>
          <p:nvSpPr>
            <p:cNvPr id="1261" name="Google Shape;1261;p52"/>
            <p:cNvSpPr txBox="1"/>
            <p:nvPr/>
          </p:nvSpPr>
          <p:spPr>
            <a:xfrm>
              <a:off x="1460500" y="4814888"/>
              <a:ext cx="1001713" cy="4826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600"/>
                <a:buFont typeface="Arial"/>
                <a:buNone/>
              </a:pPr>
              <a:r>
                <a:rPr lang="en-US" sz="1600" b="1">
                  <a:solidFill>
                    <a:schemeClr val="dk1"/>
                  </a:solidFill>
                  <a:latin typeface="Calibri" panose="020F0502020204030204" pitchFamily="34" charset="0"/>
                  <a:cs typeface="Calibri" panose="020F0502020204030204" pitchFamily="34" charset="0"/>
                  <a:sym typeface="Arial"/>
                </a:rPr>
                <a:t>int  i;</a:t>
              </a:r>
              <a:br>
                <a:rPr lang="en-US" sz="1600" b="1">
                  <a:solidFill>
                    <a:schemeClr val="dk1"/>
                  </a:solidFill>
                  <a:latin typeface="Calibri" panose="020F0502020204030204" pitchFamily="34" charset="0"/>
                  <a:cs typeface="Calibri" panose="020F0502020204030204" pitchFamily="34" charset="0"/>
                  <a:sym typeface="Arial"/>
                </a:rPr>
              </a:br>
              <a:r>
                <a:rPr lang="en-US" sz="1600" b="1">
                  <a:solidFill>
                    <a:schemeClr val="dk1"/>
                  </a:solidFill>
                  <a:latin typeface="Calibri" panose="020F0502020204030204" pitchFamily="34" charset="0"/>
                  <a:cs typeface="Calibri" panose="020F0502020204030204" pitchFamily="34" charset="0"/>
                  <a:sym typeface="Arial"/>
                </a:rPr>
                <a:t>goto p1;</a:t>
              </a:r>
              <a:endParaRPr>
                <a:latin typeface="Calibri" panose="020F0502020204030204" pitchFamily="34" charset="0"/>
                <a:cs typeface="Calibri" panose="020F0502020204030204" pitchFamily="34" charset="0"/>
              </a:endParaRPr>
            </a:p>
          </p:txBody>
        </p:sp>
        <p:sp>
          <p:nvSpPr>
            <p:cNvPr id="1262" name="Google Shape;1262;p52"/>
            <p:cNvSpPr txBox="1"/>
            <p:nvPr/>
          </p:nvSpPr>
          <p:spPr>
            <a:xfrm>
              <a:off x="993775" y="5287963"/>
              <a:ext cx="409575"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Calibri" panose="020F0502020204030204" pitchFamily="34" charset="0"/>
                  <a:cs typeface="Calibri" panose="020F0502020204030204" pitchFamily="34" charset="0"/>
                  <a:sym typeface="Arial"/>
                </a:rPr>
                <a:t>p1</a:t>
              </a:r>
              <a:endParaRPr>
                <a:latin typeface="Calibri" panose="020F0502020204030204" pitchFamily="34" charset="0"/>
                <a:cs typeface="Calibri" panose="020F0502020204030204" pitchFamily="34" charset="0"/>
              </a:endParaRPr>
            </a:p>
          </p:txBody>
        </p:sp>
      </p:grpSp>
      <p:grpSp>
        <p:nvGrpSpPr>
          <p:cNvPr id="1263" name="Google Shape;1263;p52"/>
          <p:cNvGrpSpPr/>
          <p:nvPr/>
        </p:nvGrpSpPr>
        <p:grpSpPr>
          <a:xfrm>
            <a:off x="4502161" y="664257"/>
            <a:ext cx="3614048" cy="1409961"/>
            <a:chOff x="4386046" y="892155"/>
            <a:chExt cx="3614048" cy="1409961"/>
          </a:xfrm>
        </p:grpSpPr>
        <p:sp>
          <p:nvSpPr>
            <p:cNvPr id="1264" name="Google Shape;1264;p52"/>
            <p:cNvSpPr/>
            <p:nvPr/>
          </p:nvSpPr>
          <p:spPr>
            <a:xfrm>
              <a:off x="4444697" y="1494592"/>
              <a:ext cx="3555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Trong thời điểm biên dịch</a:t>
              </a:r>
              <a:endParaRPr sz="1800"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1265" name="Google Shape;1265;p52"/>
            <p:cNvCxnSpPr/>
            <p:nvPr/>
          </p:nvCxnSpPr>
          <p:spPr>
            <a:xfrm rot="10800000">
              <a:off x="6154130" y="1805128"/>
              <a:ext cx="82114" cy="496988"/>
            </a:xfrm>
            <a:prstGeom prst="straightConnector1">
              <a:avLst/>
            </a:prstGeom>
            <a:noFill/>
            <a:ln w="28575" cap="flat" cmpd="sng">
              <a:solidFill>
                <a:srgbClr val="833C0B"/>
              </a:solidFill>
              <a:prstDash val="solid"/>
              <a:miter lim="800000"/>
              <a:headEnd type="none" w="sm" len="sm"/>
              <a:tailEnd type="triangle" w="med" len="med"/>
            </a:ln>
          </p:spPr>
        </p:cxnSp>
        <p:sp>
          <p:nvSpPr>
            <p:cNvPr id="1266" name="Google Shape;1266;p52"/>
            <p:cNvSpPr/>
            <p:nvPr/>
          </p:nvSpPr>
          <p:spPr>
            <a:xfrm>
              <a:off x="4386046" y="892155"/>
              <a:ext cx="3079689" cy="553998"/>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địa chỉ tương đối</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267" name="Google Shape;1267;p52"/>
          <p:cNvGrpSpPr/>
          <p:nvPr/>
        </p:nvGrpSpPr>
        <p:grpSpPr>
          <a:xfrm>
            <a:off x="8559781" y="638629"/>
            <a:ext cx="3748334" cy="1334079"/>
            <a:chOff x="8443666" y="866527"/>
            <a:chExt cx="3748334" cy="1334079"/>
          </a:xfrm>
        </p:grpSpPr>
        <p:sp>
          <p:nvSpPr>
            <p:cNvPr id="1268" name="Google Shape;1268;p52"/>
            <p:cNvSpPr/>
            <p:nvPr/>
          </p:nvSpPr>
          <p:spPr>
            <a:xfrm>
              <a:off x="8443666" y="1326660"/>
              <a:ext cx="3748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Thời điểm linking/loading </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grpSp>
          <p:nvGrpSpPr>
            <p:cNvPr id="1269" name="Google Shape;1269;p52"/>
            <p:cNvGrpSpPr/>
            <p:nvPr/>
          </p:nvGrpSpPr>
          <p:grpSpPr>
            <a:xfrm>
              <a:off x="8862406" y="1190892"/>
              <a:ext cx="1010030" cy="1009714"/>
              <a:chOff x="8641970" y="3084480"/>
              <a:chExt cx="1010030" cy="1009714"/>
            </a:xfrm>
          </p:grpSpPr>
          <p:sp>
            <p:nvSpPr>
              <p:cNvPr id="1270" name="Google Shape;1270;p52"/>
              <p:cNvSpPr/>
              <p:nvPr/>
            </p:nvSpPr>
            <p:spPr>
              <a:xfrm rot="5780107">
                <a:off x="8689627" y="3132137"/>
                <a:ext cx="914400" cy="914400"/>
              </a:xfrm>
              <a:prstGeom prst="arc">
                <a:avLst>
                  <a:gd name="adj1" fmla="val 16200000"/>
                  <a:gd name="adj2" fmla="val 0"/>
                </a:avLst>
              </a:prstGeom>
              <a:noFill/>
              <a:ln w="28575"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271" name="Google Shape;1271;p52"/>
              <p:cNvSpPr/>
              <p:nvPr/>
            </p:nvSpPr>
            <p:spPr>
              <a:xfrm>
                <a:off x="9405257" y="3672114"/>
                <a:ext cx="246743" cy="188686"/>
              </a:xfrm>
              <a:custGeom>
                <a:avLst/>
                <a:gdLst/>
                <a:ahLst/>
                <a:cxnLst/>
                <a:rect l="l" t="t" r="r" b="b"/>
                <a:pathLst>
                  <a:path w="246743" h="188686" extrusionOk="0">
                    <a:moveTo>
                      <a:pt x="0" y="43543"/>
                    </a:moveTo>
                    <a:lnTo>
                      <a:pt x="217714" y="0"/>
                    </a:lnTo>
                    <a:lnTo>
                      <a:pt x="246743" y="188686"/>
                    </a:lnTo>
                  </a:path>
                </a:pathLst>
              </a:custGeom>
              <a:noFill/>
              <a:ln w="28575"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sp>
          <p:nvSpPr>
            <p:cNvPr id="1272" name="Google Shape;1272;p52"/>
            <p:cNvSpPr/>
            <p:nvPr/>
          </p:nvSpPr>
          <p:spPr>
            <a:xfrm>
              <a:off x="8580835" y="866527"/>
              <a:ext cx="320421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có thể là địa chỉ thực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273" name="Google Shape;1273;p52"/>
          <p:cNvGrpSpPr/>
          <p:nvPr/>
        </p:nvGrpSpPr>
        <p:grpSpPr>
          <a:xfrm>
            <a:off x="367390" y="1283429"/>
            <a:ext cx="3338705" cy="1941785"/>
            <a:chOff x="251275" y="1511327"/>
            <a:chExt cx="3338705" cy="1941785"/>
          </a:xfrm>
        </p:grpSpPr>
        <p:grpSp>
          <p:nvGrpSpPr>
            <p:cNvPr id="1274" name="Google Shape;1274;p52"/>
            <p:cNvGrpSpPr/>
            <p:nvPr/>
          </p:nvGrpSpPr>
          <p:grpSpPr>
            <a:xfrm>
              <a:off x="251275" y="1596337"/>
              <a:ext cx="3338705" cy="1856775"/>
              <a:chOff x="251275" y="1596337"/>
              <a:chExt cx="3338705" cy="1856775"/>
            </a:xfrm>
          </p:grpSpPr>
          <p:sp>
            <p:nvSpPr>
              <p:cNvPr id="1275" name="Google Shape;1275;p52"/>
              <p:cNvSpPr/>
              <p:nvPr/>
            </p:nvSpPr>
            <p:spPr>
              <a:xfrm>
                <a:off x="1040179" y="1596337"/>
                <a:ext cx="254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Trong source code</a:t>
                </a:r>
                <a:endParaRPr sz="18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276" name="Google Shape;1276;p52"/>
              <p:cNvSpPr txBox="1"/>
              <p:nvPr/>
            </p:nvSpPr>
            <p:spPr>
              <a:xfrm>
                <a:off x="251275" y="2437449"/>
                <a:ext cx="2197070"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Địa chỉ ở dạng symbolic (tên biến,hằng…)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277" name="Google Shape;1277;p52"/>
            <p:cNvGrpSpPr/>
            <p:nvPr/>
          </p:nvGrpSpPr>
          <p:grpSpPr>
            <a:xfrm>
              <a:off x="2380343" y="1511327"/>
              <a:ext cx="1089206" cy="967055"/>
              <a:chOff x="2380343" y="1511327"/>
              <a:chExt cx="1089206" cy="967055"/>
            </a:xfrm>
          </p:grpSpPr>
          <p:sp>
            <p:nvSpPr>
              <p:cNvPr id="1278" name="Google Shape;1278;p52"/>
              <p:cNvSpPr/>
              <p:nvPr/>
            </p:nvSpPr>
            <p:spPr>
              <a:xfrm rot="-10595861">
                <a:off x="2528822" y="1537654"/>
                <a:ext cx="914400" cy="914400"/>
              </a:xfrm>
              <a:prstGeom prst="arc">
                <a:avLst>
                  <a:gd name="adj1" fmla="val 16200000"/>
                  <a:gd name="adj2" fmla="val 0"/>
                </a:avLst>
              </a:prstGeom>
              <a:noFill/>
              <a:ln w="2857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279" name="Google Shape;1279;p52"/>
              <p:cNvSpPr/>
              <p:nvPr/>
            </p:nvSpPr>
            <p:spPr>
              <a:xfrm>
                <a:off x="2380343" y="1988457"/>
                <a:ext cx="261257" cy="130629"/>
              </a:xfrm>
              <a:custGeom>
                <a:avLst/>
                <a:gdLst/>
                <a:ahLst/>
                <a:cxnLst/>
                <a:rect l="l" t="t" r="r" b="b"/>
                <a:pathLst>
                  <a:path w="261257" h="130629" extrusionOk="0">
                    <a:moveTo>
                      <a:pt x="0" y="130629"/>
                    </a:moveTo>
                    <a:lnTo>
                      <a:pt x="116114" y="0"/>
                    </a:lnTo>
                    <a:lnTo>
                      <a:pt x="261257" y="116114"/>
                    </a:lnTo>
                  </a:path>
                </a:pathLst>
              </a:custGeom>
              <a:noFill/>
              <a:ln w="2857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grpSp>
      <p:sp>
        <p:nvSpPr>
          <p:cNvPr id="1280" name="Google Shape;1280;p52"/>
          <p:cNvSpPr txBox="1"/>
          <p:nvPr/>
        </p:nvSpPr>
        <p:spPr>
          <a:xfrm>
            <a:off x="180717" y="4992216"/>
            <a:ext cx="2979437" cy="923289"/>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833C0B"/>
                </a:solidFill>
                <a:latin typeface="Calibri" panose="020F0502020204030204" pitchFamily="34" charset="0"/>
                <a:ea typeface="Calibri"/>
                <a:cs typeface="Calibri" panose="020F0502020204030204" pitchFamily="34" charset="0"/>
                <a:sym typeface="Calibri"/>
              </a:rPr>
              <a:t>Chuyển địa chỉ thành địa chỉ thực tại</a:t>
            </a:r>
            <a:endParaRPr sz="18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1281" name="Google Shape;1281;p52"/>
          <p:cNvGrpSpPr/>
          <p:nvPr/>
        </p:nvGrpSpPr>
        <p:grpSpPr>
          <a:xfrm>
            <a:off x="3160154" y="4508012"/>
            <a:ext cx="8464679" cy="923289"/>
            <a:chOff x="2959700" y="3840869"/>
            <a:chExt cx="8419499" cy="819010"/>
          </a:xfrm>
        </p:grpSpPr>
        <p:sp>
          <p:nvSpPr>
            <p:cNvPr id="1282" name="Google Shape;1282;p52"/>
            <p:cNvSpPr/>
            <p:nvPr/>
          </p:nvSpPr>
          <p:spPr>
            <a:xfrm>
              <a:off x="3184854" y="3840869"/>
              <a:ext cx="8194345" cy="707886"/>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Compile time: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biết trước địa chỉ bộ nhớ của chương trình =&gt; gán địa chỉ tuyệt đối khi compile</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283" name="Google Shape;1283;p52"/>
            <p:cNvCxnSpPr/>
            <p:nvPr/>
          </p:nvCxnSpPr>
          <p:spPr>
            <a:xfrm rot="10800000" flipH="1">
              <a:off x="2959700" y="4065867"/>
              <a:ext cx="653860" cy="594012"/>
            </a:xfrm>
            <a:prstGeom prst="straightConnector1">
              <a:avLst/>
            </a:prstGeom>
            <a:noFill/>
            <a:ln w="28575" cap="flat" cmpd="sng">
              <a:solidFill>
                <a:srgbClr val="C00000"/>
              </a:solidFill>
              <a:prstDash val="solid"/>
              <a:miter lim="800000"/>
              <a:headEnd type="none" w="sm" len="sm"/>
              <a:tailEnd type="triangle" w="med" len="med"/>
            </a:ln>
          </p:spPr>
        </p:cxnSp>
      </p:grpSp>
      <p:grpSp>
        <p:nvGrpSpPr>
          <p:cNvPr id="1284" name="Google Shape;1284;p52"/>
          <p:cNvGrpSpPr/>
          <p:nvPr/>
        </p:nvGrpSpPr>
        <p:grpSpPr>
          <a:xfrm>
            <a:off x="3160154" y="5317990"/>
            <a:ext cx="8639901" cy="707886"/>
            <a:chOff x="2911645" y="4628256"/>
            <a:chExt cx="8639901" cy="707886"/>
          </a:xfrm>
        </p:grpSpPr>
        <p:sp>
          <p:nvSpPr>
            <p:cNvPr id="1285" name="Google Shape;1285;p52"/>
            <p:cNvSpPr/>
            <p:nvPr/>
          </p:nvSpPr>
          <p:spPr>
            <a:xfrm>
              <a:off x="3211142" y="4628256"/>
              <a:ext cx="8340404" cy="707886"/>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Load time: </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loader phải chuyển đổi địa chỉ tương đối thành địa chỉ thực dựa trên một địa chỉ nền</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286" name="Google Shape;1286;p52"/>
            <p:cNvCxnSpPr>
              <a:cxnSpLocks/>
              <a:stCxn id="1280" idx="3"/>
            </p:cNvCxnSpPr>
            <p:nvPr/>
          </p:nvCxnSpPr>
          <p:spPr>
            <a:xfrm>
              <a:off x="2911645" y="4764127"/>
              <a:ext cx="820372" cy="181500"/>
            </a:xfrm>
            <a:prstGeom prst="straightConnector1">
              <a:avLst/>
            </a:prstGeom>
            <a:noFill/>
            <a:ln w="28575" cap="flat" cmpd="sng">
              <a:solidFill>
                <a:srgbClr val="C00000"/>
              </a:solidFill>
              <a:prstDash val="solid"/>
              <a:miter lim="800000"/>
              <a:headEnd type="none" w="sm" len="sm"/>
              <a:tailEnd type="triangle" w="med" len="med"/>
            </a:ln>
          </p:spPr>
        </p:cxnSp>
      </p:grpSp>
      <p:grpSp>
        <p:nvGrpSpPr>
          <p:cNvPr id="1287" name="Google Shape;1287;p52"/>
          <p:cNvGrpSpPr/>
          <p:nvPr/>
        </p:nvGrpSpPr>
        <p:grpSpPr>
          <a:xfrm>
            <a:off x="3049568" y="5453861"/>
            <a:ext cx="6096000" cy="1115641"/>
            <a:chOff x="2801496" y="4417014"/>
            <a:chExt cx="6096000" cy="1115641"/>
          </a:xfrm>
        </p:grpSpPr>
        <p:sp>
          <p:nvSpPr>
            <p:cNvPr id="1288" name="Google Shape;1288;p52"/>
            <p:cNvSpPr/>
            <p:nvPr/>
          </p:nvSpPr>
          <p:spPr>
            <a:xfrm>
              <a:off x="2801496" y="5132545"/>
              <a:ext cx="6096000" cy="400110"/>
            </a:xfrm>
            <a:prstGeom prst="rect">
              <a:avLst/>
            </a:prstGeom>
            <a:noFill/>
            <a:ln>
              <a:noFill/>
            </a:ln>
          </p:spPr>
          <p:txBody>
            <a:bodyPr spcFirstLastPara="1" wrap="square" lIns="91425" tIns="45700" rIns="91425" bIns="45700" anchor="t" anchorCtr="0">
              <a:spAutoFit/>
            </a:bodyPr>
            <a:lstStyle/>
            <a:p>
              <a:pPr marL="914400" marR="0" lvl="2" indent="0" algn="just" rtl="0">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Thời điểm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thực thi chương trình</a:t>
              </a:r>
              <a:endParaRPr sz="2000" b="1"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289" name="Google Shape;1289;p52"/>
            <p:cNvCxnSpPr>
              <a:cxnSpLocks/>
              <a:stCxn id="1280" idx="3"/>
            </p:cNvCxnSpPr>
            <p:nvPr/>
          </p:nvCxnSpPr>
          <p:spPr>
            <a:xfrm>
              <a:off x="2912082" y="4417014"/>
              <a:ext cx="820372" cy="868972"/>
            </a:xfrm>
            <a:prstGeom prst="straightConnector1">
              <a:avLst/>
            </a:prstGeom>
            <a:noFill/>
            <a:ln w="28575" cap="flat" cmpd="sng">
              <a:solidFill>
                <a:srgbClr val="C00000"/>
              </a:solidFill>
              <a:prstDash val="solid"/>
              <a:miter lim="800000"/>
              <a:headEnd type="none" w="sm" len="sm"/>
              <a:tailEnd type="triangle" w="med" len="med"/>
            </a:ln>
          </p:spPr>
        </p:cxnSp>
      </p:grpSp>
      <p:cxnSp>
        <p:nvCxnSpPr>
          <p:cNvPr id="1290" name="Google Shape;1290;p52"/>
          <p:cNvCxnSpPr>
            <a:cxnSpLocks/>
          </p:cNvCxnSpPr>
          <p:nvPr/>
        </p:nvCxnSpPr>
        <p:spPr>
          <a:xfrm>
            <a:off x="638978" y="4151104"/>
            <a:ext cx="10985855" cy="1"/>
          </a:xfrm>
          <a:prstGeom prst="straightConnector1">
            <a:avLst/>
          </a:prstGeom>
          <a:noFill/>
          <a:ln w="28575" cap="flat" cmpd="sng">
            <a:solidFill>
              <a:srgbClr val="548135"/>
            </a:solidFill>
            <a:prstDash val="solid"/>
            <a:miter lim="800000"/>
            <a:headEnd type="none" w="sm" len="sm"/>
            <a:tailEnd type="none" w="sm" len="sm"/>
          </a:ln>
        </p:spPr>
      </p:cxnSp>
      <p:sp>
        <p:nvSpPr>
          <p:cNvPr id="1291" name="Google Shape;1291;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57</a:t>
            </a:fld>
            <a:endParaRPr>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1290"/>
                                        </p:tgtEl>
                                        <p:attrNameLst>
                                          <p:attrName>style.visibility</p:attrName>
                                        </p:attrNameLst>
                                      </p:cBhvr>
                                      <p:to>
                                        <p:strVal val="visible"/>
                                      </p:to>
                                    </p:set>
                                    <p:animEffect transition="in" filter="barn(outVertical)">
                                      <p:cBhvr>
                                        <p:cTn id="19" dur="250"/>
                                        <p:tgtEl>
                                          <p:spTgt spid="1290"/>
                                        </p:tgtEl>
                                      </p:cBhvr>
                                    </p:animEffect>
                                  </p:childTnLst>
                                </p:cTn>
                              </p:par>
                            </p:childTnLst>
                          </p:cTn>
                        </p:par>
                        <p:par>
                          <p:cTn id="20" fill="hold">
                            <p:stCondLst>
                              <p:cond delay="250"/>
                            </p:stCondLst>
                            <p:childTnLst>
                              <p:par>
                                <p:cTn id="21" presetID="16" presetClass="entr" presetSubtype="37" fill="hold" grpId="0" nodeType="afterEffect">
                                  <p:stCondLst>
                                    <p:cond delay="0"/>
                                  </p:stCondLst>
                                  <p:childTnLst>
                                    <p:set>
                                      <p:cBhvr>
                                        <p:cTn id="22" dur="1" fill="hold">
                                          <p:stCondLst>
                                            <p:cond delay="0"/>
                                          </p:stCondLst>
                                        </p:cTn>
                                        <p:tgtEl>
                                          <p:spTgt spid="1280"/>
                                        </p:tgtEl>
                                        <p:attrNameLst>
                                          <p:attrName>style.visibility</p:attrName>
                                        </p:attrNameLst>
                                      </p:cBhvr>
                                      <p:to>
                                        <p:strVal val="visible"/>
                                      </p:to>
                                    </p:set>
                                    <p:animEffect transition="in" filter="barn(outVertical)">
                                      <p:cBhvr>
                                        <p:cTn id="23" dur="250"/>
                                        <p:tgtEl>
                                          <p:spTgt spid="128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81"/>
                                        </p:tgtEl>
                                        <p:attrNameLst>
                                          <p:attrName>style.visibility</p:attrName>
                                        </p:attrNameLst>
                                      </p:cBhvr>
                                      <p:to>
                                        <p:strVal val="visible"/>
                                      </p:to>
                                    </p:set>
                                    <p:animEffect transition="in" filter="wipe(down)">
                                      <p:cBhvr>
                                        <p:cTn id="28" dur="250"/>
                                        <p:tgtEl>
                                          <p:spTgt spid="128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84"/>
                                        </p:tgtEl>
                                        <p:attrNameLst>
                                          <p:attrName>style.visibility</p:attrName>
                                        </p:attrNameLst>
                                      </p:cBhvr>
                                      <p:to>
                                        <p:strVal val="visible"/>
                                      </p:to>
                                    </p:set>
                                    <p:animEffect transition="in" filter="wipe(left)">
                                      <p:cBhvr>
                                        <p:cTn id="33" dur="250"/>
                                        <p:tgtEl>
                                          <p:spTgt spid="128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87"/>
                                        </p:tgtEl>
                                        <p:attrNameLst>
                                          <p:attrName>style.visibility</p:attrName>
                                        </p:attrNameLst>
                                      </p:cBhvr>
                                      <p:to>
                                        <p:strVal val="visible"/>
                                      </p:to>
                                    </p:set>
                                    <p:animEffect transition="in" filter="wipe(up)">
                                      <p:cBhvr>
                                        <p:cTn id="38" dur="250"/>
                                        <p:tgtEl>
                                          <p:spTgt spid="1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Quản lý bộ nhớ</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297" name="Google Shape;1297;p53"/>
          <p:cNvGrpSpPr/>
          <p:nvPr/>
        </p:nvGrpSpPr>
        <p:grpSpPr>
          <a:xfrm>
            <a:off x="0" y="0"/>
            <a:ext cx="1569720" cy="1722120"/>
            <a:chOff x="-63500" y="-109804"/>
            <a:chExt cx="1206500" cy="1333500"/>
          </a:xfrm>
        </p:grpSpPr>
        <p:sp>
          <p:nvSpPr>
            <p:cNvPr id="1298" name="Google Shape;1298;p5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299" name="Google Shape;1299;p5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300" name="Google Shape;1300;p53"/>
          <p:cNvSpPr txBox="1"/>
          <p:nvPr/>
        </p:nvSpPr>
        <p:spPr>
          <a:xfrm>
            <a:off x="9361714" y="639131"/>
            <a:ext cx="2830286"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Dynamic Linking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01" name="Google Shape;1301;p53"/>
          <p:cNvGrpSpPr/>
          <p:nvPr/>
        </p:nvGrpSpPr>
        <p:grpSpPr>
          <a:xfrm>
            <a:off x="784860" y="935422"/>
            <a:ext cx="6530340" cy="3348531"/>
            <a:chOff x="1069395" y="1031016"/>
            <a:chExt cx="7078502" cy="3831270"/>
          </a:xfrm>
        </p:grpSpPr>
        <p:pic>
          <p:nvPicPr>
            <p:cNvPr id="1302" name="Google Shape;1302;p53"/>
            <p:cNvPicPr preferRelativeResize="0"/>
            <p:nvPr/>
          </p:nvPicPr>
          <p:blipFill rotWithShape="1">
            <a:blip r:embed="rId4">
              <a:alphaModFix/>
            </a:blip>
            <a:srcRect/>
            <a:stretch/>
          </p:blipFill>
          <p:spPr>
            <a:xfrm>
              <a:off x="1069395" y="1031016"/>
              <a:ext cx="6995885" cy="3714616"/>
            </a:xfrm>
            <a:prstGeom prst="rect">
              <a:avLst/>
            </a:prstGeom>
            <a:noFill/>
            <a:ln>
              <a:noFill/>
            </a:ln>
          </p:spPr>
        </p:pic>
        <p:sp>
          <p:nvSpPr>
            <p:cNvPr id="1303" name="Google Shape;1303;p53"/>
            <p:cNvSpPr/>
            <p:nvPr/>
          </p:nvSpPr>
          <p:spPr>
            <a:xfrm>
              <a:off x="4572000" y="3048001"/>
              <a:ext cx="3575897" cy="1814285"/>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sp>
        <p:nvSpPr>
          <p:cNvPr id="1304" name="Google Shape;1304;p53"/>
          <p:cNvSpPr/>
          <p:nvPr/>
        </p:nvSpPr>
        <p:spPr>
          <a:xfrm>
            <a:off x="7387771" y="1786692"/>
            <a:ext cx="4804229"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Là quá </a:t>
            </a:r>
            <a:r>
              <a:rPr lang="en-US" sz="2000" spc="300" err="1">
                <a:solidFill>
                  <a:schemeClr val="dk1"/>
                </a:solidFill>
                <a:latin typeface="Calibri" panose="020F0502020204030204" pitchFamily="34" charset="0"/>
                <a:ea typeface="Calibri"/>
                <a:cs typeface="Calibri" panose="020F0502020204030204" pitchFamily="34" charset="0"/>
                <a:sym typeface="Calibri"/>
              </a:rPr>
              <a:t>trình</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err="1">
                <a:solidFill>
                  <a:schemeClr val="dk1"/>
                </a:solidFill>
                <a:latin typeface="Calibri" panose="020F0502020204030204" pitchFamily="34" charset="0"/>
                <a:ea typeface="Calibri"/>
                <a:cs typeface="Calibri" panose="020F0502020204030204" pitchFamily="34" charset="0"/>
                <a:sym typeface="Calibri"/>
              </a:rPr>
              <a:t>kết</a:t>
            </a:r>
            <a:r>
              <a:rPr lang="en-US" sz="2000" b="1"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err="1">
                <a:solidFill>
                  <a:schemeClr val="dk1"/>
                </a:solidFill>
                <a:latin typeface="Calibri" panose="020F0502020204030204" pitchFamily="34" charset="0"/>
                <a:ea typeface="Calibri"/>
                <a:cs typeface="Calibri" panose="020F0502020204030204" pitchFamily="34" charset="0"/>
                <a:sym typeface="Calibri"/>
              </a:rPr>
              <a:t>nối</a:t>
            </a:r>
            <a:r>
              <a:rPr lang="en-US" sz="2000" b="1"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đến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một</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rgbClr val="FF0000"/>
                </a:solidFill>
                <a:latin typeface="Calibri" panose="020F0502020204030204" pitchFamily="34" charset="0"/>
                <a:ea typeface="Calibri"/>
                <a:cs typeface="Calibri" panose="020F0502020204030204" pitchFamily="34" charset="0"/>
                <a:sym typeface="Calibri"/>
              </a:rPr>
              <a:t>external module </a:t>
            </a:r>
            <a:r>
              <a:rPr lang="en-US" sz="2000" spc="300" err="1">
                <a:solidFill>
                  <a:schemeClr val="dk1"/>
                </a:solidFill>
                <a:latin typeface="Calibri" panose="020F0502020204030204" pitchFamily="34" charset="0"/>
                <a:ea typeface="Calibri"/>
                <a:cs typeface="Calibri" panose="020F0502020204030204" pitchFamily="34" charset="0"/>
                <a:sym typeface="Calibri"/>
              </a:rPr>
              <a:t>sau</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khi</a:t>
            </a:r>
            <a:r>
              <a:rPr lang="en-US" sz="2000" spc="300">
                <a:solidFill>
                  <a:schemeClr val="dk1"/>
                </a:solidFill>
                <a:latin typeface="Calibri" panose="020F0502020204030204" pitchFamily="34" charset="0"/>
                <a:ea typeface="Calibri"/>
                <a:cs typeface="Calibri" panose="020F0502020204030204" pitchFamily="34" charset="0"/>
                <a:sym typeface="Calibri"/>
              </a:rPr>
              <a:t> đã </a:t>
            </a:r>
            <a:r>
              <a:rPr lang="en-US" sz="2000" spc="300" err="1">
                <a:solidFill>
                  <a:schemeClr val="dk1"/>
                </a:solidFill>
                <a:latin typeface="Calibri" panose="020F0502020204030204" pitchFamily="34" charset="0"/>
                <a:ea typeface="Calibri"/>
                <a:cs typeface="Calibri" panose="020F0502020204030204" pitchFamily="34" charset="0"/>
                <a:sym typeface="Calibri"/>
              </a:rPr>
              <a:t>tạo</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xong</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1" spc="300">
                <a:solidFill>
                  <a:schemeClr val="dk1"/>
                </a:solidFill>
                <a:latin typeface="Calibri" panose="020F0502020204030204" pitchFamily="34" charset="0"/>
                <a:ea typeface="Calibri"/>
                <a:cs typeface="Calibri" panose="020F0502020204030204" pitchFamily="34" charset="0"/>
                <a:sym typeface="Calibri"/>
              </a:rPr>
              <a:t>load module </a:t>
            </a:r>
            <a:endParaRPr sz="2000" b="1"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05" name="Google Shape;1305;p53"/>
          <p:cNvSpPr/>
          <p:nvPr/>
        </p:nvSpPr>
        <p:spPr>
          <a:xfrm>
            <a:off x="534696" y="4283954"/>
            <a:ext cx="11454103" cy="24006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err="1">
                <a:solidFill>
                  <a:schemeClr val="dk1"/>
                </a:solidFill>
                <a:latin typeface="Calibri" panose="020F0502020204030204" pitchFamily="34" charset="0"/>
                <a:ea typeface="Calibri"/>
                <a:cs typeface="Calibri" panose="020F0502020204030204" pitchFamily="34" charset="0"/>
                <a:sym typeface="Calibri"/>
              </a:rPr>
              <a:t>Giúp</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chương</a:t>
            </a:r>
            <a:r>
              <a:rPr lang="en-US" sz="2000" spc="300">
                <a:solidFill>
                  <a:schemeClr val="dk1"/>
                </a:solidFill>
                <a:latin typeface="Calibri" panose="020F0502020204030204" pitchFamily="34" charset="0"/>
                <a:ea typeface="Calibri"/>
                <a:cs typeface="Calibri" panose="020F0502020204030204" pitchFamily="34" charset="0"/>
                <a:sym typeface="Calibri"/>
              </a:rPr>
              <a:t> trình thực </a:t>
            </a:r>
            <a:r>
              <a:rPr lang="en-US" sz="2000" spc="300" err="1">
                <a:solidFill>
                  <a:schemeClr val="dk1"/>
                </a:solidFill>
                <a:latin typeface="Calibri" panose="020F0502020204030204" pitchFamily="34" charset="0"/>
                <a:ea typeface="Calibri"/>
                <a:cs typeface="Calibri" panose="020F0502020204030204" pitchFamily="34" charset="0"/>
                <a:sym typeface="Calibri"/>
              </a:rPr>
              <a:t>thi</a:t>
            </a:r>
            <a:r>
              <a:rPr lang="en-US" sz="2000" spc="300">
                <a:solidFill>
                  <a:schemeClr val="dk1"/>
                </a:solidFill>
                <a:latin typeface="Calibri" panose="020F0502020204030204" pitchFamily="34" charset="0"/>
                <a:ea typeface="Calibri"/>
                <a:cs typeface="Calibri" panose="020F0502020204030204" pitchFamily="34" charset="0"/>
                <a:sym typeface="Calibri"/>
              </a:rPr>
              <a:t> có thể dùng </a:t>
            </a:r>
            <a:r>
              <a:rPr lang="en-US" sz="2000" spc="300" err="1">
                <a:solidFill>
                  <a:schemeClr val="dk1"/>
                </a:solidFill>
                <a:latin typeface="Calibri" panose="020F0502020204030204" pitchFamily="34" charset="0"/>
                <a:ea typeface="Calibri"/>
                <a:cs typeface="Calibri" panose="020F0502020204030204" pitchFamily="34" charset="0"/>
                <a:sym typeface="Calibri"/>
              </a:rPr>
              <a:t>các</a:t>
            </a:r>
            <a:r>
              <a:rPr lang="en-US" sz="2000" spc="300">
                <a:solidFill>
                  <a:schemeClr val="dk1"/>
                </a:solidFill>
                <a:latin typeface="Calibri" panose="020F0502020204030204" pitchFamily="34" charset="0"/>
                <a:ea typeface="Calibri"/>
                <a:cs typeface="Calibri" panose="020F0502020204030204" pitchFamily="34" charset="0"/>
                <a:sym typeface="Calibri"/>
              </a:rPr>
              <a:t> phiên bản khác </a:t>
            </a:r>
            <a:r>
              <a:rPr lang="en-US" sz="2000" spc="300" err="1">
                <a:solidFill>
                  <a:schemeClr val="dk1"/>
                </a:solidFill>
                <a:latin typeface="Calibri" panose="020F0502020204030204" pitchFamily="34" charset="0"/>
                <a:ea typeface="Calibri"/>
                <a:cs typeface="Calibri" panose="020F0502020204030204" pitchFamily="34" charset="0"/>
                <a:sym typeface="Calibri"/>
              </a:rPr>
              <a:t>nhau</a:t>
            </a:r>
            <a:r>
              <a:rPr lang="en-US" sz="2000" spc="300">
                <a:solidFill>
                  <a:schemeClr val="dk1"/>
                </a:solidFill>
                <a:latin typeface="Calibri" panose="020F0502020204030204" pitchFamily="34" charset="0"/>
                <a:ea typeface="Calibri"/>
                <a:cs typeface="Calibri" panose="020F0502020204030204" pitchFamily="34" charset="0"/>
                <a:sym typeface="Calibri"/>
              </a:rPr>
              <a:t> của external module mà </a:t>
            </a:r>
            <a:r>
              <a:rPr lang="en-US" sz="2000" spc="300" err="1">
                <a:solidFill>
                  <a:schemeClr val="dk1"/>
                </a:solidFill>
                <a:latin typeface="Calibri" panose="020F0502020204030204" pitchFamily="34" charset="0"/>
                <a:ea typeface="Calibri"/>
                <a:cs typeface="Calibri" panose="020F0502020204030204" pitchFamily="34" charset="0"/>
                <a:sym typeface="Calibri"/>
              </a:rPr>
              <a:t>không</a:t>
            </a:r>
            <a:r>
              <a:rPr lang="en-US" sz="2000" spc="300">
                <a:solidFill>
                  <a:schemeClr val="dk1"/>
                </a:solidFill>
                <a:latin typeface="Calibri" panose="020F0502020204030204" pitchFamily="34" charset="0"/>
                <a:ea typeface="Calibri"/>
                <a:cs typeface="Calibri" panose="020F0502020204030204" pitchFamily="34" charset="0"/>
                <a:sym typeface="Calibri"/>
              </a:rPr>
              <a:t> cần sửa đổi, </a:t>
            </a:r>
            <a:r>
              <a:rPr lang="en-US" sz="2000" spc="300" err="1">
                <a:solidFill>
                  <a:schemeClr val="dk1"/>
                </a:solidFill>
                <a:latin typeface="Calibri" panose="020F0502020204030204" pitchFamily="34" charset="0"/>
                <a:ea typeface="Calibri"/>
                <a:cs typeface="Calibri" panose="020F0502020204030204" pitchFamily="34" charset="0"/>
                <a:sym typeface="Calibri"/>
              </a:rPr>
              <a:t>biên</a:t>
            </a:r>
            <a:r>
              <a:rPr lang="en-US" sz="2000" spc="300">
                <a:solidFill>
                  <a:schemeClr val="dk1"/>
                </a:solidFill>
                <a:latin typeface="Calibri" panose="020F0502020204030204" pitchFamily="34" charset="0"/>
                <a:ea typeface="Calibri"/>
                <a:cs typeface="Calibri" panose="020F0502020204030204" pitchFamily="34" charset="0"/>
                <a:sym typeface="Calibri"/>
              </a:rPr>
              <a:t> dịch lại.</a:t>
            </a:r>
            <a:endParaRPr spc="300">
              <a:latin typeface="Calibri" panose="020F0502020204030204" pitchFamily="34" charset="0"/>
              <a:cs typeface="Calibri" panose="020F0502020204030204" pitchFamily="34" charset="0"/>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panose="020F0502020204030204" pitchFamily="34" charset="0"/>
                <a:ea typeface="Calibri"/>
                <a:cs typeface="Calibri" panose="020F0502020204030204" pitchFamily="34" charset="0"/>
                <a:sym typeface="Calibri"/>
              </a:rPr>
              <a:t>code sharing: một external module chỉ cần nạp vào bộ nhớ một lần. </a:t>
            </a:r>
            <a:r>
              <a:rPr lang="en-US" sz="2000" spc="300" err="1">
                <a:solidFill>
                  <a:schemeClr val="dk1"/>
                </a:solidFill>
                <a:latin typeface="Calibri" panose="020F0502020204030204" pitchFamily="34" charset="0"/>
                <a:ea typeface="Calibri"/>
                <a:cs typeface="Calibri" panose="020F0502020204030204" pitchFamily="34" charset="0"/>
                <a:sym typeface="Calibri"/>
              </a:rPr>
              <a:t>Các</a:t>
            </a:r>
            <a:r>
              <a:rPr lang="en-US" sz="2000" spc="300">
                <a:solidFill>
                  <a:schemeClr val="dk1"/>
                </a:solidFill>
                <a:latin typeface="Calibri" panose="020F0502020204030204" pitchFamily="34" charset="0"/>
                <a:ea typeface="Calibri"/>
                <a:cs typeface="Calibri" panose="020F0502020204030204" pitchFamily="34" charset="0"/>
                <a:sym typeface="Calibri"/>
              </a:rPr>
              <a:t> process cần dùng external module </a:t>
            </a:r>
            <a:r>
              <a:rPr lang="en-US" sz="2000" spc="300" err="1">
                <a:solidFill>
                  <a:schemeClr val="dk1"/>
                </a:solidFill>
                <a:latin typeface="Calibri" panose="020F0502020204030204" pitchFamily="34" charset="0"/>
                <a:ea typeface="Calibri"/>
                <a:cs typeface="Calibri" panose="020F0502020204030204" pitchFamily="34" charset="0"/>
                <a:sym typeface="Calibri"/>
              </a:rPr>
              <a:t>này</a:t>
            </a:r>
            <a:r>
              <a:rPr lang="en-US" sz="2000" spc="300">
                <a:solidFill>
                  <a:schemeClr val="dk1"/>
                </a:solidFill>
                <a:latin typeface="Calibri" panose="020F0502020204030204" pitchFamily="34" charset="0"/>
                <a:ea typeface="Calibri"/>
                <a:cs typeface="Calibri" panose="020F0502020204030204" pitchFamily="34" charset="0"/>
                <a:sym typeface="Calibri"/>
              </a:rPr>
              <a:t> thì </a:t>
            </a:r>
            <a:r>
              <a:rPr lang="en-US" sz="2000" spc="300" err="1">
                <a:solidFill>
                  <a:schemeClr val="dk1"/>
                </a:solidFill>
                <a:latin typeface="Calibri" panose="020F0502020204030204" pitchFamily="34" charset="0"/>
                <a:ea typeface="Calibri"/>
                <a:cs typeface="Calibri" panose="020F0502020204030204" pitchFamily="34" charset="0"/>
                <a:sym typeface="Calibri"/>
              </a:rPr>
              <a:t>cùng</a:t>
            </a:r>
            <a:r>
              <a:rPr lang="en-US" sz="2000" spc="300">
                <a:solidFill>
                  <a:schemeClr val="dk1"/>
                </a:solidFill>
                <a:latin typeface="Calibri" panose="020F0502020204030204" pitchFamily="34" charset="0"/>
                <a:ea typeface="Calibri"/>
                <a:cs typeface="Calibri" panose="020F0502020204030204" pitchFamily="34" charset="0"/>
                <a:sym typeface="Calibri"/>
              </a:rPr>
              <a:t> chia sẻ đoạn mã ⇒ </a:t>
            </a:r>
            <a:r>
              <a:rPr lang="en-US" sz="2000" spc="300" err="1">
                <a:solidFill>
                  <a:schemeClr val="dk1"/>
                </a:solidFill>
                <a:latin typeface="Calibri" panose="020F0502020204030204" pitchFamily="34" charset="0"/>
                <a:ea typeface="Calibri"/>
                <a:cs typeface="Calibri" panose="020F0502020204030204" pitchFamily="34" charset="0"/>
                <a:sym typeface="Calibri"/>
              </a:rPr>
              <a:t>tiết</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kiệm</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không</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gian</a:t>
            </a:r>
            <a:r>
              <a:rPr lang="en-US" sz="2000" spc="300">
                <a:solidFill>
                  <a:schemeClr val="dk1"/>
                </a:solidFill>
                <a:latin typeface="Calibri" panose="020F0502020204030204" pitchFamily="34" charset="0"/>
                <a:ea typeface="Calibri"/>
                <a:cs typeface="Calibri" panose="020F0502020204030204" pitchFamily="34" charset="0"/>
                <a:sym typeface="Calibri"/>
              </a:rPr>
              <a:t> nhớ</a:t>
            </a:r>
            <a:endParaRPr spc="300">
              <a:latin typeface="Calibri" panose="020F0502020204030204" pitchFamily="34" charset="0"/>
              <a:cs typeface="Calibri" panose="020F0502020204030204" pitchFamily="34" charset="0"/>
            </a:endParaRPr>
          </a:p>
        </p:txBody>
      </p:sp>
      <p:sp>
        <p:nvSpPr>
          <p:cNvPr id="1306" name="Google Shape;1306;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58</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54"/>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Quản lý bộ nhớ</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12" name="Google Shape;1312;p54"/>
          <p:cNvGrpSpPr/>
          <p:nvPr/>
        </p:nvGrpSpPr>
        <p:grpSpPr>
          <a:xfrm>
            <a:off x="0" y="0"/>
            <a:ext cx="1569720" cy="1722120"/>
            <a:chOff x="-63500" y="-109804"/>
            <a:chExt cx="1206500" cy="1333500"/>
          </a:xfrm>
        </p:grpSpPr>
        <p:sp>
          <p:nvSpPr>
            <p:cNvPr id="1313" name="Google Shape;1313;p5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314" name="Google Shape;1314;p5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315" name="Google Shape;1315;p54"/>
          <p:cNvSpPr txBox="1"/>
          <p:nvPr/>
        </p:nvSpPr>
        <p:spPr>
          <a:xfrm>
            <a:off x="9361714" y="639131"/>
            <a:ext cx="2830286"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Dynamic loading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16" name="Google Shape;1316;p54"/>
          <p:cNvSpPr/>
          <p:nvPr/>
        </p:nvSpPr>
        <p:spPr>
          <a:xfrm>
            <a:off x="1349635" y="1722120"/>
            <a:ext cx="9739279" cy="4247276"/>
          </a:xfrm>
          <a:prstGeom prst="rect">
            <a:avLst/>
          </a:prstGeom>
          <a:noFill/>
          <a:ln>
            <a:solidFill>
              <a:schemeClr val="tx1"/>
            </a:solidFill>
            <a:prstDash val="dash"/>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panose="020F0502020204030204" pitchFamily="34" charset="0"/>
                <a:ea typeface="Calibri"/>
                <a:cs typeface="Calibri" panose="020F0502020204030204" pitchFamily="34" charset="0"/>
                <a:sym typeface="Calibri"/>
              </a:rPr>
              <a:t>Chỉ nạp thủ tục vào bộ nhớ khi được gọi đến </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=&gt; tăng hiệu suất bộ nhớ, tránh lãng phí</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panose="020F0502020204030204" pitchFamily="34" charset="0"/>
                <a:ea typeface="Calibri"/>
                <a:cs typeface="Calibri" panose="020F0502020204030204" pitchFamily="34" charset="0"/>
                <a:sym typeface="Calibri"/>
              </a:rPr>
              <a:t>Rất hiệu quả trong trường hợp tồn tại khối lượng lớn mã chương trình có tần suất sử dụng thấp</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panose="020F0502020204030204" pitchFamily="34" charset="0"/>
                <a:ea typeface="Calibri"/>
                <a:cs typeface="Calibri" panose="020F0502020204030204" pitchFamily="34" charset="0"/>
                <a:sym typeface="Calibri"/>
              </a:rPr>
              <a:t>User chịu trách nhiệm thiết kế và hiện thực các chương trình có dynamic loading</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panose="020F0502020204030204" pitchFamily="34" charset="0"/>
                <a:ea typeface="Calibri"/>
                <a:cs typeface="Calibri" panose="020F0502020204030204" pitchFamily="34" charset="0"/>
                <a:sym typeface="Calibri"/>
              </a:rPr>
              <a:t>Hệ điều hành cung cấp một số thủ tục thư viện hỗ trợ, tạo điều kiện cho lập trình viên</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215900" algn="l" rtl="0">
              <a:lnSpc>
                <a:spcPct val="150000"/>
              </a:lnSpc>
              <a:spcBef>
                <a:spcPts val="0"/>
              </a:spcBef>
              <a:spcAft>
                <a:spcPts val="0"/>
              </a:spcAft>
              <a:buClr>
                <a:schemeClr val="dk1"/>
              </a:buClr>
              <a:buSzPts val="2000"/>
              <a:buFont typeface="Noto Sans Symbols"/>
              <a:buNone/>
            </a:pP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17" name="Google Shape;131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59</a:t>
            </a:fld>
            <a:endParaRPr spc="30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9DAFB58F-BA4E-49B3-9A29-11A003FC61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pSp>
        <p:nvGrpSpPr>
          <p:cNvPr id="3" name="Google Shape;207;p5">
            <a:extLst>
              <a:ext uri="{FF2B5EF4-FFF2-40B4-BE49-F238E27FC236}">
                <a16:creationId xmlns:a16="http://schemas.microsoft.com/office/drawing/2014/main" id="{0D1DE3B4-19CA-4959-9CD6-4D1C21143CEB}"/>
              </a:ext>
            </a:extLst>
          </p:cNvPr>
          <p:cNvGrpSpPr/>
          <p:nvPr/>
        </p:nvGrpSpPr>
        <p:grpSpPr>
          <a:xfrm>
            <a:off x="0" y="0"/>
            <a:ext cx="1569720" cy="1722120"/>
            <a:chOff x="-63500" y="-109804"/>
            <a:chExt cx="1206500" cy="1333500"/>
          </a:xfrm>
        </p:grpSpPr>
        <p:sp>
          <p:nvSpPr>
            <p:cNvPr id="4" name="Google Shape;208;p5">
              <a:extLst>
                <a:ext uri="{FF2B5EF4-FFF2-40B4-BE49-F238E27FC236}">
                  <a16:creationId xmlns:a16="http://schemas.microsoft.com/office/drawing/2014/main" id="{36634E3A-B91B-4F5A-AB49-529A1330E18E}"/>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5" name="Google Shape;209;p5">
              <a:extLst>
                <a:ext uri="{FF2B5EF4-FFF2-40B4-BE49-F238E27FC236}">
                  <a16:creationId xmlns:a16="http://schemas.microsoft.com/office/drawing/2014/main" id="{0DB03F38-48DA-4EC5-B921-8E7907B398F3}"/>
                </a:ext>
              </a:extLst>
            </p:cNvPr>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1" name="Hộp Văn bản 5">
            <a:extLst>
              <a:ext uri="{FF2B5EF4-FFF2-40B4-BE49-F238E27FC236}">
                <a16:creationId xmlns:a16="http://schemas.microsoft.com/office/drawing/2014/main" id="{840282A5-574C-4C64-B840-9460370269CD}"/>
              </a:ext>
            </a:extLst>
          </p:cNvPr>
          <p:cNvSpPr txBox="1"/>
          <p:nvPr/>
        </p:nvSpPr>
        <p:spPr>
          <a:xfrm>
            <a:off x="3140346" y="375861"/>
            <a:ext cx="5999570" cy="461665"/>
          </a:xfrm>
          <a:prstGeom prst="rect">
            <a:avLst/>
          </a:prstGeom>
          <a:solidFill>
            <a:schemeClr val="accent5">
              <a:lumMod val="20000"/>
              <a:lumOff val="80000"/>
            </a:schemeClr>
          </a:solidFill>
        </p:spPr>
        <p:txBody>
          <a:bodyPr wrap="square" rtlCol="0">
            <a:spAutoFit/>
            <a:scene3d>
              <a:camera prst="orthographicFront"/>
              <a:lightRig rig="harsh" dir="t"/>
            </a:scene3d>
            <a:sp3d prstMaterial="matte">
              <a:contourClr>
                <a:schemeClr val="bg1">
                  <a:lumMod val="65000"/>
                </a:schemeClr>
              </a:contourClr>
            </a:sp3d>
          </a:bodyPr>
          <a:lstStyle/>
          <a:p>
            <a:pPr algn="ctr"/>
            <a:r>
              <a:rPr lang="en-US" sz="2400" spc="300" err="1">
                <a:ln w="0">
                  <a:noFill/>
                </a:ln>
                <a:solidFill>
                  <a:schemeClr val="tx1"/>
                </a:solidFill>
                <a:effectLst/>
                <a:latin typeface="+mj-lt"/>
              </a:rPr>
              <a:t>Các</a:t>
            </a:r>
            <a:r>
              <a:rPr lang="en-US" sz="2400" spc="300">
                <a:ln w="0">
                  <a:noFill/>
                </a:ln>
                <a:solidFill>
                  <a:schemeClr val="tx1"/>
                </a:solidFill>
                <a:effectLst/>
                <a:latin typeface="+mj-lt"/>
              </a:rPr>
              <a:t> </a:t>
            </a:r>
            <a:r>
              <a:rPr lang="en-US" sz="2400" spc="300" err="1">
                <a:ln w="0">
                  <a:noFill/>
                </a:ln>
                <a:solidFill>
                  <a:schemeClr val="tx1"/>
                </a:solidFill>
                <a:effectLst/>
                <a:latin typeface="+mj-lt"/>
              </a:rPr>
              <a:t>giải</a:t>
            </a:r>
            <a:r>
              <a:rPr lang="en-US" sz="2400" spc="300">
                <a:ln w="0">
                  <a:noFill/>
                </a:ln>
                <a:solidFill>
                  <a:schemeClr val="tx1"/>
                </a:solidFill>
                <a:effectLst/>
                <a:latin typeface="+mj-lt"/>
              </a:rPr>
              <a:t> pháp “Sleep &amp; wake-up”</a:t>
            </a:r>
          </a:p>
        </p:txBody>
      </p:sp>
      <p:grpSp>
        <p:nvGrpSpPr>
          <p:cNvPr id="22" name="Group 21">
            <a:extLst>
              <a:ext uri="{FF2B5EF4-FFF2-40B4-BE49-F238E27FC236}">
                <a16:creationId xmlns:a16="http://schemas.microsoft.com/office/drawing/2014/main" id="{57F8D77D-36D5-4B3C-AAE1-FAD448105F58}"/>
              </a:ext>
            </a:extLst>
          </p:cNvPr>
          <p:cNvGrpSpPr/>
          <p:nvPr/>
        </p:nvGrpSpPr>
        <p:grpSpPr>
          <a:xfrm>
            <a:off x="3140346" y="1324583"/>
            <a:ext cx="2902666" cy="2174858"/>
            <a:chOff x="3117816" y="1257846"/>
            <a:chExt cx="2902666" cy="2174858"/>
          </a:xfrm>
        </p:grpSpPr>
        <p:sp>
          <p:nvSpPr>
            <p:cNvPr id="23" name="Google Shape;821;p34">
              <a:extLst>
                <a:ext uri="{FF2B5EF4-FFF2-40B4-BE49-F238E27FC236}">
                  <a16:creationId xmlns:a16="http://schemas.microsoft.com/office/drawing/2014/main" id="{27AA791F-D1DC-406E-904B-07617BCD9D09}"/>
                </a:ext>
              </a:extLst>
            </p:cNvPr>
            <p:cNvSpPr/>
            <p:nvPr/>
          </p:nvSpPr>
          <p:spPr>
            <a:xfrm>
              <a:off x="3117816" y="1257846"/>
              <a:ext cx="2902666" cy="2174858"/>
            </a:xfrm>
            <a:custGeom>
              <a:avLst/>
              <a:gdLst>
                <a:gd name="connsiteX0" fmla="*/ 2935 w 46867"/>
                <a:gd name="connsiteY0" fmla="*/ 0 h 46867"/>
                <a:gd name="connsiteX1" fmla="*/ 0 w 46867"/>
                <a:gd name="connsiteY1" fmla="*/ 2936 h 46867"/>
                <a:gd name="connsiteX2" fmla="*/ 0 w 46867"/>
                <a:gd name="connsiteY2" fmla="*/ 43932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4707 h 46867"/>
                <a:gd name="connsiteX2" fmla="*/ 0 w 46867"/>
                <a:gd name="connsiteY2" fmla="*/ 43932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67" h="46867" extrusionOk="0">
                  <a:moveTo>
                    <a:pt x="2935" y="0"/>
                  </a:moveTo>
                  <a:cubicBezTo>
                    <a:pt x="1301" y="0"/>
                    <a:pt x="2054" y="3255"/>
                    <a:pt x="0" y="4707"/>
                  </a:cubicBezTo>
                  <a:lnTo>
                    <a:pt x="0" y="43932"/>
                  </a:lnTo>
                  <a:cubicBezTo>
                    <a:pt x="0" y="45566"/>
                    <a:pt x="1334" y="46867"/>
                    <a:pt x="2935" y="46867"/>
                  </a:cubicBezTo>
                  <a:lnTo>
                    <a:pt x="43931" y="46867"/>
                  </a:lnTo>
                  <a:cubicBezTo>
                    <a:pt x="45566" y="46867"/>
                    <a:pt x="46867" y="45566"/>
                    <a:pt x="46867" y="43932"/>
                  </a:cubicBezTo>
                  <a:lnTo>
                    <a:pt x="46867" y="2936"/>
                  </a:lnTo>
                  <a:cubicBezTo>
                    <a:pt x="46867" y="1335"/>
                    <a:pt x="45566" y="0"/>
                    <a:pt x="43931" y="0"/>
                  </a:cubicBezTo>
                  <a:lnTo>
                    <a:pt x="2935" y="0"/>
                  </a:lnTo>
                  <a:close/>
                </a:path>
              </a:pathLst>
            </a:custGeom>
            <a:solidFill>
              <a:schemeClr val="accent6">
                <a:lumMod val="20000"/>
                <a:lumOff val="80000"/>
              </a:schemeClr>
            </a:solidFill>
            <a:ln>
              <a:noFill/>
            </a:ln>
          </p:spPr>
          <p:txBody>
            <a:bodyPr spcFirstLastPara="1" wrap="square" lIns="243833" tIns="121900" rIns="365733" bIns="121900" anchor="ctr" anchorCtr="0">
              <a:noAutofit/>
            </a:bodyPr>
            <a:lstStyle/>
            <a:p>
              <a:pPr algn="ctr">
                <a:lnSpc>
                  <a:spcPct val="150000"/>
                </a:lnSpc>
                <a:buClr>
                  <a:schemeClr val="dk1"/>
                </a:buClr>
                <a:buSzPts val="1100"/>
              </a:pPr>
              <a:endParaRPr sz="2000">
                <a:solidFill>
                  <a:schemeClr val="tx1"/>
                </a:solidFill>
                <a:latin typeface="+mj-lt"/>
                <a:ea typeface="Roboto"/>
                <a:cs typeface="Roboto"/>
                <a:sym typeface="Roboto"/>
              </a:endParaRPr>
            </a:p>
          </p:txBody>
        </p:sp>
        <p:sp>
          <p:nvSpPr>
            <p:cNvPr id="24" name="Hộp Văn bản 14">
              <a:extLst>
                <a:ext uri="{FF2B5EF4-FFF2-40B4-BE49-F238E27FC236}">
                  <a16:creationId xmlns:a16="http://schemas.microsoft.com/office/drawing/2014/main" id="{69440FB5-AEC7-4763-B06D-910715203C9F}"/>
                </a:ext>
              </a:extLst>
            </p:cNvPr>
            <p:cNvSpPr txBox="1"/>
            <p:nvPr/>
          </p:nvSpPr>
          <p:spPr>
            <a:xfrm>
              <a:off x="3286667" y="1588554"/>
              <a:ext cx="2706042" cy="1429622"/>
            </a:xfrm>
            <a:prstGeom prst="rect">
              <a:avLst/>
            </a:prstGeom>
            <a:noFill/>
          </p:spPr>
          <p:txBody>
            <a:bodyPr wrap="square" rtlCol="0">
              <a:spAutoFit/>
            </a:bodyPr>
            <a:lstStyle/>
            <a:p>
              <a:pPr algn="ctr">
                <a:lnSpc>
                  <a:spcPct val="150000"/>
                </a:lnSpc>
              </a:pPr>
              <a:r>
                <a:rPr lang="en-US" sz="2000" b="1" spc="300">
                  <a:latin typeface="+mj-lt"/>
                  <a:cs typeface="Calibri" panose="020F0502020204030204" pitchFamily="34" charset="0"/>
                </a:rPr>
                <a:t>Từ bỏ CPU </a:t>
              </a:r>
              <a:r>
                <a:rPr lang="en-US" sz="2000" spc="300">
                  <a:latin typeface="+mj-lt"/>
                  <a:cs typeface="Calibri" panose="020F0502020204030204" pitchFamily="34" charset="0"/>
                </a:rPr>
                <a:t>khi chưa vào vùng </a:t>
              </a:r>
              <a:r>
                <a:rPr lang="en-US" sz="2000" spc="300" err="1">
                  <a:latin typeface="+mj-lt"/>
                  <a:cs typeface="Calibri" panose="020F0502020204030204" pitchFamily="34" charset="0"/>
                </a:rPr>
                <a:t>tranh</a:t>
              </a:r>
              <a:r>
                <a:rPr lang="en-US" sz="2000" spc="300">
                  <a:latin typeface="+mj-lt"/>
                  <a:cs typeface="Calibri" panose="020F0502020204030204" pitchFamily="34" charset="0"/>
                </a:rPr>
                <a:t> chấp</a:t>
              </a:r>
            </a:p>
          </p:txBody>
        </p:sp>
      </p:grpSp>
      <p:grpSp>
        <p:nvGrpSpPr>
          <p:cNvPr id="25" name="Group 24">
            <a:extLst>
              <a:ext uri="{FF2B5EF4-FFF2-40B4-BE49-F238E27FC236}">
                <a16:creationId xmlns:a16="http://schemas.microsoft.com/office/drawing/2014/main" id="{99F7D77D-8ACF-4808-936B-63DB1E9A88EC}"/>
              </a:ext>
            </a:extLst>
          </p:cNvPr>
          <p:cNvGrpSpPr/>
          <p:nvPr/>
        </p:nvGrpSpPr>
        <p:grpSpPr>
          <a:xfrm>
            <a:off x="2493641" y="1141289"/>
            <a:ext cx="3976902" cy="1538668"/>
            <a:chOff x="2471111" y="1074552"/>
            <a:chExt cx="3976902" cy="1538668"/>
          </a:xfrm>
        </p:grpSpPr>
        <p:sp>
          <p:nvSpPr>
            <p:cNvPr id="26" name="Google Shape;822;p34">
              <a:extLst>
                <a:ext uri="{FF2B5EF4-FFF2-40B4-BE49-F238E27FC236}">
                  <a16:creationId xmlns:a16="http://schemas.microsoft.com/office/drawing/2014/main" id="{7626DC90-6A59-4611-9149-0923D4FB4A52}"/>
                </a:ext>
              </a:extLst>
            </p:cNvPr>
            <p:cNvSpPr/>
            <p:nvPr/>
          </p:nvSpPr>
          <p:spPr>
            <a:xfrm>
              <a:off x="3117755" y="1175319"/>
              <a:ext cx="3330258" cy="1437901"/>
            </a:xfrm>
            <a:custGeom>
              <a:avLst/>
              <a:gdLst/>
              <a:ahLst/>
              <a:cxnLst/>
              <a:rect l="l" t="t" r="r" b="b"/>
              <a:pathLst>
                <a:path w="69684" h="37228" extrusionOk="0">
                  <a:moveTo>
                    <a:pt x="7873" y="0"/>
                  </a:moveTo>
                  <a:cubicBezTo>
                    <a:pt x="3537" y="0"/>
                    <a:pt x="1" y="3503"/>
                    <a:pt x="1" y="7839"/>
                  </a:cubicBezTo>
                  <a:lnTo>
                    <a:pt x="1" y="27887"/>
                  </a:lnTo>
                  <a:lnTo>
                    <a:pt x="2936" y="27854"/>
                  </a:lnTo>
                  <a:lnTo>
                    <a:pt x="2936" y="7839"/>
                  </a:lnTo>
                  <a:cubicBezTo>
                    <a:pt x="2936" y="5138"/>
                    <a:pt x="5138" y="2903"/>
                    <a:pt x="7873" y="2903"/>
                  </a:cubicBezTo>
                  <a:lnTo>
                    <a:pt x="53406" y="2903"/>
                  </a:lnTo>
                  <a:cubicBezTo>
                    <a:pt x="56141" y="2903"/>
                    <a:pt x="58342" y="5138"/>
                    <a:pt x="58342" y="7839"/>
                  </a:cubicBezTo>
                  <a:lnTo>
                    <a:pt x="58342" y="29155"/>
                  </a:lnTo>
                  <a:lnTo>
                    <a:pt x="58342" y="31023"/>
                  </a:lnTo>
                  <a:lnTo>
                    <a:pt x="58342" y="32057"/>
                  </a:lnTo>
                  <a:lnTo>
                    <a:pt x="63046" y="32057"/>
                  </a:lnTo>
                  <a:lnTo>
                    <a:pt x="63046" y="37227"/>
                  </a:lnTo>
                  <a:lnTo>
                    <a:pt x="69684" y="30622"/>
                  </a:lnTo>
                  <a:lnTo>
                    <a:pt x="63046" y="23984"/>
                  </a:lnTo>
                  <a:lnTo>
                    <a:pt x="63046" y="29155"/>
                  </a:lnTo>
                  <a:lnTo>
                    <a:pt x="61278" y="29155"/>
                  </a:lnTo>
                  <a:lnTo>
                    <a:pt x="61278" y="7839"/>
                  </a:lnTo>
                  <a:cubicBezTo>
                    <a:pt x="61278" y="3503"/>
                    <a:pt x="57742" y="0"/>
                    <a:pt x="53406" y="0"/>
                  </a:cubicBezTo>
                  <a:close/>
                </a:path>
              </a:pathLst>
            </a:custGeom>
            <a:solidFill>
              <a:schemeClr val="accent6">
                <a:lumMod val="75000"/>
              </a:schemeClr>
            </a:solidFill>
            <a:ln>
              <a:noFill/>
            </a:ln>
          </p:spPr>
          <p:txBody>
            <a:bodyPr spcFirstLastPara="1" wrap="square" lIns="121900" tIns="121900" rIns="121900" bIns="121900" anchor="ctr" anchorCtr="0">
              <a:noAutofit/>
            </a:bodyPr>
            <a:lstStyle/>
            <a:p>
              <a:pPr>
                <a:lnSpc>
                  <a:spcPct val="150000"/>
                </a:lnSpc>
              </a:pPr>
              <a:endParaRPr sz="2000">
                <a:solidFill>
                  <a:schemeClr val="tx1"/>
                </a:solidFill>
                <a:latin typeface="+mj-lt"/>
              </a:endParaRPr>
            </a:p>
          </p:txBody>
        </p:sp>
        <p:sp>
          <p:nvSpPr>
            <p:cNvPr id="27" name="Google Shape;823;p34">
              <a:extLst>
                <a:ext uri="{FF2B5EF4-FFF2-40B4-BE49-F238E27FC236}">
                  <a16:creationId xmlns:a16="http://schemas.microsoft.com/office/drawing/2014/main" id="{F52B2374-048C-4D21-8F4F-6914C13243D8}"/>
                </a:ext>
              </a:extLst>
            </p:cNvPr>
            <p:cNvSpPr/>
            <p:nvPr/>
          </p:nvSpPr>
          <p:spPr>
            <a:xfrm>
              <a:off x="2471111" y="1074552"/>
              <a:ext cx="576073" cy="576073"/>
            </a:xfrm>
            <a:custGeom>
              <a:avLst/>
              <a:gdLst/>
              <a:ahLst/>
              <a:cxnLst/>
              <a:rect l="l" t="t" r="r" b="b"/>
              <a:pathLst>
                <a:path w="27554" h="27520" extrusionOk="0">
                  <a:moveTo>
                    <a:pt x="27553" y="13777"/>
                  </a:moveTo>
                  <a:cubicBezTo>
                    <a:pt x="27553" y="21382"/>
                    <a:pt x="21382" y="27520"/>
                    <a:pt x="13777" y="27520"/>
                  </a:cubicBezTo>
                  <a:cubicBezTo>
                    <a:pt x="6171" y="27520"/>
                    <a:pt x="0" y="21382"/>
                    <a:pt x="0" y="13777"/>
                  </a:cubicBezTo>
                  <a:cubicBezTo>
                    <a:pt x="0" y="6171"/>
                    <a:pt x="6171" y="0"/>
                    <a:pt x="13777" y="0"/>
                  </a:cubicBezTo>
                  <a:cubicBezTo>
                    <a:pt x="21382" y="0"/>
                    <a:pt x="27553" y="6171"/>
                    <a:pt x="27553" y="13777"/>
                  </a:cubicBezTo>
                  <a:close/>
                </a:path>
              </a:pathLst>
            </a:custGeom>
            <a:solidFill>
              <a:schemeClr val="accent6">
                <a:lumMod val="40000"/>
                <a:lumOff val="60000"/>
              </a:schemeClr>
            </a:solidFill>
            <a:ln>
              <a:noFill/>
            </a:ln>
          </p:spPr>
          <p:txBody>
            <a:bodyPr spcFirstLastPara="1" wrap="square" lIns="121900" tIns="121900" rIns="121900" bIns="121900" anchor="ctr" anchorCtr="0">
              <a:noAutofit/>
            </a:bodyPr>
            <a:lstStyle/>
            <a:p>
              <a:pPr algn="ctr">
                <a:lnSpc>
                  <a:spcPct val="150000"/>
                </a:lnSpc>
              </a:pPr>
              <a:r>
                <a:rPr lang="en" sz="2000" b="1">
                  <a:solidFill>
                    <a:schemeClr val="tx1"/>
                  </a:solidFill>
                  <a:latin typeface="+mj-lt"/>
                  <a:ea typeface="Roboto"/>
                  <a:cs typeface="Roboto"/>
                  <a:sym typeface="Roboto"/>
                </a:rPr>
                <a:t>1</a:t>
              </a:r>
              <a:endParaRPr sz="2000" b="1">
                <a:solidFill>
                  <a:schemeClr val="tx1"/>
                </a:solidFill>
                <a:latin typeface="+mj-lt"/>
                <a:ea typeface="Roboto"/>
                <a:cs typeface="Roboto"/>
                <a:sym typeface="Roboto"/>
              </a:endParaRPr>
            </a:p>
          </p:txBody>
        </p:sp>
      </p:grpSp>
      <p:grpSp>
        <p:nvGrpSpPr>
          <p:cNvPr id="28" name="Group 27">
            <a:extLst>
              <a:ext uri="{FF2B5EF4-FFF2-40B4-BE49-F238E27FC236}">
                <a16:creationId xmlns:a16="http://schemas.microsoft.com/office/drawing/2014/main" id="{FF6A5500-A655-41FC-BB8E-43EB4B8164AE}"/>
              </a:ext>
            </a:extLst>
          </p:cNvPr>
          <p:cNvGrpSpPr/>
          <p:nvPr/>
        </p:nvGrpSpPr>
        <p:grpSpPr>
          <a:xfrm>
            <a:off x="6470598" y="1489315"/>
            <a:ext cx="2471616" cy="1896978"/>
            <a:chOff x="6448068" y="1422578"/>
            <a:chExt cx="2471616" cy="1896978"/>
          </a:xfrm>
        </p:grpSpPr>
        <p:sp>
          <p:nvSpPr>
            <p:cNvPr id="29" name="Google Shape;821;p34">
              <a:extLst>
                <a:ext uri="{FF2B5EF4-FFF2-40B4-BE49-F238E27FC236}">
                  <a16:creationId xmlns:a16="http://schemas.microsoft.com/office/drawing/2014/main" id="{1FCD524E-7D76-47A1-AA3F-FC4B7FC2F1BF}"/>
                </a:ext>
              </a:extLst>
            </p:cNvPr>
            <p:cNvSpPr/>
            <p:nvPr/>
          </p:nvSpPr>
          <p:spPr>
            <a:xfrm>
              <a:off x="6448068" y="1422578"/>
              <a:ext cx="2444472" cy="1896978"/>
            </a:xfrm>
            <a:custGeom>
              <a:avLst/>
              <a:gdLst>
                <a:gd name="connsiteX0" fmla="*/ 2935 w 46867"/>
                <a:gd name="connsiteY0" fmla="*/ 0 h 46867"/>
                <a:gd name="connsiteX1" fmla="*/ 0 w 46867"/>
                <a:gd name="connsiteY1" fmla="*/ 2936 h 46867"/>
                <a:gd name="connsiteX2" fmla="*/ 146 w 46867"/>
                <a:gd name="connsiteY2" fmla="*/ 42441 h 46867"/>
                <a:gd name="connsiteX3" fmla="*/ 2935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2936 h 46867"/>
                <a:gd name="connsiteX2" fmla="*/ 146 w 46867"/>
                <a:gd name="connsiteY2" fmla="*/ 42441 h 46867"/>
                <a:gd name="connsiteX3" fmla="*/ 3739 w 46867"/>
                <a:gd name="connsiteY3" fmla="*/ 46867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867"/>
                <a:gd name="connsiteX1" fmla="*/ 0 w 46867"/>
                <a:gd name="connsiteY1" fmla="*/ 2936 h 46867"/>
                <a:gd name="connsiteX2" fmla="*/ 146 w 46867"/>
                <a:gd name="connsiteY2" fmla="*/ 42441 h 46867"/>
                <a:gd name="connsiteX3" fmla="*/ 3739 w 46867"/>
                <a:gd name="connsiteY3" fmla="*/ 46401 h 46867"/>
                <a:gd name="connsiteX4" fmla="*/ 43931 w 46867"/>
                <a:gd name="connsiteY4" fmla="*/ 46867 h 46867"/>
                <a:gd name="connsiteX5" fmla="*/ 46867 w 46867"/>
                <a:gd name="connsiteY5" fmla="*/ 43932 h 46867"/>
                <a:gd name="connsiteX6" fmla="*/ 46867 w 46867"/>
                <a:gd name="connsiteY6" fmla="*/ 2936 h 46867"/>
                <a:gd name="connsiteX7" fmla="*/ 43931 w 46867"/>
                <a:gd name="connsiteY7" fmla="*/ 0 h 46867"/>
                <a:gd name="connsiteX8" fmla="*/ 2935 w 46867"/>
                <a:gd name="connsiteY8" fmla="*/ 0 h 46867"/>
                <a:gd name="connsiteX0" fmla="*/ 2935 w 46867"/>
                <a:gd name="connsiteY0" fmla="*/ 0 h 46494"/>
                <a:gd name="connsiteX1" fmla="*/ 0 w 46867"/>
                <a:gd name="connsiteY1" fmla="*/ 2936 h 46494"/>
                <a:gd name="connsiteX2" fmla="*/ 146 w 46867"/>
                <a:gd name="connsiteY2" fmla="*/ 42441 h 46494"/>
                <a:gd name="connsiteX3" fmla="*/ 3739 w 46867"/>
                <a:gd name="connsiteY3" fmla="*/ 46401 h 46494"/>
                <a:gd name="connsiteX4" fmla="*/ 43858 w 46867"/>
                <a:gd name="connsiteY4" fmla="*/ 46494 h 46494"/>
                <a:gd name="connsiteX5" fmla="*/ 46867 w 46867"/>
                <a:gd name="connsiteY5" fmla="*/ 43932 h 46494"/>
                <a:gd name="connsiteX6" fmla="*/ 46867 w 46867"/>
                <a:gd name="connsiteY6" fmla="*/ 2936 h 46494"/>
                <a:gd name="connsiteX7" fmla="*/ 43931 w 46867"/>
                <a:gd name="connsiteY7" fmla="*/ 0 h 46494"/>
                <a:gd name="connsiteX8" fmla="*/ 2935 w 46867"/>
                <a:gd name="connsiteY8" fmla="*/ 0 h 46494"/>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3932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214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 name="connsiteX0" fmla="*/ 2935 w 46867"/>
                <a:gd name="connsiteY0" fmla="*/ 0 h 46401"/>
                <a:gd name="connsiteX1" fmla="*/ 0 w 46867"/>
                <a:gd name="connsiteY1" fmla="*/ 2936 h 46401"/>
                <a:gd name="connsiteX2" fmla="*/ 146 w 46867"/>
                <a:gd name="connsiteY2" fmla="*/ 42441 h 46401"/>
                <a:gd name="connsiteX3" fmla="*/ 3739 w 46867"/>
                <a:gd name="connsiteY3" fmla="*/ 46401 h 46401"/>
                <a:gd name="connsiteX4" fmla="*/ 43858 w 46867"/>
                <a:gd name="connsiteY4" fmla="*/ 46307 h 46401"/>
                <a:gd name="connsiteX5" fmla="*/ 46867 w 46867"/>
                <a:gd name="connsiteY5" fmla="*/ 42907 h 46401"/>
                <a:gd name="connsiteX6" fmla="*/ 46867 w 46867"/>
                <a:gd name="connsiteY6" fmla="*/ 2936 h 46401"/>
                <a:gd name="connsiteX7" fmla="*/ 43931 w 46867"/>
                <a:gd name="connsiteY7" fmla="*/ 0 h 46401"/>
                <a:gd name="connsiteX8" fmla="*/ 2935 w 46867"/>
                <a:gd name="connsiteY8" fmla="*/ 0 h 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67" h="46401" extrusionOk="0">
                  <a:moveTo>
                    <a:pt x="2935" y="0"/>
                  </a:moveTo>
                  <a:cubicBezTo>
                    <a:pt x="1301" y="0"/>
                    <a:pt x="0" y="1335"/>
                    <a:pt x="0" y="2936"/>
                  </a:cubicBezTo>
                  <a:cubicBezTo>
                    <a:pt x="0" y="16601"/>
                    <a:pt x="146" y="28776"/>
                    <a:pt x="146" y="42441"/>
                  </a:cubicBezTo>
                  <a:cubicBezTo>
                    <a:pt x="146" y="44075"/>
                    <a:pt x="2138" y="46401"/>
                    <a:pt x="3739" y="46401"/>
                  </a:cubicBezTo>
                  <a:lnTo>
                    <a:pt x="43858" y="46307"/>
                  </a:lnTo>
                  <a:cubicBezTo>
                    <a:pt x="45493" y="46307"/>
                    <a:pt x="46867" y="44541"/>
                    <a:pt x="46867" y="42907"/>
                  </a:cubicBezTo>
                  <a:lnTo>
                    <a:pt x="46867" y="2936"/>
                  </a:lnTo>
                  <a:cubicBezTo>
                    <a:pt x="46867" y="1335"/>
                    <a:pt x="45566" y="0"/>
                    <a:pt x="43931" y="0"/>
                  </a:cubicBezTo>
                  <a:lnTo>
                    <a:pt x="2935" y="0"/>
                  </a:lnTo>
                  <a:close/>
                </a:path>
              </a:pathLst>
            </a:custGeom>
            <a:solidFill>
              <a:schemeClr val="accent4">
                <a:lumMod val="20000"/>
                <a:lumOff val="80000"/>
              </a:schemeClr>
            </a:solidFill>
            <a:ln>
              <a:noFill/>
            </a:ln>
          </p:spPr>
          <p:txBody>
            <a:bodyPr spcFirstLastPara="1" wrap="square" lIns="243833" tIns="121900" rIns="365733" bIns="121900" anchor="ctr" anchorCtr="0">
              <a:noAutofit/>
            </a:bodyPr>
            <a:lstStyle/>
            <a:p>
              <a:pPr algn="ctr">
                <a:lnSpc>
                  <a:spcPct val="150000"/>
                </a:lnSpc>
                <a:buClr>
                  <a:schemeClr val="dk1"/>
                </a:buClr>
                <a:buSzPts val="1100"/>
              </a:pPr>
              <a:endParaRPr sz="2000">
                <a:solidFill>
                  <a:schemeClr val="dk1"/>
                </a:solidFill>
                <a:latin typeface="+mj-lt"/>
                <a:ea typeface="Roboto"/>
                <a:cs typeface="Roboto"/>
                <a:sym typeface="Roboto"/>
              </a:endParaRPr>
            </a:p>
          </p:txBody>
        </p:sp>
        <p:sp>
          <p:nvSpPr>
            <p:cNvPr id="30" name="Hộp Văn bản 18">
              <a:extLst>
                <a:ext uri="{FF2B5EF4-FFF2-40B4-BE49-F238E27FC236}">
                  <a16:creationId xmlns:a16="http://schemas.microsoft.com/office/drawing/2014/main" id="{3BF211C5-8C89-4786-9B8F-EB6EC60FB1A1}"/>
                </a:ext>
              </a:extLst>
            </p:cNvPr>
            <p:cNvSpPr txBox="1"/>
            <p:nvPr/>
          </p:nvSpPr>
          <p:spPr>
            <a:xfrm>
              <a:off x="6475212" y="1932227"/>
              <a:ext cx="2444472" cy="967957"/>
            </a:xfrm>
            <a:prstGeom prst="rect">
              <a:avLst/>
            </a:prstGeom>
            <a:noFill/>
          </p:spPr>
          <p:txBody>
            <a:bodyPr wrap="square" rtlCol="0">
              <a:spAutoFit/>
            </a:bodyPr>
            <a:lstStyle/>
            <a:p>
              <a:pPr algn="ctr">
                <a:lnSpc>
                  <a:spcPct val="150000"/>
                </a:lnSpc>
              </a:pPr>
              <a:r>
                <a:rPr lang="en-US" sz="2000" b="1" spc="300">
                  <a:latin typeface="+mj-lt"/>
                  <a:cs typeface="Calibri" panose="020F0502020204030204" pitchFamily="34" charset="0"/>
                </a:rPr>
                <a:t>Cần hệ </a:t>
              </a:r>
              <a:r>
                <a:rPr lang="en-US" sz="2000" b="1" spc="300" err="1">
                  <a:latin typeface="+mj-lt"/>
                  <a:cs typeface="Calibri" panose="020F0502020204030204" pitchFamily="34" charset="0"/>
                </a:rPr>
                <a:t>điều</a:t>
              </a:r>
              <a:r>
                <a:rPr lang="en-US" sz="2000" b="1" spc="300">
                  <a:latin typeface="+mj-lt"/>
                  <a:cs typeface="Calibri" panose="020F0502020204030204" pitchFamily="34" charset="0"/>
                </a:rPr>
                <a:t> hành</a:t>
              </a:r>
              <a:r>
                <a:rPr lang="en-US" sz="2000" spc="300">
                  <a:latin typeface="+mj-lt"/>
                  <a:cs typeface="Calibri" panose="020F0502020204030204" pitchFamily="34" charset="0"/>
                </a:rPr>
                <a:t> hỗ trợ</a:t>
              </a:r>
            </a:p>
          </p:txBody>
        </p:sp>
      </p:grpSp>
      <p:grpSp>
        <p:nvGrpSpPr>
          <p:cNvPr id="31" name="Group 30">
            <a:extLst>
              <a:ext uri="{FF2B5EF4-FFF2-40B4-BE49-F238E27FC236}">
                <a16:creationId xmlns:a16="http://schemas.microsoft.com/office/drawing/2014/main" id="{34AB5971-95DE-4141-882C-5BB3F9E074C8}"/>
              </a:ext>
            </a:extLst>
          </p:cNvPr>
          <p:cNvGrpSpPr/>
          <p:nvPr/>
        </p:nvGrpSpPr>
        <p:grpSpPr>
          <a:xfrm>
            <a:off x="6349245" y="2061540"/>
            <a:ext cx="3241213" cy="1657641"/>
            <a:chOff x="6326715" y="1994803"/>
            <a:chExt cx="3241213" cy="1657641"/>
          </a:xfrm>
        </p:grpSpPr>
        <p:sp>
          <p:nvSpPr>
            <p:cNvPr id="32" name="Google Shape;826;p34">
              <a:extLst>
                <a:ext uri="{FF2B5EF4-FFF2-40B4-BE49-F238E27FC236}">
                  <a16:creationId xmlns:a16="http://schemas.microsoft.com/office/drawing/2014/main" id="{7DCA010F-6331-4EB8-AF4C-30A9F2E3076A}"/>
                </a:ext>
              </a:extLst>
            </p:cNvPr>
            <p:cNvSpPr/>
            <p:nvPr/>
          </p:nvSpPr>
          <p:spPr>
            <a:xfrm>
              <a:off x="6326715" y="1994803"/>
              <a:ext cx="3068745" cy="1437902"/>
            </a:xfrm>
            <a:custGeom>
              <a:avLst/>
              <a:gdLst/>
              <a:ahLst/>
              <a:cxnLst/>
              <a:rect l="l" t="t" r="r" b="b"/>
              <a:pathLst>
                <a:path w="69651" h="37261" extrusionOk="0">
                  <a:moveTo>
                    <a:pt x="63046" y="0"/>
                  </a:moveTo>
                  <a:lnTo>
                    <a:pt x="63046" y="5171"/>
                  </a:lnTo>
                  <a:lnTo>
                    <a:pt x="58342" y="5171"/>
                  </a:lnTo>
                  <a:lnTo>
                    <a:pt x="58342" y="6205"/>
                  </a:lnTo>
                  <a:lnTo>
                    <a:pt x="58342" y="8073"/>
                  </a:lnTo>
                  <a:lnTo>
                    <a:pt x="58342" y="29388"/>
                  </a:lnTo>
                  <a:cubicBezTo>
                    <a:pt x="58342" y="32123"/>
                    <a:pt x="56107" y="34325"/>
                    <a:pt x="53405" y="34325"/>
                  </a:cubicBezTo>
                  <a:lnTo>
                    <a:pt x="7873" y="34325"/>
                  </a:lnTo>
                  <a:cubicBezTo>
                    <a:pt x="5138" y="34325"/>
                    <a:pt x="2936" y="32123"/>
                    <a:pt x="2936" y="29388"/>
                  </a:cubicBezTo>
                  <a:lnTo>
                    <a:pt x="2936" y="9374"/>
                  </a:lnTo>
                  <a:lnTo>
                    <a:pt x="1" y="12276"/>
                  </a:lnTo>
                  <a:lnTo>
                    <a:pt x="1" y="29388"/>
                  </a:lnTo>
                  <a:cubicBezTo>
                    <a:pt x="1" y="33724"/>
                    <a:pt x="3536" y="37260"/>
                    <a:pt x="7873" y="37260"/>
                  </a:cubicBezTo>
                  <a:lnTo>
                    <a:pt x="53405" y="37260"/>
                  </a:lnTo>
                  <a:cubicBezTo>
                    <a:pt x="57742" y="37260"/>
                    <a:pt x="61244" y="33724"/>
                    <a:pt x="61244" y="29388"/>
                  </a:cubicBezTo>
                  <a:lnTo>
                    <a:pt x="61244" y="8073"/>
                  </a:lnTo>
                  <a:lnTo>
                    <a:pt x="63046" y="8073"/>
                  </a:lnTo>
                  <a:lnTo>
                    <a:pt x="63046" y="13243"/>
                  </a:lnTo>
                  <a:lnTo>
                    <a:pt x="69650" y="6638"/>
                  </a:lnTo>
                  <a:lnTo>
                    <a:pt x="63046"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j-lt"/>
              </a:endParaRPr>
            </a:p>
          </p:txBody>
        </p:sp>
        <p:sp>
          <p:nvSpPr>
            <p:cNvPr id="33" name="Google Shape;827;p34">
              <a:extLst>
                <a:ext uri="{FF2B5EF4-FFF2-40B4-BE49-F238E27FC236}">
                  <a16:creationId xmlns:a16="http://schemas.microsoft.com/office/drawing/2014/main" id="{48999930-3BFB-4382-AA1F-342C78629857}"/>
                </a:ext>
              </a:extLst>
            </p:cNvPr>
            <p:cNvSpPr/>
            <p:nvPr/>
          </p:nvSpPr>
          <p:spPr>
            <a:xfrm>
              <a:off x="9020637" y="310580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tx1"/>
                  </a:solidFill>
                  <a:latin typeface="+mj-lt"/>
                  <a:ea typeface="Roboto"/>
                  <a:cs typeface="Roboto"/>
                  <a:sym typeface="Roboto"/>
                </a:rPr>
                <a:t>2</a:t>
              </a:r>
              <a:endParaRPr sz="2000">
                <a:solidFill>
                  <a:schemeClr val="tx1"/>
                </a:solidFill>
                <a:latin typeface="+mj-lt"/>
              </a:endParaRPr>
            </a:p>
          </p:txBody>
        </p:sp>
      </p:grpSp>
      <p:sp>
        <p:nvSpPr>
          <p:cNvPr id="34" name="Hộp Văn bản 7">
            <a:extLst>
              <a:ext uri="{FF2B5EF4-FFF2-40B4-BE49-F238E27FC236}">
                <a16:creationId xmlns:a16="http://schemas.microsoft.com/office/drawing/2014/main" id="{1F595066-6321-4976-871D-55E5477757ED}"/>
              </a:ext>
            </a:extLst>
          </p:cNvPr>
          <p:cNvSpPr txBox="1"/>
          <p:nvPr/>
        </p:nvSpPr>
        <p:spPr>
          <a:xfrm>
            <a:off x="3140285" y="4142835"/>
            <a:ext cx="5956528" cy="400110"/>
          </a:xfrm>
          <a:prstGeom prst="rect">
            <a:avLst/>
          </a:prstGeom>
          <a:noFill/>
          <a:ln w="38100">
            <a:solidFill>
              <a:schemeClr val="accent5">
                <a:lumMod val="75000"/>
              </a:schemeClr>
            </a:solidFill>
          </a:ln>
        </p:spPr>
        <p:txBody>
          <a:bodyPr wrap="square" rtlCol="0">
            <a:spAutoFit/>
          </a:bodyPr>
          <a:lstStyle/>
          <a:p>
            <a:pPr algn="ctr"/>
            <a:r>
              <a:rPr lang="en-US" sz="2000" spc="300">
                <a:solidFill>
                  <a:schemeClr val="accent5">
                    <a:lumMod val="75000"/>
                  </a:schemeClr>
                </a:solidFill>
                <a:latin typeface="+mj-lt"/>
              </a:rPr>
              <a:t>if (</a:t>
            </a:r>
            <a:r>
              <a:rPr lang="en-US" sz="2000" spc="300" err="1">
                <a:solidFill>
                  <a:schemeClr val="accent5">
                    <a:lumMod val="75000"/>
                  </a:schemeClr>
                </a:solidFill>
                <a:latin typeface="+mj-lt"/>
              </a:rPr>
              <a:t>chưa</a:t>
            </a:r>
            <a:r>
              <a:rPr lang="en-US" sz="2000" spc="300">
                <a:solidFill>
                  <a:schemeClr val="accent5">
                    <a:lumMod val="75000"/>
                  </a:schemeClr>
                </a:solidFill>
                <a:latin typeface="+mj-lt"/>
              </a:rPr>
              <a:t> </a:t>
            </a:r>
            <a:r>
              <a:rPr lang="en-US" sz="2000" spc="300" err="1">
                <a:solidFill>
                  <a:schemeClr val="accent5">
                    <a:lumMod val="75000"/>
                  </a:schemeClr>
                </a:solidFill>
                <a:latin typeface="+mj-lt"/>
              </a:rPr>
              <a:t>có</a:t>
            </a:r>
            <a:r>
              <a:rPr lang="en-US" sz="2000" spc="300">
                <a:solidFill>
                  <a:schemeClr val="accent5">
                    <a:lumMod val="75000"/>
                  </a:schemeClr>
                </a:solidFill>
                <a:latin typeface="+mj-lt"/>
              </a:rPr>
              <a:t> </a:t>
            </a:r>
            <a:r>
              <a:rPr lang="en-US" sz="2000" spc="300" err="1">
                <a:solidFill>
                  <a:schemeClr val="accent5">
                    <a:lumMod val="75000"/>
                  </a:schemeClr>
                </a:solidFill>
                <a:latin typeface="+mj-lt"/>
              </a:rPr>
              <a:t>quyền</a:t>
            </a:r>
            <a:r>
              <a:rPr lang="en-US" sz="2000" spc="300">
                <a:solidFill>
                  <a:schemeClr val="accent5">
                    <a:lumMod val="75000"/>
                  </a:schemeClr>
                </a:solidFill>
                <a:latin typeface="+mj-lt"/>
              </a:rPr>
              <a:t>) sleep();</a:t>
            </a:r>
          </a:p>
        </p:txBody>
      </p:sp>
      <p:sp>
        <p:nvSpPr>
          <p:cNvPr id="36" name="Hộp Văn bản 9">
            <a:extLst>
              <a:ext uri="{FF2B5EF4-FFF2-40B4-BE49-F238E27FC236}">
                <a16:creationId xmlns:a16="http://schemas.microsoft.com/office/drawing/2014/main" id="{5BFDD811-A8BD-41D9-A381-1614C16C60D9}"/>
              </a:ext>
            </a:extLst>
          </p:cNvPr>
          <p:cNvSpPr txBox="1"/>
          <p:nvPr/>
        </p:nvSpPr>
        <p:spPr>
          <a:xfrm>
            <a:off x="3629947" y="5774990"/>
            <a:ext cx="4770584" cy="461665"/>
          </a:xfrm>
          <a:prstGeom prst="rect">
            <a:avLst/>
          </a:prstGeom>
          <a:noFill/>
          <a:ln w="28575">
            <a:solidFill>
              <a:schemeClr val="tx1"/>
            </a:solidFill>
          </a:ln>
        </p:spPr>
        <p:txBody>
          <a:bodyPr wrap="square" rtlCol="0">
            <a:spAutoFit/>
          </a:bodyPr>
          <a:lstStyle/>
          <a:p>
            <a:pPr algn="ctr"/>
            <a:r>
              <a:rPr lang="en-US" sz="2400" spc="300">
                <a:solidFill>
                  <a:schemeClr val="tx1"/>
                </a:solidFill>
                <a:effectLst/>
                <a:latin typeface="+mj-lt"/>
              </a:rPr>
              <a:t>Wake-up (tiến trình khác)</a:t>
            </a:r>
          </a:p>
        </p:txBody>
      </p:sp>
      <p:grpSp>
        <p:nvGrpSpPr>
          <p:cNvPr id="37" name="Group 36">
            <a:extLst>
              <a:ext uri="{FF2B5EF4-FFF2-40B4-BE49-F238E27FC236}">
                <a16:creationId xmlns:a16="http://schemas.microsoft.com/office/drawing/2014/main" id="{509D4887-FAE0-4C50-8781-A4F44028CC69}"/>
              </a:ext>
            </a:extLst>
          </p:cNvPr>
          <p:cNvGrpSpPr/>
          <p:nvPr/>
        </p:nvGrpSpPr>
        <p:grpSpPr>
          <a:xfrm>
            <a:off x="5564210" y="4849171"/>
            <a:ext cx="6092780" cy="584775"/>
            <a:chOff x="5850854" y="4753471"/>
            <a:chExt cx="6092780" cy="584775"/>
          </a:xfrm>
        </p:grpSpPr>
        <p:sp>
          <p:nvSpPr>
            <p:cNvPr id="38" name="Hộp Văn bản 8">
              <a:extLst>
                <a:ext uri="{FF2B5EF4-FFF2-40B4-BE49-F238E27FC236}">
                  <a16:creationId xmlns:a16="http://schemas.microsoft.com/office/drawing/2014/main" id="{68B68826-DCF6-4F10-A400-44DAAC58B9F8}"/>
                </a:ext>
              </a:extLst>
            </p:cNvPr>
            <p:cNvSpPr txBox="1"/>
            <p:nvPr/>
          </p:nvSpPr>
          <p:spPr>
            <a:xfrm>
              <a:off x="5850854" y="4753471"/>
              <a:ext cx="951722" cy="584775"/>
            </a:xfrm>
            <a:prstGeom prst="rect">
              <a:avLst/>
            </a:prstGeom>
            <a:noFill/>
          </p:spPr>
          <p:txBody>
            <a:bodyPr wrap="square" rtlCol="0">
              <a:spAutoFit/>
            </a:bodyPr>
            <a:lstStyle/>
            <a:p>
              <a:pPr algn="ctr"/>
              <a:r>
                <a:rPr lang="en-US" sz="3200" spc="300">
                  <a:solidFill>
                    <a:srgbClr val="FF0000"/>
                  </a:solidFill>
                  <a:latin typeface="+mj-lt"/>
                </a:rPr>
                <a:t>CS;</a:t>
              </a:r>
            </a:p>
          </p:txBody>
        </p:sp>
        <p:grpSp>
          <p:nvGrpSpPr>
            <p:cNvPr id="39" name="Group 38">
              <a:extLst>
                <a:ext uri="{FF2B5EF4-FFF2-40B4-BE49-F238E27FC236}">
                  <a16:creationId xmlns:a16="http://schemas.microsoft.com/office/drawing/2014/main" id="{6F06C31D-14AE-41A9-AB95-AAA3A9759236}"/>
                </a:ext>
              </a:extLst>
            </p:cNvPr>
            <p:cNvGrpSpPr/>
            <p:nvPr/>
          </p:nvGrpSpPr>
          <p:grpSpPr>
            <a:xfrm>
              <a:off x="7094863" y="4818498"/>
              <a:ext cx="4848771" cy="400110"/>
              <a:chOff x="7094863" y="4818498"/>
              <a:chExt cx="4848771" cy="400110"/>
            </a:xfrm>
          </p:grpSpPr>
          <p:sp>
            <p:nvSpPr>
              <p:cNvPr id="40" name="TextBox 39">
                <a:extLst>
                  <a:ext uri="{FF2B5EF4-FFF2-40B4-BE49-F238E27FC236}">
                    <a16:creationId xmlns:a16="http://schemas.microsoft.com/office/drawing/2014/main" id="{31DDA538-3CC7-4926-A9F7-0DFF51AF14D4}"/>
                  </a:ext>
                </a:extLst>
              </p:cNvPr>
              <p:cNvSpPr txBox="1"/>
              <p:nvPr/>
            </p:nvSpPr>
            <p:spPr>
              <a:xfrm>
                <a:off x="8020765" y="4818498"/>
                <a:ext cx="3922869" cy="400110"/>
              </a:xfrm>
              <a:prstGeom prst="rect">
                <a:avLst/>
              </a:prstGeom>
              <a:noFill/>
            </p:spPr>
            <p:txBody>
              <a:bodyPr wrap="none" rtlCol="0">
                <a:spAutoFit/>
              </a:bodyPr>
              <a:lstStyle/>
              <a:p>
                <a:r>
                  <a:rPr lang="en-US" sz="2000" spc="300">
                    <a:solidFill>
                      <a:schemeClr val="accent6">
                        <a:lumMod val="75000"/>
                      </a:schemeClr>
                    </a:solidFill>
                    <a:latin typeface="+mn-lt"/>
                  </a:rPr>
                  <a:t>Khi đã có quyền thì vào CS</a:t>
                </a:r>
              </a:p>
            </p:txBody>
          </p:sp>
          <p:cxnSp>
            <p:nvCxnSpPr>
              <p:cNvPr id="41" name="Straight Arrow Connector 40">
                <a:extLst>
                  <a:ext uri="{FF2B5EF4-FFF2-40B4-BE49-F238E27FC236}">
                    <a16:creationId xmlns:a16="http://schemas.microsoft.com/office/drawing/2014/main" id="{8C589E53-77A5-456F-B2CC-7092B7E040F7}"/>
                  </a:ext>
                </a:extLst>
              </p:cNvPr>
              <p:cNvCxnSpPr>
                <a:cxnSpLocks/>
                <a:endCxn id="40" idx="1"/>
              </p:cNvCxnSpPr>
              <p:nvPr/>
            </p:nvCxnSpPr>
            <p:spPr>
              <a:xfrm flipV="1">
                <a:off x="7094863" y="5018553"/>
                <a:ext cx="925902" cy="2730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29A068AB-92E6-4531-B9BA-8E4CE4F33940}"/>
              </a:ext>
            </a:extLst>
          </p:cNvPr>
          <p:cNvSpPr txBox="1"/>
          <p:nvPr/>
        </p:nvSpPr>
        <p:spPr>
          <a:xfrm>
            <a:off x="8738911" y="5782972"/>
            <a:ext cx="2486578" cy="400110"/>
          </a:xfrm>
          <a:prstGeom prst="rect">
            <a:avLst/>
          </a:prstGeom>
          <a:noFill/>
        </p:spPr>
        <p:txBody>
          <a:bodyPr wrap="none" rtlCol="0">
            <a:spAutoFit/>
          </a:bodyPr>
          <a:lstStyle/>
          <a:p>
            <a:r>
              <a:rPr lang="en-US" sz="2000" spc="300">
                <a:solidFill>
                  <a:schemeClr val="accent6">
                    <a:lumMod val="75000"/>
                  </a:schemeClr>
                </a:solidFill>
                <a:latin typeface="+mn-lt"/>
              </a:rPr>
              <a:t>Sử dụng xong CS</a:t>
            </a:r>
          </a:p>
        </p:txBody>
      </p:sp>
    </p:spTree>
    <p:extLst>
      <p:ext uri="{BB962C8B-B14F-4D97-AF65-F5344CB8AC3E}">
        <p14:creationId xmlns:p14="http://schemas.microsoft.com/office/powerpoint/2010/main" val="32634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50"/>
                                        <p:tgtEl>
                                          <p:spTgt spid="25"/>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250"/>
                                        <p:tgtEl>
                                          <p:spTgt spid="31"/>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25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outVertical)">
                                      <p:cBhvr>
                                        <p:cTn id="25" dur="25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arn(outVertical)">
                                      <p:cBhvr>
                                        <p:cTn id="34" dur="250"/>
                                        <p:tgtEl>
                                          <p:spTgt spid="3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4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55"/>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spc="300">
                <a:solidFill>
                  <a:schemeClr val="dk1"/>
                </a:solidFill>
                <a:latin typeface="Calibri" panose="020F0502020204030204" pitchFamily="34" charset="0"/>
                <a:ea typeface="Calibri"/>
                <a:cs typeface="Calibri" panose="020F0502020204030204" pitchFamily="34" charset="0"/>
                <a:sym typeface="Calibri"/>
              </a:rPr>
              <a:t>Phân mảnh</a:t>
            </a:r>
            <a:endParaRPr sz="24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23" name="Google Shape;1323;p55"/>
          <p:cNvGrpSpPr/>
          <p:nvPr/>
        </p:nvGrpSpPr>
        <p:grpSpPr>
          <a:xfrm>
            <a:off x="0" y="-9331"/>
            <a:ext cx="1569720" cy="1722120"/>
            <a:chOff x="-63500" y="-109804"/>
            <a:chExt cx="1206500" cy="1333500"/>
          </a:xfrm>
        </p:grpSpPr>
        <p:sp>
          <p:nvSpPr>
            <p:cNvPr id="1324" name="Google Shape;1324;p5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325" name="Google Shape;1325;p5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326" name="Google Shape;1326;p55"/>
          <p:cNvSpPr txBox="1"/>
          <p:nvPr/>
        </p:nvSpPr>
        <p:spPr>
          <a:xfrm>
            <a:off x="1407885" y="1322010"/>
            <a:ext cx="2830286"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Phân mảnh ngoại</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27" name="Google Shape;1327;p55"/>
          <p:cNvSpPr txBox="1"/>
          <p:nvPr/>
        </p:nvSpPr>
        <p:spPr>
          <a:xfrm>
            <a:off x="7779658" y="1322010"/>
            <a:ext cx="2830286"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Phân mảnh nội</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28" name="Google Shape;1328;p55"/>
          <p:cNvSpPr/>
          <p:nvPr/>
        </p:nvSpPr>
        <p:spPr>
          <a:xfrm>
            <a:off x="-224972" y="1960639"/>
            <a:ext cx="6096000" cy="2400617"/>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gian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còn trống đủ để thỏa mãn một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yêu</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cầu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nhưng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gian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này</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không</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liên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tục</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a:t>
            </a:r>
            <a:endParaRPr sz="2000" b="0" i="0" u="none" strike="noStrike" cap="none" spc="300">
              <a:solidFill>
                <a:srgbClr val="C00000"/>
              </a:solidFill>
              <a:latin typeface="Calibri" panose="020F0502020204030204" pitchFamily="34" charset="0"/>
              <a:ea typeface="Calibri"/>
              <a:cs typeface="Calibri" panose="020F0502020204030204" pitchFamily="34" charset="0"/>
              <a:sym typeface="Calibri"/>
            </a:endParaRPr>
          </a:p>
          <a:p>
            <a:pPr marL="457200" marR="0" lvl="1" indent="0" algn="just" rtl="0">
              <a:lnSpc>
                <a:spcPct val="150000"/>
              </a:lnSpc>
              <a:spcBef>
                <a:spcPts val="0"/>
              </a:spcBef>
              <a:spcAft>
                <a:spcPts val="0"/>
              </a:spcAft>
              <a:buNone/>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dùng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cơ</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chế kết khối để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gom</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lại</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thành</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vùng</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liên</a:t>
            </a:r>
            <a:r>
              <a:rPr lang="en-US" sz="2000" b="0" i="0" u="none" strike="noStrike" cap="none" spc="300">
                <a:solidFill>
                  <a:srgbClr val="C00000"/>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C00000"/>
                </a:solidFill>
                <a:latin typeface="Calibri" panose="020F0502020204030204" pitchFamily="34" charset="0"/>
                <a:ea typeface="Calibri"/>
                <a:cs typeface="Calibri" panose="020F0502020204030204" pitchFamily="34" charset="0"/>
                <a:sym typeface="Calibri"/>
              </a:rPr>
              <a:t>tục</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a:t>
            </a:r>
            <a:endParaRPr spc="300">
              <a:latin typeface="Calibri" panose="020F0502020204030204" pitchFamily="34" charset="0"/>
              <a:cs typeface="Calibri" panose="020F0502020204030204" pitchFamily="34" charset="0"/>
            </a:endParaRPr>
          </a:p>
        </p:txBody>
      </p:sp>
      <p:sp>
        <p:nvSpPr>
          <p:cNvPr id="1329" name="Google Shape;1329;p55"/>
          <p:cNvSpPr/>
          <p:nvPr/>
        </p:nvSpPr>
        <p:spPr>
          <a:xfrm>
            <a:off x="6061849" y="3715079"/>
            <a:ext cx="5763666" cy="1015663"/>
          </a:xfrm>
          <a:prstGeom prst="rect">
            <a:avLst/>
          </a:prstGeom>
          <a:noFill/>
          <a:ln>
            <a:noFill/>
          </a:ln>
        </p:spPr>
        <p:txBody>
          <a:bodyPr spcFirstLastPara="1" wrap="square" lIns="91425" tIns="45700" rIns="91425" bIns="45700" anchor="t" anchorCtr="0">
            <a:spAutoFit/>
          </a:bodyPr>
          <a:lstStyle/>
          <a:p>
            <a:pPr marL="457200" lvl="1" algn="just">
              <a:lnSpc>
                <a:spcPct val="150000"/>
              </a:lnSpc>
            </a:pPr>
            <a:r>
              <a:rPr lang="vi-VN" sz="2000" spc="300">
                <a:latin typeface="Calibri" panose="020F0502020204030204" pitchFamily="34" charset="0"/>
                <a:ea typeface="Calibri"/>
                <a:cs typeface="Calibri" panose="020F0502020204030204" pitchFamily="34" charset="0"/>
                <a:sym typeface="Calibri"/>
              </a:rPr>
              <a:t>vùng nhớ được cấp phát có thể </a:t>
            </a:r>
            <a:r>
              <a:rPr lang="vi-VN" sz="2000" spc="300">
                <a:solidFill>
                  <a:srgbClr val="C00000"/>
                </a:solidFill>
                <a:latin typeface="Calibri" panose="020F0502020204030204" pitchFamily="34" charset="0"/>
                <a:ea typeface="Calibri"/>
                <a:cs typeface="Calibri" panose="020F0502020204030204" pitchFamily="34" charset="0"/>
                <a:sym typeface="Calibri"/>
              </a:rPr>
              <a:t>nhiều hơn </a:t>
            </a:r>
            <a:r>
              <a:rPr lang="vi-VN" sz="2000" spc="300">
                <a:latin typeface="Calibri" panose="020F0502020204030204" pitchFamily="34" charset="0"/>
                <a:ea typeface="Calibri"/>
                <a:cs typeface="Calibri" panose="020F0502020204030204" pitchFamily="34" charset="0"/>
                <a:sym typeface="Calibri"/>
              </a:rPr>
              <a:t>vùng nhớ được yêu cầu</a:t>
            </a:r>
            <a:endParaRPr lang="vi-VN" spc="300">
              <a:latin typeface="Calibri" panose="020F0502020204030204" pitchFamily="34" charset="0"/>
              <a:cs typeface="Calibri" panose="020F0502020204030204" pitchFamily="34" charset="0"/>
            </a:endParaRPr>
          </a:p>
        </p:txBody>
      </p:sp>
      <p:sp>
        <p:nvSpPr>
          <p:cNvPr id="1330" name="Google Shape;1330;p55"/>
          <p:cNvSpPr/>
          <p:nvPr/>
        </p:nvSpPr>
        <p:spPr>
          <a:xfrm>
            <a:off x="6564086" y="1851084"/>
            <a:ext cx="5261429" cy="1938952"/>
          </a:xfrm>
          <a:prstGeom prst="rect">
            <a:avLst/>
          </a:prstGeom>
          <a:noFill/>
          <a:ln>
            <a:noFill/>
          </a:ln>
        </p:spPr>
        <p:txBody>
          <a:bodyPr spcFirstLastPara="1" wrap="square" lIns="91425" tIns="45700" rIns="91425" bIns="45700" anchor="t" anchorCtr="0">
            <a:spAutoFit/>
          </a:bodyPr>
          <a:lstStyle/>
          <a:p>
            <a:pPr lvl="0" algn="just">
              <a:lnSpc>
                <a:spcPct val="150000"/>
              </a:lnSpc>
            </a:pPr>
            <a:r>
              <a:rPr lang="vi-VN" sz="2000" spc="300">
                <a:latin typeface="Calibri" panose="020F0502020204030204" pitchFamily="34" charset="0"/>
                <a:ea typeface="Calibri"/>
                <a:cs typeface="Calibri" panose="020F0502020204030204" pitchFamily="34" charset="0"/>
                <a:sym typeface="Calibri"/>
              </a:rPr>
              <a:t>Xảy ra khi bộ nhớ thực được </a:t>
            </a:r>
            <a:r>
              <a:rPr lang="vi-VN" sz="2000" spc="300">
                <a:solidFill>
                  <a:srgbClr val="C00000"/>
                </a:solidFill>
                <a:latin typeface="Calibri" panose="020F0502020204030204" pitchFamily="34" charset="0"/>
                <a:ea typeface="Calibri"/>
                <a:cs typeface="Calibri" panose="020F0502020204030204" pitchFamily="34" charset="0"/>
                <a:sym typeface="Calibri"/>
              </a:rPr>
              <a:t>chia thành các khối kích thước cố định </a:t>
            </a:r>
            <a:r>
              <a:rPr lang="vi-VN" sz="2000" spc="300">
                <a:latin typeface="Calibri" panose="020F0502020204030204" pitchFamily="34" charset="0"/>
                <a:ea typeface="Calibri"/>
                <a:cs typeface="Calibri" panose="020F0502020204030204" pitchFamily="34" charset="0"/>
                <a:sym typeface="Calibri"/>
              </a:rPr>
              <a:t>và các process được cấp phát theo đơn vị khối.</a:t>
            </a:r>
          </a:p>
        </p:txBody>
      </p:sp>
      <p:grpSp>
        <p:nvGrpSpPr>
          <p:cNvPr id="1331" name="Google Shape;1331;p55"/>
          <p:cNvGrpSpPr/>
          <p:nvPr/>
        </p:nvGrpSpPr>
        <p:grpSpPr>
          <a:xfrm>
            <a:off x="5173578" y="4821422"/>
            <a:ext cx="6984752" cy="1900029"/>
            <a:chOff x="5173578" y="4821422"/>
            <a:chExt cx="6984752" cy="1900029"/>
          </a:xfrm>
        </p:grpSpPr>
        <p:grpSp>
          <p:nvGrpSpPr>
            <p:cNvPr id="1332" name="Google Shape;1332;p55"/>
            <p:cNvGrpSpPr/>
            <p:nvPr/>
          </p:nvGrpSpPr>
          <p:grpSpPr>
            <a:xfrm>
              <a:off x="5173578" y="4821422"/>
              <a:ext cx="4360830" cy="1900029"/>
              <a:chOff x="5273095" y="4821422"/>
              <a:chExt cx="4360830" cy="1900029"/>
            </a:xfrm>
          </p:grpSpPr>
          <p:grpSp>
            <p:nvGrpSpPr>
              <p:cNvPr id="1333" name="Google Shape;1333;p55"/>
              <p:cNvGrpSpPr/>
              <p:nvPr/>
            </p:nvGrpSpPr>
            <p:grpSpPr>
              <a:xfrm>
                <a:off x="8120811" y="4821422"/>
                <a:ext cx="1513114" cy="1900029"/>
                <a:chOff x="5845628" y="3521051"/>
                <a:chExt cx="2333625" cy="3200400"/>
              </a:xfrm>
            </p:grpSpPr>
            <p:sp>
              <p:nvSpPr>
                <p:cNvPr id="1334" name="Google Shape;1334;p55"/>
                <p:cNvSpPr/>
                <p:nvPr/>
              </p:nvSpPr>
              <p:spPr>
                <a:xfrm>
                  <a:off x="5850390" y="3521051"/>
                  <a:ext cx="2328863" cy="912813"/>
                </a:xfrm>
                <a:prstGeom prst="rect">
                  <a:avLst/>
                </a:prstGeom>
                <a:solidFill>
                  <a:srgbClr val="DDDDDD"/>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operating</a:t>
                  </a:r>
                  <a:endParaRPr spc="300">
                    <a:latin typeface="Calibri" panose="020F0502020204030204" pitchFamily="34" charset="0"/>
                    <a:cs typeface="Calibri" panose="020F0502020204030204" pitchFamily="34" charset="0"/>
                  </a:endParaRPr>
                </a:p>
                <a:p>
                  <a:pPr marL="0" marR="0" lvl="0" indent="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system</a:t>
                  </a:r>
                  <a:endParaRPr spc="300">
                    <a:latin typeface="Calibri" panose="020F0502020204030204" pitchFamily="34" charset="0"/>
                    <a:cs typeface="Calibri" panose="020F0502020204030204" pitchFamily="34" charset="0"/>
                  </a:endParaRPr>
                </a:p>
              </p:txBody>
            </p:sp>
            <p:sp>
              <p:nvSpPr>
                <p:cNvPr id="1335" name="Google Shape;1335;p55"/>
                <p:cNvSpPr/>
                <p:nvPr/>
              </p:nvSpPr>
              <p:spPr>
                <a:xfrm>
                  <a:off x="5850390" y="4435451"/>
                  <a:ext cx="2328863" cy="120650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r>
                    <a:rPr lang="en-US" sz="1800" spc="300">
                      <a:solidFill>
                        <a:schemeClr val="dk1"/>
                      </a:solidFill>
                      <a:latin typeface="Calibri" panose="020F0502020204030204" pitchFamily="34" charset="0"/>
                      <a:ea typeface="Calibri"/>
                      <a:cs typeface="Calibri" panose="020F0502020204030204" pitchFamily="34" charset="0"/>
                      <a:sym typeface="Calibri"/>
                    </a:rPr>
                    <a:t>(used)</a:t>
                  </a:r>
                  <a:endParaRPr spc="300">
                    <a:latin typeface="Calibri" panose="020F0502020204030204" pitchFamily="34" charset="0"/>
                    <a:cs typeface="Calibri" panose="020F0502020204030204" pitchFamily="34" charset="0"/>
                  </a:endParaRPr>
                </a:p>
              </p:txBody>
            </p:sp>
            <p:sp>
              <p:nvSpPr>
                <p:cNvPr id="1336" name="Google Shape;1336;p55"/>
                <p:cNvSpPr/>
                <p:nvPr/>
              </p:nvSpPr>
              <p:spPr>
                <a:xfrm>
                  <a:off x="5845628" y="5635601"/>
                  <a:ext cx="2328862" cy="1085850"/>
                </a:xfrm>
                <a:prstGeom prst="rect">
                  <a:avLst/>
                </a:prstGeom>
                <a:solidFill>
                  <a:srgbClr val="969696"/>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1337" name="Google Shape;1337;p55"/>
              <p:cNvSpPr txBox="1"/>
              <p:nvPr/>
            </p:nvSpPr>
            <p:spPr>
              <a:xfrm>
                <a:off x="5323319" y="5314454"/>
                <a:ext cx="27990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Yêu cầu: 18000 byte</a:t>
                </a:r>
                <a:endParaRPr sz="18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338" name="Google Shape;1338;p55"/>
              <p:cNvSpPr txBox="1"/>
              <p:nvPr/>
            </p:nvSpPr>
            <p:spPr>
              <a:xfrm>
                <a:off x="5273095" y="5807486"/>
                <a:ext cx="27899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Hiện có: 18002 byte</a:t>
                </a:r>
                <a:endParaRPr sz="1800" spc="300">
                  <a:solidFill>
                    <a:srgbClr val="385623"/>
                  </a:solidFill>
                  <a:latin typeface="Calibri" panose="020F0502020204030204" pitchFamily="34" charset="0"/>
                  <a:ea typeface="Calibri"/>
                  <a:cs typeface="Calibri" panose="020F0502020204030204" pitchFamily="34" charset="0"/>
                  <a:sym typeface="Calibri"/>
                </a:endParaRPr>
              </a:p>
            </p:txBody>
          </p:sp>
        </p:grpSp>
        <p:sp>
          <p:nvSpPr>
            <p:cNvPr id="1339" name="Google Shape;1339;p55"/>
            <p:cNvSpPr txBox="1"/>
            <p:nvPr/>
          </p:nvSpPr>
          <p:spPr>
            <a:xfrm>
              <a:off x="9864135" y="5207321"/>
              <a:ext cx="2294195" cy="120032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0" i="0" u="none" strike="noStrike" kern="0" cap="none" spc="300" normalizeH="0" baseline="0" noProof="0">
                  <a:ln>
                    <a:noFill/>
                  </a:ln>
                  <a:solidFill>
                    <a:srgbClr val="C00000"/>
                  </a:solidFill>
                  <a:effectLst/>
                  <a:uLnTx/>
                  <a:uFillTx/>
                  <a:latin typeface="Calibri" panose="020F0502020204030204" pitchFamily="34" charset="0"/>
                  <a:ea typeface="Calibri"/>
                  <a:cs typeface="Calibri" panose="020F0502020204030204" pitchFamily="34" charset="0"/>
                  <a:sym typeface="Calibri"/>
                </a:rPr>
                <a:t>Dư ra 2 byte không dùng</a:t>
              </a:r>
              <a:endParaRPr kumimoji="0" lang="vi-VN" sz="1400" b="0" i="0" u="none" strike="noStrike" kern="0" cap="none" spc="30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0" i="0" u="none" strike="noStrike" kern="0" cap="none" spc="300" normalizeH="0" baseline="0" noProof="0">
                  <a:ln>
                    <a:noFill/>
                  </a:ln>
                  <a:solidFill>
                    <a:srgbClr val="C00000"/>
                  </a:solidFill>
                  <a:effectLst/>
                  <a:uLnTx/>
                  <a:uFillTx/>
                  <a:latin typeface="Calibri" panose="020F0502020204030204" pitchFamily="34" charset="0"/>
                  <a:ea typeface="Calibri"/>
                  <a:cs typeface="Calibri" panose="020F0502020204030204" pitchFamily="34" charset="0"/>
                  <a:sym typeface="Calibri"/>
                </a:rPr>
                <a:t>=&gt; cấp luôn 18002 byte</a:t>
              </a:r>
            </a:p>
          </p:txBody>
        </p:sp>
      </p:grpSp>
      <p:sp>
        <p:nvSpPr>
          <p:cNvPr id="1340" name="Google Shape;1340;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60</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56"/>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Chiến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lược</a:t>
            </a:r>
            <a:r>
              <a:rPr lang="en-US" sz="2000" spc="300">
                <a:solidFill>
                  <a:schemeClr val="dk1"/>
                </a:solidFill>
                <a:latin typeface="Calibri" panose="020F0502020204030204" pitchFamily="34" charset="0"/>
                <a:ea typeface="Calibri"/>
                <a:cs typeface="Calibri" panose="020F0502020204030204" pitchFamily="34" charset="0"/>
                <a:sym typeface="Calibri"/>
              </a:rPr>
              <a:t> placement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46" name="Google Shape;1346;p56"/>
          <p:cNvGrpSpPr/>
          <p:nvPr/>
        </p:nvGrpSpPr>
        <p:grpSpPr>
          <a:xfrm>
            <a:off x="0" y="0"/>
            <a:ext cx="1569720" cy="1722120"/>
            <a:chOff x="-63500" y="-109804"/>
            <a:chExt cx="1206500" cy="1333500"/>
          </a:xfrm>
        </p:grpSpPr>
        <p:sp>
          <p:nvSpPr>
            <p:cNvPr id="1347" name="Google Shape;1347;p5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348" name="Google Shape;1348;p56"/>
            <p:cNvPicPr preferRelativeResize="0"/>
            <p:nvPr/>
          </p:nvPicPr>
          <p:blipFill rotWithShape="1">
            <a:blip r:embed="rId3">
              <a:alphaModFix/>
            </a:blip>
            <a:srcRect/>
            <a:stretch/>
          </p:blipFill>
          <p:spPr>
            <a:xfrm>
              <a:off x="0" y="0"/>
              <a:ext cx="694946" cy="688549"/>
            </a:xfrm>
            <a:prstGeom prst="rect">
              <a:avLst/>
            </a:prstGeom>
            <a:noFill/>
            <a:ln>
              <a:noFill/>
            </a:ln>
          </p:spPr>
        </p:pic>
      </p:grpSp>
      <p:grpSp>
        <p:nvGrpSpPr>
          <p:cNvPr id="1349" name="Google Shape;1349;p56"/>
          <p:cNvGrpSpPr/>
          <p:nvPr/>
        </p:nvGrpSpPr>
        <p:grpSpPr>
          <a:xfrm>
            <a:off x="314010" y="891123"/>
            <a:ext cx="11761876" cy="2400617"/>
            <a:chOff x="314010" y="891123"/>
            <a:chExt cx="11761876" cy="2400617"/>
          </a:xfrm>
          <a:solidFill>
            <a:schemeClr val="accent4">
              <a:lumMod val="20000"/>
              <a:lumOff val="80000"/>
            </a:schemeClr>
          </a:solidFill>
        </p:grpSpPr>
        <p:sp>
          <p:nvSpPr>
            <p:cNvPr id="1350" name="Google Shape;1350;p56"/>
            <p:cNvSpPr txBox="1"/>
            <p:nvPr/>
          </p:nvSpPr>
          <p:spPr>
            <a:xfrm>
              <a:off x="314010" y="1537454"/>
              <a:ext cx="1580176" cy="369332"/>
            </a:xfrm>
            <a:prstGeom prst="rect">
              <a:avLst/>
            </a:prstGeom>
            <a:grp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Đặt vấn đề</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51" name="Google Shape;1351;p56"/>
            <p:cNvSpPr/>
            <p:nvPr/>
          </p:nvSpPr>
          <p:spPr>
            <a:xfrm>
              <a:off x="2004996" y="891123"/>
              <a:ext cx="10070890" cy="2400617"/>
            </a:xfrm>
            <a:prstGeom prst="rect">
              <a:avLst/>
            </a:prstGeom>
            <a:noFill/>
            <a:ln>
              <a:noFill/>
            </a:ln>
          </p:spPr>
          <p:txBody>
            <a:bodyPr spcFirstLastPara="1" wrap="square" lIns="91425" tIns="45700" rIns="91425" bIns="45700" anchor="t" anchorCtr="0">
              <a:spAutoFit/>
            </a:bodyPr>
            <a:lstStyle/>
            <a:p>
              <a:pPr marL="342900" marR="0" lvl="0" indent="-342900" algn="just" defTabSz="914400" rtl="0" eaLnBrk="1" fontAlgn="auto" latinLnBrk="0" hangingPunct="1">
                <a:lnSpc>
                  <a:spcPct val="150000"/>
                </a:lnSpc>
                <a:spcBef>
                  <a:spcPts val="0"/>
                </a:spcBef>
                <a:spcAft>
                  <a:spcPts val="0"/>
                </a:spcAft>
                <a:buClr>
                  <a:srgbClr val="000000"/>
                </a:buClr>
                <a:buSzPts val="2000"/>
                <a:buFont typeface="Courier New"/>
                <a:buChar char="o"/>
                <a:tabLst/>
                <a:defRPr/>
              </a:pP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Khi khởi động, bộ nhớ chính được chia thành nhiều phần (partition)</a:t>
              </a:r>
              <a:endParaRPr kumimoji="0" lang="vi-VN" sz="1400" b="0" i="0" u="none" strike="noStrike" kern="0" cap="none" spc="30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a:p>
              <a:pPr marL="342900" marR="0" lvl="0" indent="-342900" algn="just" defTabSz="914400" rtl="0" eaLnBrk="1" fontAlgn="auto" latinLnBrk="0" hangingPunct="1">
                <a:lnSpc>
                  <a:spcPct val="150000"/>
                </a:lnSpc>
                <a:spcBef>
                  <a:spcPts val="0"/>
                </a:spcBef>
                <a:spcAft>
                  <a:spcPts val="0"/>
                </a:spcAft>
                <a:buClr>
                  <a:srgbClr val="000000"/>
                </a:buClr>
                <a:buSzPts val="2000"/>
                <a:buFont typeface="Courier New"/>
                <a:buChar char="o"/>
                <a:tabLst/>
                <a:defRPr/>
              </a:pP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Process có kích thước &lt;= partition → được nạp vào partition</a:t>
              </a:r>
            </a:p>
            <a:p>
              <a:pPr marL="342900" marR="0" lvl="0" indent="-342900" algn="just" defTabSz="914400" rtl="0" eaLnBrk="1" fontAlgn="auto" latinLnBrk="0" hangingPunct="1">
                <a:lnSpc>
                  <a:spcPct val="150000"/>
                </a:lnSpc>
                <a:spcBef>
                  <a:spcPts val="0"/>
                </a:spcBef>
                <a:spcAft>
                  <a:spcPts val="0"/>
                </a:spcAft>
                <a:buClr>
                  <a:srgbClr val="000000"/>
                </a:buClr>
                <a:buSzPts val="2000"/>
                <a:buFont typeface="Courier New"/>
                <a:buChar char="o"/>
                <a:tabLst/>
                <a:defRPr/>
              </a:pP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Chương trình có kích thước &gt; partition → dùng cơ chế overlay</a:t>
              </a:r>
            </a:p>
            <a:p>
              <a:pPr marL="342900" marR="0" lvl="0" indent="-342900" algn="just" defTabSz="914400" rtl="0" eaLnBrk="1" fontAlgn="auto" latinLnBrk="0" hangingPunct="1">
                <a:lnSpc>
                  <a:spcPct val="150000"/>
                </a:lnSpc>
                <a:spcBef>
                  <a:spcPts val="0"/>
                </a:spcBef>
                <a:spcAft>
                  <a:spcPts val="0"/>
                </a:spcAft>
                <a:buClr>
                  <a:srgbClr val="000000"/>
                </a:buClr>
                <a:buSzPts val="2000"/>
                <a:buFont typeface="Courier New"/>
                <a:buChar char="o"/>
                <a:tabLst/>
                <a:defRPr/>
              </a:pPr>
              <a:r>
                <a:rPr kumimoji="0" lang="vi-VN" sz="2000" b="0" i="0" u="none" strike="noStrike" kern="0" cap="none" spc="30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Do bị phân mảnh nội → một chương trình nhỏ cũng được cấp phát trọn 1 partition</a:t>
              </a:r>
            </a:p>
          </p:txBody>
        </p:sp>
      </p:grpSp>
      <p:sp>
        <p:nvSpPr>
          <p:cNvPr id="1352" name="Google Shape;1352;p56"/>
          <p:cNvSpPr txBox="1"/>
          <p:nvPr/>
        </p:nvSpPr>
        <p:spPr>
          <a:xfrm>
            <a:off x="314010" y="5004433"/>
            <a:ext cx="1422184" cy="369332"/>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Giải pháp</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53" name="Google Shape;1353;p56"/>
          <p:cNvGrpSpPr/>
          <p:nvPr/>
        </p:nvGrpSpPr>
        <p:grpSpPr>
          <a:xfrm>
            <a:off x="1736194" y="3710497"/>
            <a:ext cx="2800006" cy="1478602"/>
            <a:chOff x="1736194" y="3710497"/>
            <a:chExt cx="2800006" cy="1478602"/>
          </a:xfrm>
        </p:grpSpPr>
        <p:sp>
          <p:nvSpPr>
            <p:cNvPr id="1354" name="Google Shape;1354;p56"/>
            <p:cNvSpPr/>
            <p:nvPr/>
          </p:nvSpPr>
          <p:spPr>
            <a:xfrm>
              <a:off x="1894186" y="3710497"/>
              <a:ext cx="2642014" cy="70788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Partition</a:t>
              </a:r>
              <a:r>
                <a:rPr kumimoji="0" lang="vi-VN" sz="2000" b="0" i="0" u="none" strike="noStrike" kern="0" cap="none" spc="300" normalizeH="0" baseline="0" noProof="0">
                  <a:ln>
                    <a:noFill/>
                  </a:ln>
                  <a:solidFill>
                    <a:srgbClr val="385623"/>
                  </a:solidFill>
                  <a:effectLst/>
                  <a:uLnTx/>
                  <a:uFillTx/>
                  <a:latin typeface="Calibri" panose="020F0502020204030204" pitchFamily="34" charset="0"/>
                  <a:ea typeface="Calibri"/>
                  <a:cs typeface="Calibri" panose="020F0502020204030204" pitchFamily="34" charset="0"/>
                  <a:sym typeface="Calibri"/>
                </a:rPr>
                <a:t> có kích thước bằng nhau</a:t>
              </a:r>
              <a:endParaRPr kumimoji="0" lang="vi-VN" sz="1400" b="0" i="0" u="none" strike="noStrike" kern="0" cap="none" spc="300" normalizeH="0" baseline="0" noProof="0">
                <a:ln>
                  <a:noFill/>
                </a:ln>
                <a:solidFill>
                  <a:srgbClr val="385623"/>
                </a:solidFill>
                <a:effectLst/>
                <a:uLnTx/>
                <a:uFillTx/>
                <a:latin typeface="Calibri" panose="020F0502020204030204" pitchFamily="34" charset="0"/>
                <a:cs typeface="Calibri" panose="020F0502020204030204" pitchFamily="34" charset="0"/>
                <a:sym typeface="Arial"/>
              </a:endParaRPr>
            </a:p>
          </p:txBody>
        </p:sp>
        <p:cxnSp>
          <p:nvCxnSpPr>
            <p:cNvPr id="1355" name="Google Shape;1355;p56"/>
            <p:cNvCxnSpPr>
              <a:stCxn id="1352" idx="3"/>
            </p:cNvCxnSpPr>
            <p:nvPr/>
          </p:nvCxnSpPr>
          <p:spPr>
            <a:xfrm rot="10800000" flipH="1">
              <a:off x="1736194" y="4383299"/>
              <a:ext cx="1326300" cy="805800"/>
            </a:xfrm>
            <a:prstGeom prst="straightConnector1">
              <a:avLst/>
            </a:prstGeom>
            <a:noFill/>
            <a:ln w="28575" cap="flat" cmpd="sng">
              <a:solidFill>
                <a:srgbClr val="385623"/>
              </a:solidFill>
              <a:prstDash val="solid"/>
              <a:miter lim="800000"/>
              <a:headEnd type="none" w="sm" len="sm"/>
              <a:tailEnd type="triangle" w="med" len="med"/>
            </a:ln>
          </p:spPr>
        </p:cxnSp>
      </p:grpSp>
      <p:grpSp>
        <p:nvGrpSpPr>
          <p:cNvPr id="1356" name="Google Shape;1356;p56"/>
          <p:cNvGrpSpPr/>
          <p:nvPr/>
        </p:nvGrpSpPr>
        <p:grpSpPr>
          <a:xfrm>
            <a:off x="4358568" y="3270498"/>
            <a:ext cx="3948486" cy="716055"/>
            <a:chOff x="4358568" y="3270498"/>
            <a:chExt cx="3948486" cy="716055"/>
          </a:xfrm>
        </p:grpSpPr>
        <p:sp>
          <p:nvSpPr>
            <p:cNvPr id="1357" name="Google Shape;1357;p56"/>
            <p:cNvSpPr/>
            <p:nvPr/>
          </p:nvSpPr>
          <p:spPr>
            <a:xfrm>
              <a:off x="4695168" y="3270498"/>
              <a:ext cx="36118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Nếu còn </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partition</a:t>
              </a:r>
              <a:r>
                <a:rPr lang="en-US" sz="2000" spc="300">
                  <a:solidFill>
                    <a:srgbClr val="1F3864"/>
                  </a:solidFill>
                  <a:latin typeface="Calibri" panose="020F0502020204030204" pitchFamily="34" charset="0"/>
                  <a:ea typeface="Calibri"/>
                  <a:cs typeface="Calibri" panose="020F0502020204030204" pitchFamily="34" charset="0"/>
                  <a:sym typeface="Calibri"/>
                </a:rPr>
                <a:t> trống </a:t>
              </a:r>
              <a:endParaRPr sz="20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1358" name="Google Shape;1358;p56"/>
            <p:cNvCxnSpPr>
              <a:endCxn id="1357" idx="1"/>
            </p:cNvCxnSpPr>
            <p:nvPr/>
          </p:nvCxnSpPr>
          <p:spPr>
            <a:xfrm rot="10800000" flipH="1">
              <a:off x="4358568" y="3470553"/>
              <a:ext cx="336600" cy="516000"/>
            </a:xfrm>
            <a:prstGeom prst="straightConnector1">
              <a:avLst/>
            </a:prstGeom>
            <a:noFill/>
            <a:ln w="28575" cap="flat" cmpd="sng">
              <a:solidFill>
                <a:schemeClr val="accent1"/>
              </a:solidFill>
              <a:prstDash val="solid"/>
              <a:miter lim="800000"/>
              <a:headEnd type="none" w="sm" len="sm"/>
              <a:tailEnd type="triangle" w="med" len="med"/>
            </a:ln>
          </p:spPr>
        </p:cxnSp>
      </p:grpSp>
      <p:grpSp>
        <p:nvGrpSpPr>
          <p:cNvPr id="1359" name="Google Shape;1359;p56"/>
          <p:cNvGrpSpPr/>
          <p:nvPr/>
        </p:nvGrpSpPr>
        <p:grpSpPr>
          <a:xfrm>
            <a:off x="4344041" y="3974822"/>
            <a:ext cx="4219387" cy="778938"/>
            <a:chOff x="4344041" y="3974822"/>
            <a:chExt cx="4219387" cy="778938"/>
          </a:xfrm>
        </p:grpSpPr>
        <p:sp>
          <p:nvSpPr>
            <p:cNvPr id="1360" name="Google Shape;1360;p56"/>
            <p:cNvSpPr/>
            <p:nvPr/>
          </p:nvSpPr>
          <p:spPr>
            <a:xfrm>
              <a:off x="4695167" y="4353650"/>
              <a:ext cx="38682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1F3864"/>
                  </a:solidFill>
                  <a:latin typeface="Calibri" panose="020F0502020204030204" pitchFamily="34" charset="0"/>
                  <a:ea typeface="Calibri"/>
                  <a:cs typeface="Calibri" panose="020F0502020204030204" pitchFamily="34" charset="0"/>
                  <a:sym typeface="Calibri"/>
                </a:rPr>
                <a:t>Không còn </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partition</a:t>
              </a:r>
              <a:r>
                <a:rPr lang="en-US" sz="2000" spc="300">
                  <a:solidFill>
                    <a:srgbClr val="1F3864"/>
                  </a:solidFill>
                  <a:latin typeface="Calibri" panose="020F0502020204030204" pitchFamily="34" charset="0"/>
                  <a:ea typeface="Calibri"/>
                  <a:cs typeface="Calibri" panose="020F0502020204030204" pitchFamily="34" charset="0"/>
                  <a:sym typeface="Calibri"/>
                </a:rPr>
                <a:t> trống</a:t>
              </a:r>
              <a:endParaRPr sz="20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1361" name="Google Shape;1361;p56"/>
            <p:cNvCxnSpPr/>
            <p:nvPr/>
          </p:nvCxnSpPr>
          <p:spPr>
            <a:xfrm>
              <a:off x="4344041" y="3974822"/>
              <a:ext cx="350151" cy="683505"/>
            </a:xfrm>
            <a:prstGeom prst="straightConnector1">
              <a:avLst/>
            </a:prstGeom>
            <a:noFill/>
            <a:ln w="28575" cap="flat" cmpd="sng">
              <a:solidFill>
                <a:schemeClr val="accent1"/>
              </a:solidFill>
              <a:prstDash val="solid"/>
              <a:miter lim="800000"/>
              <a:headEnd type="none" w="sm" len="sm"/>
              <a:tailEnd type="triangle" w="med" len="med"/>
            </a:ln>
          </p:spPr>
        </p:cxnSp>
      </p:grpSp>
      <p:grpSp>
        <p:nvGrpSpPr>
          <p:cNvPr id="1362" name="Google Shape;1362;p56"/>
          <p:cNvGrpSpPr/>
          <p:nvPr/>
        </p:nvGrpSpPr>
        <p:grpSpPr>
          <a:xfrm>
            <a:off x="8113486" y="3231750"/>
            <a:ext cx="3339889" cy="400110"/>
            <a:chOff x="8113486" y="3231750"/>
            <a:chExt cx="3339889" cy="400110"/>
          </a:xfrm>
        </p:grpSpPr>
        <p:sp>
          <p:nvSpPr>
            <p:cNvPr id="1363" name="Google Shape;1363;p56"/>
            <p:cNvSpPr/>
            <p:nvPr/>
          </p:nvSpPr>
          <p:spPr>
            <a:xfrm>
              <a:off x="8417864" y="3231750"/>
              <a:ext cx="3035511" cy="400110"/>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 nạp process mới</a:t>
              </a:r>
              <a:endParaRPr sz="2000" b="0" i="0" u="none" strike="noStrike" cap="none"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1364" name="Google Shape;1364;p56"/>
            <p:cNvCxnSpPr/>
            <p:nvPr/>
          </p:nvCxnSpPr>
          <p:spPr>
            <a:xfrm>
              <a:off x="8113486" y="3470553"/>
              <a:ext cx="899885" cy="1"/>
            </a:xfrm>
            <a:prstGeom prst="straightConnector1">
              <a:avLst/>
            </a:prstGeom>
            <a:noFill/>
            <a:ln w="28575" cap="flat" cmpd="sng">
              <a:solidFill>
                <a:srgbClr val="833C0B"/>
              </a:solidFill>
              <a:prstDash val="solid"/>
              <a:miter lim="800000"/>
              <a:headEnd type="none" w="sm" len="sm"/>
              <a:tailEnd type="triangle" w="med" len="med"/>
            </a:ln>
          </p:spPr>
        </p:cxnSp>
      </p:grpSp>
      <p:grpSp>
        <p:nvGrpSpPr>
          <p:cNvPr id="1365" name="Google Shape;1365;p56"/>
          <p:cNvGrpSpPr/>
          <p:nvPr/>
        </p:nvGrpSpPr>
        <p:grpSpPr>
          <a:xfrm>
            <a:off x="8414159" y="3801062"/>
            <a:ext cx="3826200" cy="1015663"/>
            <a:chOff x="8414159" y="3801062"/>
            <a:chExt cx="3826200" cy="1015663"/>
          </a:xfrm>
        </p:grpSpPr>
        <p:sp>
          <p:nvSpPr>
            <p:cNvPr id="1366" name="Google Shape;1366;p56"/>
            <p:cNvSpPr/>
            <p:nvPr/>
          </p:nvSpPr>
          <p:spPr>
            <a:xfrm>
              <a:off x="8573127" y="3801062"/>
              <a:ext cx="3667232" cy="1015663"/>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2000" b="0" i="0" u="none" strike="noStrike" cap="none" spc="300">
                  <a:solidFill>
                    <a:srgbClr val="833C0B"/>
                  </a:solidFill>
                  <a:latin typeface="Calibri" panose="020F0502020204030204" pitchFamily="34" charset="0"/>
                  <a:ea typeface="Calibri"/>
                  <a:cs typeface="Calibri" panose="020F0502020204030204" pitchFamily="34" charset="0"/>
                  <a:sym typeface="Calibri"/>
                </a:rPr>
                <a:t>swap process bị block ra bộ nhớ phụ nhường process mới</a:t>
              </a:r>
              <a:endParaRPr sz="2000" b="0" i="0" u="none" strike="noStrike" cap="none" spc="300">
                <a:solidFill>
                  <a:srgbClr val="833C0B"/>
                </a:solidFill>
                <a:latin typeface="Calibri" panose="020F0502020204030204" pitchFamily="34" charset="0"/>
                <a:ea typeface="Calibri"/>
                <a:cs typeface="Calibri" panose="020F0502020204030204" pitchFamily="34" charset="0"/>
                <a:sym typeface="Calibri"/>
              </a:endParaRPr>
            </a:p>
          </p:txBody>
        </p:sp>
        <p:cxnSp>
          <p:nvCxnSpPr>
            <p:cNvPr id="1367" name="Google Shape;1367;p56"/>
            <p:cNvCxnSpPr/>
            <p:nvPr/>
          </p:nvCxnSpPr>
          <p:spPr>
            <a:xfrm rot="10800000" flipH="1">
              <a:off x="8414159" y="4383404"/>
              <a:ext cx="599212" cy="170301"/>
            </a:xfrm>
            <a:prstGeom prst="straightConnector1">
              <a:avLst/>
            </a:prstGeom>
            <a:noFill/>
            <a:ln w="28575" cap="flat" cmpd="sng">
              <a:solidFill>
                <a:srgbClr val="833C0B"/>
              </a:solidFill>
              <a:prstDash val="solid"/>
              <a:miter lim="800000"/>
              <a:headEnd type="none" w="sm" len="sm"/>
              <a:tailEnd type="triangle" w="med" len="med"/>
            </a:ln>
          </p:spPr>
        </p:cxnSp>
      </p:grpSp>
      <p:grpSp>
        <p:nvGrpSpPr>
          <p:cNvPr id="1368" name="Google Shape;1368;p56"/>
          <p:cNvGrpSpPr/>
          <p:nvPr/>
        </p:nvGrpSpPr>
        <p:grpSpPr>
          <a:xfrm>
            <a:off x="1719110" y="5189099"/>
            <a:ext cx="2800006" cy="1271008"/>
            <a:chOff x="1719110" y="5189099"/>
            <a:chExt cx="2800006" cy="1271008"/>
          </a:xfrm>
        </p:grpSpPr>
        <p:sp>
          <p:nvSpPr>
            <p:cNvPr id="1369" name="Google Shape;1369;p56"/>
            <p:cNvSpPr/>
            <p:nvPr/>
          </p:nvSpPr>
          <p:spPr>
            <a:xfrm>
              <a:off x="1719110" y="5752221"/>
              <a:ext cx="280000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spc="300">
                  <a:solidFill>
                    <a:srgbClr val="385623"/>
                  </a:solidFill>
                  <a:latin typeface="Calibri" panose="020F0502020204030204" pitchFamily="34" charset="0"/>
                  <a:ea typeface="Calibri"/>
                  <a:cs typeface="Calibri" panose="020F0502020204030204" pitchFamily="34" charset="0"/>
                  <a:sym typeface="Calibri"/>
                </a:rPr>
                <a:t>Partition</a:t>
              </a:r>
              <a:r>
                <a:rPr lang="en-US" sz="2000" spc="300">
                  <a:solidFill>
                    <a:srgbClr val="385623"/>
                  </a:solidFill>
                  <a:latin typeface="Calibri" panose="020F0502020204030204" pitchFamily="34" charset="0"/>
                  <a:ea typeface="Calibri"/>
                  <a:cs typeface="Calibri" panose="020F0502020204030204" pitchFamily="34" charset="0"/>
                  <a:sym typeface="Calibri"/>
                </a:rPr>
                <a:t> có </a:t>
              </a:r>
              <a:r>
                <a:rPr lang="en-US" sz="2000" spc="300" err="1">
                  <a:solidFill>
                    <a:srgbClr val="385623"/>
                  </a:solidFill>
                  <a:latin typeface="Calibri" panose="020F0502020204030204" pitchFamily="34" charset="0"/>
                  <a:ea typeface="Calibri"/>
                  <a:cs typeface="Calibri" panose="020F0502020204030204" pitchFamily="34" charset="0"/>
                  <a:sym typeface="Calibri"/>
                </a:rPr>
                <a:t>kích</a:t>
              </a:r>
              <a:r>
                <a:rPr lang="en-US" sz="2000" spc="300">
                  <a:solidFill>
                    <a:srgbClr val="385623"/>
                  </a:solidFill>
                  <a:latin typeface="Calibri" panose="020F0502020204030204" pitchFamily="34" charset="0"/>
                  <a:ea typeface="Calibri"/>
                  <a:cs typeface="Calibri" panose="020F0502020204030204" pitchFamily="34" charset="0"/>
                  <a:sym typeface="Calibri"/>
                </a:rPr>
                <a:t> </a:t>
              </a:r>
              <a:r>
                <a:rPr lang="en-US" sz="2000" spc="300" err="1">
                  <a:solidFill>
                    <a:srgbClr val="385623"/>
                  </a:solidFill>
                  <a:latin typeface="Calibri" panose="020F0502020204030204" pitchFamily="34" charset="0"/>
                  <a:ea typeface="Calibri"/>
                  <a:cs typeface="Calibri" panose="020F0502020204030204" pitchFamily="34" charset="0"/>
                  <a:sym typeface="Calibri"/>
                </a:rPr>
                <a:t>thước</a:t>
              </a:r>
              <a:r>
                <a:rPr lang="en-US" sz="2000" spc="300">
                  <a:solidFill>
                    <a:srgbClr val="385623"/>
                  </a:solidFill>
                  <a:latin typeface="Calibri" panose="020F0502020204030204" pitchFamily="34" charset="0"/>
                  <a:ea typeface="Calibri"/>
                  <a:cs typeface="Calibri" panose="020F0502020204030204" pitchFamily="34" charset="0"/>
                  <a:sym typeface="Calibri"/>
                </a:rPr>
                <a:t> </a:t>
              </a:r>
              <a:r>
                <a:rPr lang="en-US" sz="2000" spc="300" err="1">
                  <a:solidFill>
                    <a:srgbClr val="385623"/>
                  </a:solidFill>
                  <a:latin typeface="Calibri" panose="020F0502020204030204" pitchFamily="34" charset="0"/>
                  <a:ea typeface="Calibri"/>
                  <a:cs typeface="Calibri" panose="020F0502020204030204" pitchFamily="34" charset="0"/>
                  <a:sym typeface="Calibri"/>
                </a:rPr>
                <a:t>không</a:t>
              </a:r>
              <a:r>
                <a:rPr lang="en-US" sz="2000" spc="300">
                  <a:solidFill>
                    <a:srgbClr val="385623"/>
                  </a:solidFill>
                  <a:latin typeface="Calibri" panose="020F0502020204030204" pitchFamily="34" charset="0"/>
                  <a:ea typeface="Calibri"/>
                  <a:cs typeface="Calibri" panose="020F0502020204030204" pitchFamily="34" charset="0"/>
                  <a:sym typeface="Calibri"/>
                </a:rPr>
                <a:t> </a:t>
              </a:r>
              <a:r>
                <a:rPr lang="en-US" sz="2000" spc="300" err="1">
                  <a:solidFill>
                    <a:srgbClr val="385623"/>
                  </a:solidFill>
                  <a:latin typeface="Calibri" panose="020F0502020204030204" pitchFamily="34" charset="0"/>
                  <a:ea typeface="Calibri"/>
                  <a:cs typeface="Calibri" panose="020F0502020204030204" pitchFamily="34" charset="0"/>
                  <a:sym typeface="Calibri"/>
                </a:rPr>
                <a:t>bằng</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1370" name="Google Shape;1370;p56"/>
            <p:cNvCxnSpPr>
              <a:stCxn id="1352" idx="3"/>
              <a:endCxn id="1369" idx="0"/>
            </p:cNvCxnSpPr>
            <p:nvPr/>
          </p:nvCxnSpPr>
          <p:spPr>
            <a:xfrm>
              <a:off x="1736194" y="5189099"/>
              <a:ext cx="1383000" cy="563100"/>
            </a:xfrm>
            <a:prstGeom prst="straightConnector1">
              <a:avLst/>
            </a:prstGeom>
            <a:noFill/>
            <a:ln w="28575" cap="flat" cmpd="sng">
              <a:solidFill>
                <a:srgbClr val="385623"/>
              </a:solidFill>
              <a:prstDash val="solid"/>
              <a:miter lim="800000"/>
              <a:headEnd type="none" w="sm" len="sm"/>
              <a:tailEnd type="triangle" w="med" len="med"/>
            </a:ln>
          </p:spPr>
        </p:cxnSp>
      </p:grpSp>
      <p:grpSp>
        <p:nvGrpSpPr>
          <p:cNvPr id="1371" name="Google Shape;1371;p56"/>
          <p:cNvGrpSpPr/>
          <p:nvPr/>
        </p:nvGrpSpPr>
        <p:grpSpPr>
          <a:xfrm>
            <a:off x="4330789" y="5195608"/>
            <a:ext cx="5382158" cy="1631277"/>
            <a:chOff x="4330789" y="5195608"/>
            <a:chExt cx="5382158" cy="1631277"/>
          </a:xfrm>
        </p:grpSpPr>
        <p:sp>
          <p:nvSpPr>
            <p:cNvPr id="1372" name="Google Shape;1372;p56"/>
            <p:cNvSpPr/>
            <p:nvPr/>
          </p:nvSpPr>
          <p:spPr>
            <a:xfrm>
              <a:off x="4782173" y="5195608"/>
              <a:ext cx="4930774" cy="707886"/>
            </a:xfrm>
            <a:prstGeom prst="rect">
              <a:avLst/>
            </a:prstGeom>
            <a:noFill/>
            <a:ln>
              <a:noFill/>
            </a:ln>
          </p:spPr>
          <p:txBody>
            <a:bodyPr spcFirstLastPara="1" wrap="square" lIns="91425" tIns="45700" rIns="91425" bIns="45700" anchor="t" anchorCtr="0">
              <a:spAutoFit/>
            </a:bodyPr>
            <a:lstStyle/>
            <a:p>
              <a:pPr marL="457200" marR="0" lvl="1" indent="0" algn="ctr" rtl="0">
                <a:spcBef>
                  <a:spcPts val="0"/>
                </a:spcBef>
                <a:spcAft>
                  <a:spcPts val="0"/>
                </a:spcAft>
                <a:buNone/>
              </a:pP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cho</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vào</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partition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nho</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nhất</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phu</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hợp</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với</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nó</a:t>
              </a:r>
              <a:endParaRPr spc="300">
                <a:latin typeface="Calibri" panose="020F0502020204030204" pitchFamily="34" charset="0"/>
                <a:cs typeface="Calibri" panose="020F0502020204030204" pitchFamily="34" charset="0"/>
              </a:endParaRPr>
            </a:p>
          </p:txBody>
        </p:sp>
        <p:cxnSp>
          <p:nvCxnSpPr>
            <p:cNvPr id="1373" name="Google Shape;1373;p56"/>
            <p:cNvCxnSpPr/>
            <p:nvPr/>
          </p:nvCxnSpPr>
          <p:spPr>
            <a:xfrm rot="10800000" flipH="1">
              <a:off x="4330789" y="5561487"/>
              <a:ext cx="1161537" cy="329339"/>
            </a:xfrm>
            <a:prstGeom prst="straightConnector1">
              <a:avLst/>
            </a:prstGeom>
            <a:noFill/>
            <a:ln w="28575" cap="flat" cmpd="sng">
              <a:solidFill>
                <a:schemeClr val="accent1"/>
              </a:solidFill>
              <a:prstDash val="solid"/>
              <a:miter lim="800000"/>
              <a:headEnd type="none" w="sm" len="sm"/>
              <a:tailEnd type="triangle" w="med" len="med"/>
            </a:ln>
          </p:spPr>
        </p:cxnSp>
        <p:sp>
          <p:nvSpPr>
            <p:cNvPr id="1374" name="Google Shape;1374;p56"/>
            <p:cNvSpPr/>
            <p:nvPr/>
          </p:nvSpPr>
          <p:spPr>
            <a:xfrm>
              <a:off x="4386568" y="6119039"/>
              <a:ext cx="4229086" cy="707846"/>
            </a:xfrm>
            <a:prstGeom prst="rect">
              <a:avLst/>
            </a:prstGeom>
            <a:noFill/>
            <a:ln>
              <a:noFill/>
            </a:ln>
          </p:spPr>
          <p:txBody>
            <a:bodyPr spcFirstLastPara="1" wrap="square" lIns="91425" tIns="45700" rIns="91425" bIns="45700" anchor="t" anchorCtr="0">
              <a:spAutoFit/>
            </a:bodyPr>
            <a:lstStyle/>
            <a:p>
              <a:pPr marL="457200" marR="0" lvl="1" indent="0" algn="ctr" rtl="0">
                <a:spcBef>
                  <a:spcPts val="0"/>
                </a:spcBef>
                <a:spcAft>
                  <a:spcPts val="0"/>
                </a:spcAft>
                <a:buNone/>
              </a:pP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chọn</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partition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nho</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nhất</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còn</a:t>
              </a:r>
              <a:r>
                <a:rPr lang="en-US" sz="2000" b="0" i="0" u="none" strike="noStrike" cap="none" spc="300">
                  <a:solidFill>
                    <a:srgbClr val="1F3864"/>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rgbClr val="1F3864"/>
                  </a:solidFill>
                  <a:latin typeface="Calibri" panose="020F0502020204030204" pitchFamily="34" charset="0"/>
                  <a:ea typeface="Calibri"/>
                  <a:cs typeface="Calibri" panose="020F0502020204030204" pitchFamily="34" charset="0"/>
                  <a:sym typeface="Calibri"/>
                </a:rPr>
                <a:t>trống</a:t>
              </a:r>
              <a:endParaRPr spc="300">
                <a:latin typeface="Calibri" panose="020F0502020204030204" pitchFamily="34" charset="0"/>
                <a:cs typeface="Calibri" panose="020F0502020204030204" pitchFamily="34" charset="0"/>
              </a:endParaRPr>
            </a:p>
          </p:txBody>
        </p:sp>
        <p:cxnSp>
          <p:nvCxnSpPr>
            <p:cNvPr id="1375" name="Google Shape;1375;p56"/>
            <p:cNvCxnSpPr/>
            <p:nvPr/>
          </p:nvCxnSpPr>
          <p:spPr>
            <a:xfrm>
              <a:off x="4330789" y="5890826"/>
              <a:ext cx="580768" cy="431859"/>
            </a:xfrm>
            <a:prstGeom prst="straightConnector1">
              <a:avLst/>
            </a:prstGeom>
            <a:noFill/>
            <a:ln w="28575" cap="flat" cmpd="sng">
              <a:solidFill>
                <a:schemeClr val="accent1"/>
              </a:solidFill>
              <a:prstDash val="solid"/>
              <a:miter lim="800000"/>
              <a:headEnd type="none" w="sm" len="sm"/>
              <a:tailEnd type="triangle" w="med" len="med"/>
            </a:ln>
          </p:spPr>
        </p:cxnSp>
      </p:grpSp>
      <p:sp>
        <p:nvSpPr>
          <p:cNvPr id="1376" name="Google Shape;137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61</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49"/>
                                        </p:tgtEl>
                                        <p:attrNameLst>
                                          <p:attrName>style.visibility</p:attrName>
                                        </p:attrNameLst>
                                      </p:cBhvr>
                                      <p:to>
                                        <p:strVal val="visible"/>
                                      </p:to>
                                    </p:set>
                                    <p:animEffect transition="in" filter="wipe(left)">
                                      <p:cBhvr>
                                        <p:cTn id="7" dur="250"/>
                                        <p:tgtEl>
                                          <p:spTgt spid="1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2"/>
                                        </p:tgtEl>
                                        <p:attrNameLst>
                                          <p:attrName>style.visibility</p:attrName>
                                        </p:attrNameLst>
                                      </p:cBhvr>
                                      <p:to>
                                        <p:strVal val="visible"/>
                                      </p:to>
                                    </p:set>
                                    <p:animEffect transition="in" filter="wipe(left)">
                                      <p:cBhvr>
                                        <p:cTn id="12" dur="250"/>
                                        <p:tgtEl>
                                          <p:spTgt spid="13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53"/>
                                        </p:tgtEl>
                                        <p:attrNameLst>
                                          <p:attrName>style.visibility</p:attrName>
                                        </p:attrNameLst>
                                      </p:cBhvr>
                                      <p:to>
                                        <p:strVal val="visible"/>
                                      </p:to>
                                    </p:set>
                                    <p:animEffect transition="in" filter="wipe(down)">
                                      <p:cBhvr>
                                        <p:cTn id="17" dur="250"/>
                                        <p:tgtEl>
                                          <p:spTgt spid="13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56"/>
                                        </p:tgtEl>
                                        <p:attrNameLst>
                                          <p:attrName>style.visibility</p:attrName>
                                        </p:attrNameLst>
                                      </p:cBhvr>
                                      <p:to>
                                        <p:strVal val="visible"/>
                                      </p:to>
                                    </p:set>
                                    <p:animEffect transition="in" filter="wipe(down)">
                                      <p:cBhvr>
                                        <p:cTn id="22" dur="250"/>
                                        <p:tgtEl>
                                          <p:spTgt spid="1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62"/>
                                        </p:tgtEl>
                                        <p:attrNameLst>
                                          <p:attrName>style.visibility</p:attrName>
                                        </p:attrNameLst>
                                      </p:cBhvr>
                                      <p:to>
                                        <p:strVal val="visible"/>
                                      </p:to>
                                    </p:set>
                                    <p:animEffect transition="in" filter="wipe(left)">
                                      <p:cBhvr>
                                        <p:cTn id="27" dur="250"/>
                                        <p:tgtEl>
                                          <p:spTgt spid="13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59"/>
                                        </p:tgtEl>
                                        <p:attrNameLst>
                                          <p:attrName>style.visibility</p:attrName>
                                        </p:attrNameLst>
                                      </p:cBhvr>
                                      <p:to>
                                        <p:strVal val="visible"/>
                                      </p:to>
                                    </p:set>
                                    <p:animEffect transition="in" filter="wipe(up)">
                                      <p:cBhvr>
                                        <p:cTn id="32" dur="250"/>
                                        <p:tgtEl>
                                          <p:spTgt spid="13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65"/>
                                        </p:tgtEl>
                                        <p:attrNameLst>
                                          <p:attrName>style.visibility</p:attrName>
                                        </p:attrNameLst>
                                      </p:cBhvr>
                                      <p:to>
                                        <p:strVal val="visible"/>
                                      </p:to>
                                    </p:set>
                                    <p:animEffect transition="in" filter="wipe(left)">
                                      <p:cBhvr>
                                        <p:cTn id="37" dur="250"/>
                                        <p:tgtEl>
                                          <p:spTgt spid="13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68"/>
                                        </p:tgtEl>
                                        <p:attrNameLst>
                                          <p:attrName>style.visibility</p:attrName>
                                        </p:attrNameLst>
                                      </p:cBhvr>
                                      <p:to>
                                        <p:strVal val="visible"/>
                                      </p:to>
                                    </p:set>
                                    <p:animEffect transition="in" filter="wipe(up)">
                                      <p:cBhvr>
                                        <p:cTn id="42" dur="250"/>
                                        <p:tgtEl>
                                          <p:spTgt spid="1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71"/>
                                        </p:tgtEl>
                                        <p:attrNameLst>
                                          <p:attrName>style.visibility</p:attrName>
                                        </p:attrNameLst>
                                      </p:cBhvr>
                                      <p:to>
                                        <p:strVal val="visible"/>
                                      </p:to>
                                    </p:set>
                                    <p:animEffect transition="in" filter="wipe(left)">
                                      <p:cBhvr>
                                        <p:cTn id="47" dur="250"/>
                                        <p:tgtEl>
                                          <p:spTgt spid="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105" name="Picture 41" descr="Diagram&#10;&#10;Description automatically generated">
            <a:extLst>
              <a:ext uri="{FF2B5EF4-FFF2-40B4-BE49-F238E27FC236}">
                <a16:creationId xmlns:a16="http://schemas.microsoft.com/office/drawing/2014/main" id="{E3E900F5-DFE6-45E7-973D-7319262CD57D}"/>
              </a:ext>
            </a:extLst>
          </p:cNvPr>
          <p:cNvPicPr>
            <a:picLocks noChangeAspect="1"/>
          </p:cNvPicPr>
          <p:nvPr/>
        </p:nvPicPr>
        <p:blipFill rotWithShape="1">
          <a:blip r:embed="rId3"/>
          <a:srcRect l="-2893" t="-2700" r="2893" b="2700"/>
          <a:stretch/>
        </p:blipFill>
        <p:spPr>
          <a:xfrm>
            <a:off x="7779658" y="1385712"/>
            <a:ext cx="3886473" cy="5407750"/>
          </a:xfrm>
          <a:prstGeom prst="rect">
            <a:avLst/>
          </a:prstGeom>
        </p:spPr>
      </p:pic>
      <p:sp>
        <p:nvSpPr>
          <p:cNvPr id="502" name="Google Shape;502;p27"/>
          <p:cNvSpPr txBox="1">
            <a:spLocks noGrp="1"/>
          </p:cNvSpPr>
          <p:nvPr>
            <p:ph type="title"/>
          </p:nvPr>
        </p:nvSpPr>
        <p:spPr>
          <a:xfrm>
            <a:off x="2602122" y="505312"/>
            <a:ext cx="7588481" cy="726372"/>
          </a:xfrm>
          <a:prstGeom prst="rect">
            <a:avLst/>
          </a:prstGeom>
          <a:ln w="12700"/>
        </p:spPr>
        <p:txBody>
          <a:bodyPr spcFirstLastPara="1" wrap="square" lIns="121900" tIns="121900" rIns="121900" bIns="121900" anchor="ctr" anchorCtr="0">
            <a:noAutofit/>
          </a:bodyPr>
          <a:lstStyle/>
          <a:p>
            <a:pPr>
              <a:lnSpc>
                <a:spcPct val="150000"/>
              </a:lnSpc>
            </a:pPr>
            <a:r>
              <a:rPr lang="en-US" sz="2400" spc="300">
                <a:latin typeface="+mn-lt"/>
                <a:sym typeface="Wingdings" panose="05000000000000000000" pitchFamily="2" charset="2"/>
              </a:rPr>
              <a:t>Partition </a:t>
            </a:r>
            <a:r>
              <a:rPr lang="en-US" sz="2400" spc="300" err="1">
                <a:latin typeface="+mn-lt"/>
                <a:sym typeface="Wingdings" panose="05000000000000000000" pitchFamily="2" charset="2"/>
              </a:rPr>
              <a:t>có</a:t>
            </a:r>
            <a:r>
              <a:rPr lang="en-US" sz="2400" spc="300">
                <a:latin typeface="+mn-lt"/>
                <a:sym typeface="Wingdings" panose="05000000000000000000" pitchFamily="2" charset="2"/>
              </a:rPr>
              <a:t> </a:t>
            </a:r>
            <a:r>
              <a:rPr lang="en-US" sz="2400" spc="300" err="1">
                <a:latin typeface="+mn-lt"/>
                <a:sym typeface="Wingdings" panose="05000000000000000000" pitchFamily="2" charset="2"/>
              </a:rPr>
              <a:t>kích</a:t>
            </a:r>
            <a:r>
              <a:rPr lang="en-US" sz="2400" spc="300">
                <a:latin typeface="+mn-lt"/>
                <a:sym typeface="Wingdings" panose="05000000000000000000" pitchFamily="2" charset="2"/>
              </a:rPr>
              <a:t> </a:t>
            </a:r>
            <a:r>
              <a:rPr lang="en-US" sz="2400" spc="300" err="1">
                <a:latin typeface="+mn-lt"/>
                <a:sym typeface="Wingdings" panose="05000000000000000000" pitchFamily="2" charset="2"/>
              </a:rPr>
              <a:t>thước</a:t>
            </a:r>
            <a:r>
              <a:rPr lang="en-US" sz="2400" spc="300">
                <a:latin typeface="+mn-lt"/>
                <a:sym typeface="Wingdings" panose="05000000000000000000" pitchFamily="2" charset="2"/>
              </a:rPr>
              <a:t> </a:t>
            </a:r>
            <a:r>
              <a:rPr lang="en-US" sz="2400" spc="300" err="1">
                <a:latin typeface="+mn-lt"/>
                <a:sym typeface="Wingdings" panose="05000000000000000000" pitchFamily="2" charset="2"/>
              </a:rPr>
              <a:t>không</a:t>
            </a:r>
            <a:r>
              <a:rPr lang="en-US" sz="2400" spc="300">
                <a:latin typeface="+mn-lt"/>
                <a:sym typeface="Wingdings" panose="05000000000000000000" pitchFamily="2" charset="2"/>
              </a:rPr>
              <a:t> </a:t>
            </a:r>
            <a:r>
              <a:rPr lang="en-US" sz="2400" spc="300" err="1">
                <a:latin typeface="+mn-lt"/>
                <a:sym typeface="Wingdings" panose="05000000000000000000" pitchFamily="2" charset="2"/>
              </a:rPr>
              <a:t>bằng</a:t>
            </a:r>
            <a:r>
              <a:rPr lang="en-US" sz="2400" spc="300">
                <a:latin typeface="+mn-lt"/>
                <a:sym typeface="Wingdings" panose="05000000000000000000" pitchFamily="2" charset="2"/>
              </a:rPr>
              <a:t> nhau </a:t>
            </a:r>
            <a:endParaRPr lang="en-US" sz="2400" spc="300">
              <a:effectLst/>
              <a:latin typeface="+mn-lt"/>
              <a:sym typeface="Wingdings" panose="05000000000000000000" pitchFamily="2" charset="2"/>
            </a:endParaRPr>
          </a:p>
        </p:txBody>
      </p:sp>
      <p:sp>
        <p:nvSpPr>
          <p:cNvPr id="111" name="Google Shape;1345;p56">
            <a:extLst>
              <a:ext uri="{FF2B5EF4-FFF2-40B4-BE49-F238E27FC236}">
                <a16:creationId xmlns:a16="http://schemas.microsoft.com/office/drawing/2014/main" id="{AB48D741-8573-456A-8E5F-FAB337663E48}"/>
              </a:ext>
            </a:extLst>
          </p:cNvPr>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err="1">
                <a:solidFill>
                  <a:schemeClr val="dk1"/>
                </a:solidFill>
                <a:latin typeface="+mn-lt"/>
                <a:ea typeface="Calibri"/>
                <a:cs typeface="Calibri" panose="020F0502020204030204" pitchFamily="34" charset="0"/>
                <a:sym typeface="Calibri"/>
              </a:rPr>
              <a:t>Chiến</a:t>
            </a:r>
            <a:r>
              <a:rPr lang="en-US" sz="2000" spc="300">
                <a:solidFill>
                  <a:schemeClr val="dk1"/>
                </a:solidFill>
                <a:latin typeface="+mn-lt"/>
                <a:ea typeface="Calibri"/>
                <a:cs typeface="Calibri" panose="020F0502020204030204" pitchFamily="34" charset="0"/>
                <a:sym typeface="Calibri"/>
              </a:rPr>
              <a:t> </a:t>
            </a:r>
            <a:r>
              <a:rPr lang="en-US" sz="2000" spc="300" err="1">
                <a:solidFill>
                  <a:schemeClr val="dk1"/>
                </a:solidFill>
                <a:latin typeface="+mn-lt"/>
                <a:ea typeface="Calibri"/>
                <a:cs typeface="Calibri" panose="020F0502020204030204" pitchFamily="34" charset="0"/>
                <a:sym typeface="Calibri"/>
              </a:rPr>
              <a:t>lược</a:t>
            </a:r>
            <a:r>
              <a:rPr lang="en-US" sz="2000" spc="300">
                <a:solidFill>
                  <a:schemeClr val="dk1"/>
                </a:solidFill>
                <a:latin typeface="+mn-lt"/>
                <a:ea typeface="Calibri"/>
                <a:cs typeface="Calibri" panose="020F0502020204030204" pitchFamily="34" charset="0"/>
                <a:sym typeface="Calibri"/>
              </a:rPr>
              <a:t> placement</a:t>
            </a:r>
            <a:endParaRPr sz="2000" spc="300">
              <a:solidFill>
                <a:schemeClr val="dk1"/>
              </a:solidFill>
              <a:latin typeface="+mn-lt"/>
              <a:ea typeface="Calibri"/>
              <a:cs typeface="Calibri" panose="020F0502020204030204" pitchFamily="34" charset="0"/>
              <a:sym typeface="Calibri"/>
            </a:endParaRPr>
          </a:p>
        </p:txBody>
      </p:sp>
      <p:grpSp>
        <p:nvGrpSpPr>
          <p:cNvPr id="113" name="Google Shape;1323;p55">
            <a:extLst>
              <a:ext uri="{FF2B5EF4-FFF2-40B4-BE49-F238E27FC236}">
                <a16:creationId xmlns:a16="http://schemas.microsoft.com/office/drawing/2014/main" id="{C52C94F8-2739-48AB-87EE-6AD83C8C14C1}"/>
              </a:ext>
            </a:extLst>
          </p:cNvPr>
          <p:cNvGrpSpPr/>
          <p:nvPr/>
        </p:nvGrpSpPr>
        <p:grpSpPr>
          <a:xfrm>
            <a:off x="0" y="-18662"/>
            <a:ext cx="1569720" cy="1722120"/>
            <a:chOff x="-63500" y="-109804"/>
            <a:chExt cx="1206500" cy="1333500"/>
          </a:xfrm>
        </p:grpSpPr>
        <p:sp>
          <p:nvSpPr>
            <p:cNvPr id="114" name="Google Shape;1324;p55">
              <a:extLst>
                <a:ext uri="{FF2B5EF4-FFF2-40B4-BE49-F238E27FC236}">
                  <a16:creationId xmlns:a16="http://schemas.microsoft.com/office/drawing/2014/main" id="{D5603413-C20F-4D7A-B1ED-DBFDB4AB06DB}"/>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mn-lt"/>
                <a:ea typeface="Calibri"/>
                <a:cs typeface="Calibri" panose="020F0502020204030204" pitchFamily="34" charset="0"/>
                <a:sym typeface="Calibri"/>
              </a:endParaRPr>
            </a:p>
          </p:txBody>
        </p:sp>
        <p:pic>
          <p:nvPicPr>
            <p:cNvPr id="115" name="Google Shape;1325;p55">
              <a:extLst>
                <a:ext uri="{FF2B5EF4-FFF2-40B4-BE49-F238E27FC236}">
                  <a16:creationId xmlns:a16="http://schemas.microsoft.com/office/drawing/2014/main" id="{F77FB608-493D-46F3-A563-1406A47A0632}"/>
                </a:ext>
              </a:extLst>
            </p:cNvPr>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16" name="Google Shape;783;p29">
            <a:extLst>
              <a:ext uri="{FF2B5EF4-FFF2-40B4-BE49-F238E27FC236}">
                <a16:creationId xmlns:a16="http://schemas.microsoft.com/office/drawing/2014/main" id="{1C24CE3A-A1FA-4692-81CF-61AFFFE74AD3}"/>
              </a:ext>
            </a:extLst>
          </p:cNvPr>
          <p:cNvSpPr/>
          <p:nvPr/>
        </p:nvSpPr>
        <p:spPr>
          <a:xfrm>
            <a:off x="3779003" y="3652907"/>
            <a:ext cx="327301" cy="32724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117" name="Google Shape;784;p29">
            <a:extLst>
              <a:ext uri="{FF2B5EF4-FFF2-40B4-BE49-F238E27FC236}">
                <a16:creationId xmlns:a16="http://schemas.microsoft.com/office/drawing/2014/main" id="{8057B94B-8165-460C-A788-F1D416B0D80B}"/>
              </a:ext>
            </a:extLst>
          </p:cNvPr>
          <p:cNvSpPr/>
          <p:nvPr/>
        </p:nvSpPr>
        <p:spPr>
          <a:xfrm>
            <a:off x="1890165" y="1973183"/>
            <a:ext cx="2046714" cy="1601450"/>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19" name="Google Shape;788;p29">
            <a:extLst>
              <a:ext uri="{FF2B5EF4-FFF2-40B4-BE49-F238E27FC236}">
                <a16:creationId xmlns:a16="http://schemas.microsoft.com/office/drawing/2014/main" id="{998BAB7C-E500-434C-98E0-23B0666BCC6B}"/>
              </a:ext>
            </a:extLst>
          </p:cNvPr>
          <p:cNvSpPr/>
          <p:nvPr/>
        </p:nvSpPr>
        <p:spPr>
          <a:xfrm>
            <a:off x="5678659" y="3652907"/>
            <a:ext cx="327301" cy="32724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120" name="Google Shape;789;p29">
            <a:extLst>
              <a:ext uri="{FF2B5EF4-FFF2-40B4-BE49-F238E27FC236}">
                <a16:creationId xmlns:a16="http://schemas.microsoft.com/office/drawing/2014/main" id="{4ED3B4D4-FD93-48F1-83F1-7BA5E802515E}"/>
              </a:ext>
            </a:extLst>
          </p:cNvPr>
          <p:cNvSpPr/>
          <p:nvPr/>
        </p:nvSpPr>
        <p:spPr>
          <a:xfrm flipH="1">
            <a:off x="5832777" y="1786335"/>
            <a:ext cx="2796679" cy="1788298"/>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2" name="Google Shape;791;p29">
            <a:extLst>
              <a:ext uri="{FF2B5EF4-FFF2-40B4-BE49-F238E27FC236}">
                <a16:creationId xmlns:a16="http://schemas.microsoft.com/office/drawing/2014/main" id="{AB8139E0-9036-4C1B-9A56-86FD5B09CE39}"/>
              </a:ext>
            </a:extLst>
          </p:cNvPr>
          <p:cNvSpPr/>
          <p:nvPr/>
        </p:nvSpPr>
        <p:spPr>
          <a:xfrm rot="10800000">
            <a:off x="4855339" y="3948778"/>
            <a:ext cx="2428287" cy="1412526"/>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124" name="Google Shape;793;p29">
            <a:extLst>
              <a:ext uri="{FF2B5EF4-FFF2-40B4-BE49-F238E27FC236}">
                <a16:creationId xmlns:a16="http://schemas.microsoft.com/office/drawing/2014/main" id="{9120A3B6-1712-43E5-BB3D-A84BAF4903C8}"/>
              </a:ext>
            </a:extLst>
          </p:cNvPr>
          <p:cNvSpPr/>
          <p:nvPr/>
        </p:nvSpPr>
        <p:spPr>
          <a:xfrm>
            <a:off x="4729184" y="3543219"/>
            <a:ext cx="327301" cy="32724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127" name="Google Shape;796;p29">
            <a:extLst>
              <a:ext uri="{FF2B5EF4-FFF2-40B4-BE49-F238E27FC236}">
                <a16:creationId xmlns:a16="http://schemas.microsoft.com/office/drawing/2014/main" id="{9F93413C-6D63-4823-A0B8-DBA57F5A1F44}"/>
              </a:ext>
            </a:extLst>
          </p:cNvPr>
          <p:cNvSpPr/>
          <p:nvPr/>
        </p:nvSpPr>
        <p:spPr>
          <a:xfrm>
            <a:off x="2830234" y="3543219"/>
            <a:ext cx="327301" cy="32724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cxnSp>
        <p:nvCxnSpPr>
          <p:cNvPr id="128" name="Google Shape;797;p29">
            <a:extLst>
              <a:ext uri="{FF2B5EF4-FFF2-40B4-BE49-F238E27FC236}">
                <a16:creationId xmlns:a16="http://schemas.microsoft.com/office/drawing/2014/main" id="{A00D0374-DF74-4E54-B135-1295038BED29}"/>
              </a:ext>
            </a:extLst>
          </p:cNvPr>
          <p:cNvCxnSpPr/>
          <p:nvPr/>
        </p:nvCxnSpPr>
        <p:spPr>
          <a:xfrm>
            <a:off x="3256366" y="3735381"/>
            <a:ext cx="459300" cy="101400"/>
          </a:xfrm>
          <a:prstGeom prst="straightConnector1">
            <a:avLst/>
          </a:prstGeom>
          <a:noFill/>
          <a:ln w="19050" cap="flat" cmpd="sng">
            <a:solidFill>
              <a:schemeClr val="dk2"/>
            </a:solidFill>
            <a:prstDash val="solid"/>
            <a:round/>
            <a:headEnd type="none" w="med" len="med"/>
            <a:tailEnd type="none" w="med" len="med"/>
          </a:ln>
        </p:spPr>
      </p:cxnSp>
      <p:cxnSp>
        <p:nvCxnSpPr>
          <p:cNvPr id="129" name="Google Shape;798;p29">
            <a:extLst>
              <a:ext uri="{FF2B5EF4-FFF2-40B4-BE49-F238E27FC236}">
                <a16:creationId xmlns:a16="http://schemas.microsoft.com/office/drawing/2014/main" id="{D594B986-AAAD-4C4A-A605-2774CD0A0C31}"/>
              </a:ext>
            </a:extLst>
          </p:cNvPr>
          <p:cNvCxnSpPr/>
          <p:nvPr/>
        </p:nvCxnSpPr>
        <p:spPr>
          <a:xfrm rot="10800000" flipH="1">
            <a:off x="4205741" y="3735456"/>
            <a:ext cx="424500" cy="113700"/>
          </a:xfrm>
          <a:prstGeom prst="straightConnector1">
            <a:avLst/>
          </a:prstGeom>
          <a:noFill/>
          <a:ln w="19050" cap="flat" cmpd="sng">
            <a:solidFill>
              <a:schemeClr val="dk2"/>
            </a:solidFill>
            <a:prstDash val="solid"/>
            <a:round/>
            <a:headEnd type="none" w="med" len="med"/>
            <a:tailEnd type="none" w="med" len="med"/>
          </a:ln>
        </p:spPr>
      </p:cxnSp>
      <p:sp>
        <p:nvSpPr>
          <p:cNvPr id="130" name="Google Shape;805;p29">
            <a:extLst>
              <a:ext uri="{FF2B5EF4-FFF2-40B4-BE49-F238E27FC236}">
                <a16:creationId xmlns:a16="http://schemas.microsoft.com/office/drawing/2014/main" id="{38826A6A-D06C-4761-917C-EBBA74A771BF}"/>
              </a:ext>
            </a:extLst>
          </p:cNvPr>
          <p:cNvSpPr/>
          <p:nvPr/>
        </p:nvSpPr>
        <p:spPr>
          <a:xfrm>
            <a:off x="3842116" y="3715269"/>
            <a:ext cx="202500" cy="20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1" name="Google Shape;806;p29">
            <a:extLst>
              <a:ext uri="{FF2B5EF4-FFF2-40B4-BE49-F238E27FC236}">
                <a16:creationId xmlns:a16="http://schemas.microsoft.com/office/drawing/2014/main" id="{0D67D72A-259A-4297-81A9-726FF87E1BBB}"/>
              </a:ext>
            </a:extLst>
          </p:cNvPr>
          <p:cNvSpPr/>
          <p:nvPr/>
        </p:nvSpPr>
        <p:spPr>
          <a:xfrm>
            <a:off x="2885966" y="3605581"/>
            <a:ext cx="202500" cy="2025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2" name="Google Shape;807;p29">
            <a:extLst>
              <a:ext uri="{FF2B5EF4-FFF2-40B4-BE49-F238E27FC236}">
                <a16:creationId xmlns:a16="http://schemas.microsoft.com/office/drawing/2014/main" id="{11665610-CD21-431A-8944-5E8164D4B61F}"/>
              </a:ext>
            </a:extLst>
          </p:cNvPr>
          <p:cNvSpPr/>
          <p:nvPr/>
        </p:nvSpPr>
        <p:spPr>
          <a:xfrm>
            <a:off x="4791584" y="3605581"/>
            <a:ext cx="202500" cy="20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3" name="Google Shape;808;p29">
            <a:extLst>
              <a:ext uri="{FF2B5EF4-FFF2-40B4-BE49-F238E27FC236}">
                <a16:creationId xmlns:a16="http://schemas.microsoft.com/office/drawing/2014/main" id="{C9889A64-92C3-43D0-8218-5E9823EBFAE4}"/>
              </a:ext>
            </a:extLst>
          </p:cNvPr>
          <p:cNvSpPr/>
          <p:nvPr/>
        </p:nvSpPr>
        <p:spPr>
          <a:xfrm>
            <a:off x="5741066" y="3715269"/>
            <a:ext cx="202500" cy="20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134" name="Google Shape;809;p29">
            <a:extLst>
              <a:ext uri="{FF2B5EF4-FFF2-40B4-BE49-F238E27FC236}">
                <a16:creationId xmlns:a16="http://schemas.microsoft.com/office/drawing/2014/main" id="{2127365B-DC36-4D80-ADFE-D3483E3AAF3F}"/>
              </a:ext>
            </a:extLst>
          </p:cNvPr>
          <p:cNvCxnSpPr/>
          <p:nvPr/>
        </p:nvCxnSpPr>
        <p:spPr>
          <a:xfrm>
            <a:off x="5137929" y="3735381"/>
            <a:ext cx="459300" cy="101400"/>
          </a:xfrm>
          <a:prstGeom prst="straightConnector1">
            <a:avLst/>
          </a:prstGeom>
          <a:noFill/>
          <a:ln w="19050" cap="flat" cmpd="sng">
            <a:solidFill>
              <a:schemeClr val="dk2"/>
            </a:solidFill>
            <a:prstDash val="solid"/>
            <a:round/>
            <a:headEnd type="none" w="med" len="med"/>
            <a:tailEnd type="none" w="med" len="med"/>
          </a:ln>
        </p:spPr>
      </p:cxnSp>
      <p:sp>
        <p:nvSpPr>
          <p:cNvPr id="135" name="Google Shape;810;p29">
            <a:extLst>
              <a:ext uri="{FF2B5EF4-FFF2-40B4-BE49-F238E27FC236}">
                <a16:creationId xmlns:a16="http://schemas.microsoft.com/office/drawing/2014/main" id="{345FB286-C6E4-49A6-9E92-7062BA095674}"/>
              </a:ext>
            </a:extLst>
          </p:cNvPr>
          <p:cNvSpPr/>
          <p:nvPr/>
        </p:nvSpPr>
        <p:spPr>
          <a:xfrm>
            <a:off x="1074766" y="2430426"/>
            <a:ext cx="741900" cy="74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6" name="Google Shape;811;p29">
            <a:extLst>
              <a:ext uri="{FF2B5EF4-FFF2-40B4-BE49-F238E27FC236}">
                <a16:creationId xmlns:a16="http://schemas.microsoft.com/office/drawing/2014/main" id="{B4D61808-CAE4-413C-8F50-2DF8245902D1}"/>
              </a:ext>
            </a:extLst>
          </p:cNvPr>
          <p:cNvSpPr/>
          <p:nvPr/>
        </p:nvSpPr>
        <p:spPr>
          <a:xfrm>
            <a:off x="7653367" y="4619404"/>
            <a:ext cx="741900" cy="74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37" name="Google Shape;812;p29">
            <a:extLst>
              <a:ext uri="{FF2B5EF4-FFF2-40B4-BE49-F238E27FC236}">
                <a16:creationId xmlns:a16="http://schemas.microsoft.com/office/drawing/2014/main" id="{A6433238-47BB-4A64-912D-43B32D08BABC}"/>
              </a:ext>
            </a:extLst>
          </p:cNvPr>
          <p:cNvGrpSpPr/>
          <p:nvPr/>
        </p:nvGrpSpPr>
        <p:grpSpPr>
          <a:xfrm>
            <a:off x="7875320" y="4765792"/>
            <a:ext cx="297994" cy="412939"/>
            <a:chOff x="5377363" y="1516169"/>
            <a:chExt cx="257357" cy="356627"/>
          </a:xfrm>
        </p:grpSpPr>
        <p:sp>
          <p:nvSpPr>
            <p:cNvPr id="138" name="Google Shape;813;p29">
              <a:extLst>
                <a:ext uri="{FF2B5EF4-FFF2-40B4-BE49-F238E27FC236}">
                  <a16:creationId xmlns:a16="http://schemas.microsoft.com/office/drawing/2014/main" id="{356EBE12-BFF1-49FF-B5CA-940CE9F8A632}"/>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9" name="Google Shape;814;p29">
              <a:extLst>
                <a:ext uri="{FF2B5EF4-FFF2-40B4-BE49-F238E27FC236}">
                  <a16:creationId xmlns:a16="http://schemas.microsoft.com/office/drawing/2014/main" id="{FA2E5A93-0F28-48F2-B476-61625DA48A1D}"/>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0" name="Google Shape;815;p29">
              <a:extLst>
                <a:ext uri="{FF2B5EF4-FFF2-40B4-BE49-F238E27FC236}">
                  <a16:creationId xmlns:a16="http://schemas.microsoft.com/office/drawing/2014/main" id="{C5839978-9894-4D50-A84A-1E0751F0C0CC}"/>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1" name="Google Shape;816;p29">
              <a:extLst>
                <a:ext uri="{FF2B5EF4-FFF2-40B4-BE49-F238E27FC236}">
                  <a16:creationId xmlns:a16="http://schemas.microsoft.com/office/drawing/2014/main" id="{715C92A6-4853-4E03-9F6F-71AC4F374577}"/>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2" name="Google Shape;817;p29">
              <a:extLst>
                <a:ext uri="{FF2B5EF4-FFF2-40B4-BE49-F238E27FC236}">
                  <a16:creationId xmlns:a16="http://schemas.microsoft.com/office/drawing/2014/main" id="{BFFF8EBF-04B6-44FB-B834-38B2D22D8253}"/>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3" name="Google Shape;818;p29">
              <a:extLst>
                <a:ext uri="{FF2B5EF4-FFF2-40B4-BE49-F238E27FC236}">
                  <a16:creationId xmlns:a16="http://schemas.microsoft.com/office/drawing/2014/main" id="{3A5F6F31-D0B6-44AF-8AE2-26D293C54213}"/>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4" name="Google Shape;819;p29">
              <a:extLst>
                <a:ext uri="{FF2B5EF4-FFF2-40B4-BE49-F238E27FC236}">
                  <a16:creationId xmlns:a16="http://schemas.microsoft.com/office/drawing/2014/main" id="{56031E2C-A2C5-4E97-B6B7-1EED66AFF65C}"/>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5" name="Google Shape;820;p29">
              <a:extLst>
                <a:ext uri="{FF2B5EF4-FFF2-40B4-BE49-F238E27FC236}">
                  <a16:creationId xmlns:a16="http://schemas.microsoft.com/office/drawing/2014/main" id="{3D173F57-45B2-455F-B6A5-45191835ED26}"/>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6" name="Google Shape;821;p29">
              <a:extLst>
                <a:ext uri="{FF2B5EF4-FFF2-40B4-BE49-F238E27FC236}">
                  <a16:creationId xmlns:a16="http://schemas.microsoft.com/office/drawing/2014/main" id="{079AF294-9280-4D2C-ACBA-C7A514CC4903}"/>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7" name="Google Shape;822;p29">
              <a:extLst>
                <a:ext uri="{FF2B5EF4-FFF2-40B4-BE49-F238E27FC236}">
                  <a16:creationId xmlns:a16="http://schemas.microsoft.com/office/drawing/2014/main" id="{EB9C8AE2-8FE4-4D29-BFF2-92D4ACA9FBB8}"/>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8" name="Google Shape;823;p29">
              <a:extLst>
                <a:ext uri="{FF2B5EF4-FFF2-40B4-BE49-F238E27FC236}">
                  <a16:creationId xmlns:a16="http://schemas.microsoft.com/office/drawing/2014/main" id="{11CC9770-5340-43BE-9E66-24FD87C4CF71}"/>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9" name="Google Shape;824;p29">
              <a:extLst>
                <a:ext uri="{FF2B5EF4-FFF2-40B4-BE49-F238E27FC236}">
                  <a16:creationId xmlns:a16="http://schemas.microsoft.com/office/drawing/2014/main" id="{B76EEEE0-71F6-41FB-AEE5-12590B766180}"/>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0" name="Google Shape;825;p29">
              <a:extLst>
                <a:ext uri="{FF2B5EF4-FFF2-40B4-BE49-F238E27FC236}">
                  <a16:creationId xmlns:a16="http://schemas.microsoft.com/office/drawing/2014/main" id="{2FA5DA10-4C9B-4DFF-8622-C9AB95F7A08F}"/>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1" name="Google Shape;826;p29">
              <a:extLst>
                <a:ext uri="{FF2B5EF4-FFF2-40B4-BE49-F238E27FC236}">
                  <a16:creationId xmlns:a16="http://schemas.microsoft.com/office/drawing/2014/main" id="{A7355484-E2C7-4AEB-A5BC-4FB608D5231B}"/>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2" name="Google Shape;827;p29">
              <a:extLst>
                <a:ext uri="{FF2B5EF4-FFF2-40B4-BE49-F238E27FC236}">
                  <a16:creationId xmlns:a16="http://schemas.microsoft.com/office/drawing/2014/main" id="{0B64F60E-3D19-4AAD-863E-B25122092BC7}"/>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3" name="Google Shape;828;p29">
              <a:extLst>
                <a:ext uri="{FF2B5EF4-FFF2-40B4-BE49-F238E27FC236}">
                  <a16:creationId xmlns:a16="http://schemas.microsoft.com/office/drawing/2014/main" id="{A80FBCDC-5CD7-4F6B-88FA-14BBF0D76745}"/>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4" name="Google Shape;829;p29">
              <a:extLst>
                <a:ext uri="{FF2B5EF4-FFF2-40B4-BE49-F238E27FC236}">
                  <a16:creationId xmlns:a16="http://schemas.microsoft.com/office/drawing/2014/main" id="{9A795B8E-2A70-4695-A7E3-20CE6D2511A7}"/>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55" name="Google Shape;830;p29">
            <a:extLst>
              <a:ext uri="{FF2B5EF4-FFF2-40B4-BE49-F238E27FC236}">
                <a16:creationId xmlns:a16="http://schemas.microsoft.com/office/drawing/2014/main" id="{23950C80-EF3E-40D3-B814-D1B0FD67CA58}"/>
              </a:ext>
            </a:extLst>
          </p:cNvPr>
          <p:cNvGrpSpPr/>
          <p:nvPr/>
        </p:nvGrpSpPr>
        <p:grpSpPr>
          <a:xfrm>
            <a:off x="1249623" y="2614650"/>
            <a:ext cx="378739" cy="373432"/>
            <a:chOff x="5352728" y="1990239"/>
            <a:chExt cx="327091" cy="322508"/>
          </a:xfrm>
        </p:grpSpPr>
        <p:sp>
          <p:nvSpPr>
            <p:cNvPr id="156" name="Google Shape;831;p29">
              <a:extLst>
                <a:ext uri="{FF2B5EF4-FFF2-40B4-BE49-F238E27FC236}">
                  <a16:creationId xmlns:a16="http://schemas.microsoft.com/office/drawing/2014/main" id="{E6471D4B-D7A4-4436-90F7-FD0E91C229DD}"/>
                </a:ext>
              </a:extLst>
            </p:cNvPr>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7" name="Google Shape;832;p29">
              <a:extLst>
                <a:ext uri="{FF2B5EF4-FFF2-40B4-BE49-F238E27FC236}">
                  <a16:creationId xmlns:a16="http://schemas.microsoft.com/office/drawing/2014/main" id="{9E4D5F91-3452-44E5-8468-C4589168FC88}"/>
                </a:ext>
              </a:extLst>
            </p:cNvPr>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8" name="Google Shape;833;p29">
              <a:extLst>
                <a:ext uri="{FF2B5EF4-FFF2-40B4-BE49-F238E27FC236}">
                  <a16:creationId xmlns:a16="http://schemas.microsoft.com/office/drawing/2014/main" id="{64273973-C188-4384-805C-657DAA233059}"/>
                </a:ext>
              </a:extLst>
            </p:cNvPr>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59" name="Google Shape;834;p29">
            <a:extLst>
              <a:ext uri="{FF2B5EF4-FFF2-40B4-BE49-F238E27FC236}">
                <a16:creationId xmlns:a16="http://schemas.microsoft.com/office/drawing/2014/main" id="{E2723E3C-7FFA-47DD-80DC-0D5C0C488A46}"/>
              </a:ext>
            </a:extLst>
          </p:cNvPr>
          <p:cNvSpPr/>
          <p:nvPr/>
        </p:nvSpPr>
        <p:spPr>
          <a:xfrm>
            <a:off x="4855341" y="2430439"/>
            <a:ext cx="741900" cy="7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0" name="Google Shape;835;p29">
            <a:extLst>
              <a:ext uri="{FF2B5EF4-FFF2-40B4-BE49-F238E27FC236}">
                <a16:creationId xmlns:a16="http://schemas.microsoft.com/office/drawing/2014/main" id="{C9E46BAC-402B-4FC0-8D62-BA2AAF51064A}"/>
              </a:ext>
            </a:extLst>
          </p:cNvPr>
          <p:cNvSpPr/>
          <p:nvPr/>
        </p:nvSpPr>
        <p:spPr>
          <a:xfrm>
            <a:off x="3194979" y="4430864"/>
            <a:ext cx="741900" cy="74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61" name="Google Shape;836;p29">
            <a:extLst>
              <a:ext uri="{FF2B5EF4-FFF2-40B4-BE49-F238E27FC236}">
                <a16:creationId xmlns:a16="http://schemas.microsoft.com/office/drawing/2014/main" id="{3DCD3143-722E-47F2-97CB-5162CF672EA1}"/>
              </a:ext>
            </a:extLst>
          </p:cNvPr>
          <p:cNvGrpSpPr/>
          <p:nvPr/>
        </p:nvGrpSpPr>
        <p:grpSpPr>
          <a:xfrm>
            <a:off x="3330021" y="4588391"/>
            <a:ext cx="471853" cy="426832"/>
            <a:chOff x="2633105" y="2431859"/>
            <a:chExt cx="363243" cy="328585"/>
          </a:xfrm>
        </p:grpSpPr>
        <p:sp>
          <p:nvSpPr>
            <p:cNvPr id="162" name="Google Shape;837;p29">
              <a:extLst>
                <a:ext uri="{FF2B5EF4-FFF2-40B4-BE49-F238E27FC236}">
                  <a16:creationId xmlns:a16="http://schemas.microsoft.com/office/drawing/2014/main" id="{AEE11074-E035-4180-B643-51DE4625AFB2}"/>
                </a:ext>
              </a:extLst>
            </p:cNvPr>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3" name="Google Shape;838;p29">
              <a:extLst>
                <a:ext uri="{FF2B5EF4-FFF2-40B4-BE49-F238E27FC236}">
                  <a16:creationId xmlns:a16="http://schemas.microsoft.com/office/drawing/2014/main" id="{F19AA93D-A56C-4610-918D-28DED99ADE66}"/>
                </a:ext>
              </a:extLst>
            </p:cNvPr>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4" name="Google Shape;839;p29">
              <a:extLst>
                <a:ext uri="{FF2B5EF4-FFF2-40B4-BE49-F238E27FC236}">
                  <a16:creationId xmlns:a16="http://schemas.microsoft.com/office/drawing/2014/main" id="{104DB06A-5E36-4644-BC87-8E21D2BA3DE1}"/>
                </a:ext>
              </a:extLst>
            </p:cNvPr>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5" name="Google Shape;840;p29">
              <a:extLst>
                <a:ext uri="{FF2B5EF4-FFF2-40B4-BE49-F238E27FC236}">
                  <a16:creationId xmlns:a16="http://schemas.microsoft.com/office/drawing/2014/main" id="{CDBC2949-2270-4FAF-89EC-3D014BAC8347}"/>
                </a:ext>
              </a:extLst>
            </p:cNvPr>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6" name="Google Shape;841;p29">
              <a:extLst>
                <a:ext uri="{FF2B5EF4-FFF2-40B4-BE49-F238E27FC236}">
                  <a16:creationId xmlns:a16="http://schemas.microsoft.com/office/drawing/2014/main" id="{F61FD867-18D0-4FBE-ADFC-37F16D967CF7}"/>
                </a:ext>
              </a:extLst>
            </p:cNvPr>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7" name="Google Shape;842;p29">
              <a:extLst>
                <a:ext uri="{FF2B5EF4-FFF2-40B4-BE49-F238E27FC236}">
                  <a16:creationId xmlns:a16="http://schemas.microsoft.com/office/drawing/2014/main" id="{191E058B-5168-413A-988C-3336CFBDACA8}"/>
                </a:ext>
              </a:extLst>
            </p:cNvPr>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8" name="Google Shape;843;p29">
              <a:extLst>
                <a:ext uri="{FF2B5EF4-FFF2-40B4-BE49-F238E27FC236}">
                  <a16:creationId xmlns:a16="http://schemas.microsoft.com/office/drawing/2014/main" id="{7916715C-76F0-4582-8505-77C1EC944AF9}"/>
                </a:ext>
              </a:extLst>
            </p:cNvPr>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9" name="Google Shape;844;p29">
              <a:extLst>
                <a:ext uri="{FF2B5EF4-FFF2-40B4-BE49-F238E27FC236}">
                  <a16:creationId xmlns:a16="http://schemas.microsoft.com/office/drawing/2014/main" id="{55CA4FE3-CFCC-4F2A-9A00-E74290CB4942}"/>
                </a:ext>
              </a:extLst>
            </p:cNvPr>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70" name="Google Shape;845;p29">
            <a:extLst>
              <a:ext uri="{FF2B5EF4-FFF2-40B4-BE49-F238E27FC236}">
                <a16:creationId xmlns:a16="http://schemas.microsoft.com/office/drawing/2014/main" id="{3279FD15-285C-458B-ADA0-B78819B80B18}"/>
              </a:ext>
            </a:extLst>
          </p:cNvPr>
          <p:cNvGrpSpPr/>
          <p:nvPr/>
        </p:nvGrpSpPr>
        <p:grpSpPr>
          <a:xfrm>
            <a:off x="4979079" y="2608233"/>
            <a:ext cx="494404" cy="407696"/>
            <a:chOff x="3074027" y="1983777"/>
            <a:chExt cx="380604" cy="313854"/>
          </a:xfrm>
        </p:grpSpPr>
        <p:sp>
          <p:nvSpPr>
            <p:cNvPr id="171" name="Google Shape;846;p29">
              <a:extLst>
                <a:ext uri="{FF2B5EF4-FFF2-40B4-BE49-F238E27FC236}">
                  <a16:creationId xmlns:a16="http://schemas.microsoft.com/office/drawing/2014/main" id="{F8A57E5E-6578-416C-B268-5AA76D5F2BBD}"/>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2" name="Google Shape;847;p29">
              <a:extLst>
                <a:ext uri="{FF2B5EF4-FFF2-40B4-BE49-F238E27FC236}">
                  <a16:creationId xmlns:a16="http://schemas.microsoft.com/office/drawing/2014/main" id="{D957D5E0-9D34-4CFE-AE68-F34FF500D74B}"/>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3" name="Google Shape;848;p29">
              <a:extLst>
                <a:ext uri="{FF2B5EF4-FFF2-40B4-BE49-F238E27FC236}">
                  <a16:creationId xmlns:a16="http://schemas.microsoft.com/office/drawing/2014/main" id="{7FC64BCA-595D-4AB4-A16F-17C7FA9BBB0A}"/>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4" name="Google Shape;849;p29">
              <a:extLst>
                <a:ext uri="{FF2B5EF4-FFF2-40B4-BE49-F238E27FC236}">
                  <a16:creationId xmlns:a16="http://schemas.microsoft.com/office/drawing/2014/main" id="{DE8A9EDD-31E6-4D58-811E-586B2CDBC915}"/>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5" name="Google Shape;850;p29">
              <a:extLst>
                <a:ext uri="{FF2B5EF4-FFF2-40B4-BE49-F238E27FC236}">
                  <a16:creationId xmlns:a16="http://schemas.microsoft.com/office/drawing/2014/main" id="{CA0C503B-AD02-4546-8081-314C37A7C915}"/>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6" name="Hộp Văn bản 175">
            <a:extLst>
              <a:ext uri="{FF2B5EF4-FFF2-40B4-BE49-F238E27FC236}">
                <a16:creationId xmlns:a16="http://schemas.microsoft.com/office/drawing/2014/main" id="{7BDAA6D5-BECA-4469-879D-19E64FC15841}"/>
              </a:ext>
            </a:extLst>
          </p:cNvPr>
          <p:cNvSpPr txBox="1"/>
          <p:nvPr/>
        </p:nvSpPr>
        <p:spPr>
          <a:xfrm>
            <a:off x="2004751" y="2126929"/>
            <a:ext cx="1936531" cy="1015663"/>
          </a:xfrm>
          <a:prstGeom prst="rect">
            <a:avLst/>
          </a:prstGeom>
          <a:noFill/>
        </p:spPr>
        <p:txBody>
          <a:bodyPr wrap="square">
            <a:spAutoFit/>
          </a:bodyPr>
          <a:lstStyle/>
          <a:p>
            <a:pPr algn="ctr"/>
            <a:r>
              <a:rPr lang="en-US" sz="2000" spc="300" err="1">
                <a:latin typeface="+mn-lt"/>
                <a:sym typeface="Wingdings" panose="05000000000000000000" pitchFamily="2" charset="2"/>
              </a:rPr>
              <a:t>Có</a:t>
            </a:r>
            <a:r>
              <a:rPr lang="en-US" sz="2000" spc="300">
                <a:latin typeface="+mn-lt"/>
                <a:sym typeface="Wingdings" panose="05000000000000000000" pitchFamily="2" charset="2"/>
              </a:rPr>
              <a:t> </a:t>
            </a:r>
            <a:r>
              <a:rPr lang="en-US" sz="2000" spc="300" err="1">
                <a:latin typeface="+mn-lt"/>
                <a:sym typeface="Wingdings" panose="05000000000000000000" pitchFamily="2" charset="2"/>
              </a:rPr>
              <a:t>hàng</a:t>
            </a:r>
            <a:r>
              <a:rPr lang="en-US" sz="2000" spc="300">
                <a:latin typeface="+mn-lt"/>
                <a:sym typeface="Wingdings" panose="05000000000000000000" pitchFamily="2" charset="2"/>
              </a:rPr>
              <a:t> </a:t>
            </a:r>
            <a:r>
              <a:rPr lang="en-US" sz="2000" spc="300" err="1">
                <a:latin typeface="+mn-lt"/>
                <a:sym typeface="Wingdings" panose="05000000000000000000" pitchFamily="2" charset="2"/>
              </a:rPr>
              <a:t>đợi</a:t>
            </a:r>
            <a:r>
              <a:rPr lang="en-US" sz="2000" spc="300">
                <a:latin typeface="+mn-lt"/>
                <a:sym typeface="Wingdings" panose="05000000000000000000" pitchFamily="2" charset="2"/>
              </a:rPr>
              <a:t> </a:t>
            </a:r>
            <a:r>
              <a:rPr lang="en-US" sz="2000" spc="300" err="1">
                <a:latin typeface="+mn-lt"/>
                <a:sym typeface="Wingdings" panose="05000000000000000000" pitchFamily="2" charset="2"/>
              </a:rPr>
              <a:t>cho</a:t>
            </a:r>
            <a:r>
              <a:rPr lang="en-US" sz="2000" spc="300">
                <a:latin typeface="+mn-lt"/>
                <a:sym typeface="Wingdings" panose="05000000000000000000" pitchFamily="2" charset="2"/>
              </a:rPr>
              <a:t> </a:t>
            </a:r>
            <a:r>
              <a:rPr lang="en-US" sz="2000" spc="300" err="1">
                <a:latin typeface="+mn-lt"/>
                <a:sym typeface="Wingdings" panose="05000000000000000000" pitchFamily="2" charset="2"/>
              </a:rPr>
              <a:t>mỗi</a:t>
            </a:r>
            <a:r>
              <a:rPr lang="en-US" sz="2000" spc="300">
                <a:latin typeface="+mn-lt"/>
                <a:sym typeface="Wingdings" panose="05000000000000000000" pitchFamily="2" charset="2"/>
              </a:rPr>
              <a:t> partition </a:t>
            </a:r>
          </a:p>
        </p:txBody>
      </p:sp>
      <p:sp>
        <p:nvSpPr>
          <p:cNvPr id="177" name="Google Shape;514;p27">
            <a:extLst>
              <a:ext uri="{FF2B5EF4-FFF2-40B4-BE49-F238E27FC236}">
                <a16:creationId xmlns:a16="http://schemas.microsoft.com/office/drawing/2014/main" id="{4DFF798C-4445-4056-9427-462C03E1C0BA}"/>
              </a:ext>
            </a:extLst>
          </p:cNvPr>
          <p:cNvSpPr/>
          <p:nvPr/>
        </p:nvSpPr>
        <p:spPr>
          <a:xfrm>
            <a:off x="5753863" y="1840680"/>
            <a:ext cx="2975519" cy="1501102"/>
          </a:xfrm>
          <a:prstGeom prst="rect">
            <a:avLst/>
          </a:prstGeom>
          <a:noFill/>
          <a:ln>
            <a:noFill/>
          </a:ln>
        </p:spPr>
        <p:txBody>
          <a:bodyPr spcFirstLastPara="1" wrap="square" lIns="121900" tIns="121900" rIns="121900" bIns="121900" anchor="ctr" anchorCtr="0">
            <a:noAutofit/>
          </a:bodyPr>
          <a:lstStyle/>
          <a:p>
            <a:pPr algn="ctr"/>
            <a:r>
              <a:rPr lang="en-US" sz="2000" spc="300" err="1">
                <a:latin typeface="+mn-lt"/>
                <a:sym typeface="Wingdings" panose="05000000000000000000" pitchFamily="2" charset="2"/>
              </a:rPr>
              <a:t>Gán</a:t>
            </a:r>
            <a:r>
              <a:rPr lang="en-US" sz="2000" spc="300">
                <a:latin typeface="+mn-lt"/>
                <a:sym typeface="Wingdings" panose="05000000000000000000" pitchFamily="2" charset="2"/>
              </a:rPr>
              <a:t> </a:t>
            </a:r>
            <a:r>
              <a:rPr lang="en-US" sz="2000" spc="300" err="1">
                <a:latin typeface="+mn-lt"/>
                <a:sym typeface="Wingdings" panose="05000000000000000000" pitchFamily="2" charset="2"/>
              </a:rPr>
              <a:t>mỗi</a:t>
            </a:r>
            <a:r>
              <a:rPr lang="en-US" sz="2000" spc="300">
                <a:latin typeface="+mn-lt"/>
                <a:sym typeface="Wingdings" panose="05000000000000000000" pitchFamily="2" charset="2"/>
              </a:rPr>
              <a:t> P </a:t>
            </a:r>
            <a:r>
              <a:rPr lang="en-US" sz="2000" spc="300" err="1">
                <a:latin typeface="+mn-lt"/>
                <a:sym typeface="Wingdings" panose="05000000000000000000" pitchFamily="2" charset="2"/>
              </a:rPr>
              <a:t>vào</a:t>
            </a:r>
            <a:r>
              <a:rPr lang="en-US" sz="2000" spc="300">
                <a:latin typeface="+mn-lt"/>
                <a:sym typeface="Wingdings" panose="05000000000000000000" pitchFamily="2" charset="2"/>
              </a:rPr>
              <a:t> partition </a:t>
            </a:r>
            <a:r>
              <a:rPr lang="en-US" sz="2000" spc="300" err="1">
                <a:latin typeface="+mn-lt"/>
                <a:sym typeface="Wingdings" panose="05000000000000000000" pitchFamily="2" charset="2"/>
              </a:rPr>
              <a:t>nhỏ</a:t>
            </a:r>
            <a:r>
              <a:rPr lang="en-US" sz="2000" spc="300">
                <a:latin typeface="+mn-lt"/>
                <a:sym typeface="Wingdings" panose="05000000000000000000" pitchFamily="2" charset="2"/>
              </a:rPr>
              <a:t> </a:t>
            </a:r>
            <a:r>
              <a:rPr lang="en-US" sz="2000" spc="300" err="1">
                <a:latin typeface="+mn-lt"/>
                <a:sym typeface="Wingdings" panose="05000000000000000000" pitchFamily="2" charset="2"/>
              </a:rPr>
              <a:t>nhất</a:t>
            </a:r>
            <a:r>
              <a:rPr lang="en-US" sz="2000" spc="300">
                <a:latin typeface="+mn-lt"/>
                <a:sym typeface="Wingdings" panose="05000000000000000000" pitchFamily="2" charset="2"/>
              </a:rPr>
              <a:t> </a:t>
            </a:r>
            <a:r>
              <a:rPr lang="en-US" sz="2000" spc="300" err="1">
                <a:latin typeface="+mn-lt"/>
                <a:sym typeface="Wingdings" panose="05000000000000000000" pitchFamily="2" charset="2"/>
              </a:rPr>
              <a:t>phù</a:t>
            </a:r>
            <a:r>
              <a:rPr lang="en-US" sz="2000" spc="300">
                <a:latin typeface="+mn-lt"/>
                <a:sym typeface="Wingdings" panose="05000000000000000000" pitchFamily="2" charset="2"/>
              </a:rPr>
              <a:t> </a:t>
            </a:r>
            <a:r>
              <a:rPr lang="en-US" sz="2000" spc="300" err="1">
                <a:latin typeface="+mn-lt"/>
                <a:sym typeface="Wingdings" panose="05000000000000000000" pitchFamily="2" charset="2"/>
              </a:rPr>
              <a:t>hợp</a:t>
            </a:r>
            <a:r>
              <a:rPr lang="en-US" sz="2000" spc="300">
                <a:latin typeface="+mn-lt"/>
                <a:sym typeface="Wingdings" panose="05000000000000000000" pitchFamily="2" charset="2"/>
              </a:rPr>
              <a:t> </a:t>
            </a:r>
            <a:r>
              <a:rPr lang="en-US" sz="2000" spc="300" err="1">
                <a:latin typeface="+mn-lt"/>
                <a:sym typeface="Wingdings" panose="05000000000000000000" pitchFamily="2" charset="2"/>
              </a:rPr>
              <a:t>với</a:t>
            </a:r>
            <a:r>
              <a:rPr lang="en-US" sz="2000" spc="300">
                <a:latin typeface="+mn-lt"/>
                <a:sym typeface="Wingdings" panose="05000000000000000000" pitchFamily="2" charset="2"/>
              </a:rPr>
              <a:t> </a:t>
            </a:r>
            <a:r>
              <a:rPr lang="en-US" sz="2000" spc="300" err="1">
                <a:latin typeface="+mn-lt"/>
                <a:sym typeface="Wingdings" panose="05000000000000000000" pitchFamily="2" charset="2"/>
              </a:rPr>
              <a:t>nó</a:t>
            </a:r>
            <a:endParaRPr lang="en-US" sz="2000" spc="300">
              <a:latin typeface="+mn-lt"/>
              <a:sym typeface="Wingdings" panose="05000000000000000000" pitchFamily="2" charset="2"/>
            </a:endParaRPr>
          </a:p>
        </p:txBody>
      </p:sp>
      <p:grpSp>
        <p:nvGrpSpPr>
          <p:cNvPr id="3" name="Group 2">
            <a:extLst>
              <a:ext uri="{FF2B5EF4-FFF2-40B4-BE49-F238E27FC236}">
                <a16:creationId xmlns:a16="http://schemas.microsoft.com/office/drawing/2014/main" id="{1005B71D-29F2-4D8D-8B3F-917E4AAC6BFE}"/>
              </a:ext>
            </a:extLst>
          </p:cNvPr>
          <p:cNvGrpSpPr/>
          <p:nvPr/>
        </p:nvGrpSpPr>
        <p:grpSpPr>
          <a:xfrm>
            <a:off x="327569" y="3948778"/>
            <a:ext cx="2767974" cy="2403910"/>
            <a:chOff x="327569" y="3948778"/>
            <a:chExt cx="2767974" cy="2403910"/>
          </a:xfrm>
        </p:grpSpPr>
        <p:sp>
          <p:nvSpPr>
            <p:cNvPr id="125" name="Google Shape;794;p29">
              <a:extLst>
                <a:ext uri="{FF2B5EF4-FFF2-40B4-BE49-F238E27FC236}">
                  <a16:creationId xmlns:a16="http://schemas.microsoft.com/office/drawing/2014/main" id="{19E9E61C-BAD4-457B-96CF-804393E2D4AA}"/>
                </a:ext>
              </a:extLst>
            </p:cNvPr>
            <p:cNvSpPr/>
            <p:nvPr/>
          </p:nvSpPr>
          <p:spPr>
            <a:xfrm rot="10800000" flipH="1">
              <a:off x="327569" y="3948778"/>
              <a:ext cx="2767974" cy="2403910"/>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8" name="Hộp Văn bản 177">
              <a:extLst>
                <a:ext uri="{FF2B5EF4-FFF2-40B4-BE49-F238E27FC236}">
                  <a16:creationId xmlns:a16="http://schemas.microsoft.com/office/drawing/2014/main" id="{7D1AC9F0-8DAC-45E8-835F-3B3E35AABD4F}"/>
                </a:ext>
              </a:extLst>
            </p:cNvPr>
            <p:cNvSpPr txBox="1"/>
            <p:nvPr/>
          </p:nvSpPr>
          <p:spPr>
            <a:xfrm>
              <a:off x="381090" y="4386919"/>
              <a:ext cx="2667385" cy="1938992"/>
            </a:xfrm>
            <a:prstGeom prst="rect">
              <a:avLst/>
            </a:prstGeom>
            <a:noFill/>
          </p:spPr>
          <p:txBody>
            <a:bodyPr wrap="square">
              <a:spAutoFit/>
            </a:bodyPr>
            <a:lstStyle/>
            <a:p>
              <a:pPr algn="just"/>
              <a:r>
                <a:rPr lang="en-US" sz="2000" b="1" u="sng" spc="300" err="1">
                  <a:solidFill>
                    <a:srgbClr val="FF0000"/>
                  </a:solidFill>
                  <a:latin typeface="+mn-lt"/>
                  <a:sym typeface="Wingdings" panose="05000000000000000000" pitchFamily="2" charset="2"/>
                </a:rPr>
                <a:t>Vấn</a:t>
              </a:r>
              <a:r>
                <a:rPr lang="en-US" sz="2000" b="1" u="sng" spc="300">
                  <a:solidFill>
                    <a:srgbClr val="FF0000"/>
                  </a:solidFill>
                  <a:latin typeface="+mn-lt"/>
                  <a:sym typeface="Wingdings" panose="05000000000000000000" pitchFamily="2" charset="2"/>
                </a:rPr>
                <a:t> </a:t>
              </a:r>
              <a:r>
                <a:rPr lang="en-US" sz="2000" b="1" u="sng" spc="300" err="1">
                  <a:solidFill>
                    <a:srgbClr val="FF0000"/>
                  </a:solidFill>
                  <a:latin typeface="+mn-lt"/>
                  <a:sym typeface="Wingdings" panose="05000000000000000000" pitchFamily="2" charset="2"/>
                </a:rPr>
                <a:t>đề</a:t>
              </a:r>
              <a:r>
                <a:rPr lang="en-US" sz="2000" b="1" u="sng" spc="300">
                  <a:solidFill>
                    <a:srgbClr val="FF0000"/>
                  </a:solidFill>
                  <a:latin typeface="+mn-lt"/>
                  <a:sym typeface="Wingdings" panose="05000000000000000000" pitchFamily="2" charset="2"/>
                </a:rPr>
                <a:t>:</a:t>
              </a:r>
            </a:p>
            <a:p>
              <a:pPr algn="just"/>
              <a:r>
                <a:rPr lang="en-US" sz="2000" spc="300">
                  <a:latin typeface="+mn-lt"/>
                  <a:sym typeface="Wingdings" panose="05000000000000000000" pitchFamily="2" charset="2"/>
                </a:rPr>
                <a:t>có thể có một </a:t>
              </a:r>
              <a:r>
                <a:rPr lang="en-US" sz="2000" spc="300" err="1">
                  <a:latin typeface="+mn-lt"/>
                  <a:sym typeface="Wingdings" panose="05000000000000000000" pitchFamily="2" charset="2"/>
                </a:rPr>
                <a:t>số</a:t>
              </a:r>
              <a:r>
                <a:rPr lang="en-US" sz="2000" spc="300">
                  <a:latin typeface="+mn-lt"/>
                  <a:sym typeface="Wingdings" panose="05000000000000000000" pitchFamily="2" charset="2"/>
                </a:rPr>
                <a:t> </a:t>
              </a:r>
              <a:r>
                <a:rPr lang="en-US" sz="2000" spc="300" err="1">
                  <a:latin typeface="+mn-lt"/>
                  <a:sym typeface="Wingdings" panose="05000000000000000000" pitchFamily="2" charset="2"/>
                </a:rPr>
                <a:t>hàng</a:t>
              </a:r>
              <a:r>
                <a:rPr lang="en-US" sz="2000" spc="300">
                  <a:latin typeface="+mn-lt"/>
                  <a:sym typeface="Wingdings" panose="05000000000000000000" pitchFamily="2" charset="2"/>
                </a:rPr>
                <a:t> </a:t>
              </a:r>
              <a:r>
                <a:rPr lang="en-US" sz="2000" spc="300" err="1">
                  <a:latin typeface="+mn-lt"/>
                  <a:sym typeface="Wingdings" panose="05000000000000000000" pitchFamily="2" charset="2"/>
                </a:rPr>
                <a:t>đợi</a:t>
              </a:r>
              <a:r>
                <a:rPr lang="en-US" sz="2000" spc="300">
                  <a:latin typeface="+mn-lt"/>
                  <a:sym typeface="Wingdings" panose="05000000000000000000" pitchFamily="2" charset="2"/>
                </a:rPr>
                <a:t> </a:t>
              </a:r>
              <a:r>
                <a:rPr lang="en-US" sz="2000" spc="300" err="1">
                  <a:latin typeface="+mn-lt"/>
                  <a:sym typeface="Wingdings" panose="05000000000000000000" pitchFamily="2" charset="2"/>
                </a:rPr>
                <a:t>trống</a:t>
              </a:r>
              <a:r>
                <a:rPr lang="en-US" sz="2000" spc="300">
                  <a:latin typeface="+mn-lt"/>
                  <a:sym typeface="Wingdings" panose="05000000000000000000" pitchFamily="2" charset="2"/>
                </a:rPr>
                <a:t> (do </a:t>
              </a:r>
              <a:r>
                <a:rPr lang="en-US" sz="2000" spc="300" err="1">
                  <a:latin typeface="+mn-lt"/>
                  <a:sym typeface="Wingdings" panose="05000000000000000000" pitchFamily="2" charset="2"/>
                </a:rPr>
                <a:t>không</a:t>
              </a:r>
              <a:r>
                <a:rPr lang="en-US" sz="2000" spc="300">
                  <a:latin typeface="+mn-lt"/>
                  <a:sym typeface="Wingdings" panose="05000000000000000000" pitchFamily="2" charset="2"/>
                </a:rPr>
                <a:t> </a:t>
              </a:r>
              <a:r>
                <a:rPr lang="en-US" sz="2000" spc="300" err="1">
                  <a:latin typeface="+mn-lt"/>
                  <a:sym typeface="Wingdings" panose="05000000000000000000" pitchFamily="2" charset="2"/>
                </a:rPr>
                <a:t>có</a:t>
              </a:r>
              <a:r>
                <a:rPr lang="en-US" sz="2000" spc="300">
                  <a:latin typeface="+mn-lt"/>
                  <a:sym typeface="Wingdings" panose="05000000000000000000" pitchFamily="2" charset="2"/>
                </a:rPr>
                <a:t> P phù hợp) &amp; </a:t>
              </a:r>
              <a:r>
                <a:rPr lang="en-US" sz="2000" spc="300" err="1">
                  <a:latin typeface="+mn-lt"/>
                  <a:sym typeface="Wingdings" panose="05000000000000000000" pitchFamily="2" charset="2"/>
                </a:rPr>
                <a:t>hàng</a:t>
              </a:r>
              <a:r>
                <a:rPr lang="en-US" sz="2000" spc="300">
                  <a:latin typeface="+mn-lt"/>
                  <a:sym typeface="Wingdings" panose="05000000000000000000" pitchFamily="2" charset="2"/>
                </a:rPr>
                <a:t> </a:t>
              </a:r>
              <a:r>
                <a:rPr lang="en-US" sz="2000" spc="300" err="1">
                  <a:latin typeface="+mn-lt"/>
                  <a:sym typeface="Wingdings" panose="05000000000000000000" pitchFamily="2" charset="2"/>
                </a:rPr>
                <a:t>đợi</a:t>
              </a:r>
              <a:r>
                <a:rPr lang="en-US" sz="2000" spc="300">
                  <a:latin typeface="+mn-lt"/>
                  <a:sym typeface="Wingdings" panose="05000000000000000000" pitchFamily="2" charset="2"/>
                </a:rPr>
                <a:t> </a:t>
              </a:r>
              <a:r>
                <a:rPr lang="en-US" sz="2000" spc="300" err="1">
                  <a:latin typeface="+mn-lt"/>
                  <a:sym typeface="Wingdings" panose="05000000000000000000" pitchFamily="2" charset="2"/>
                </a:rPr>
                <a:t>dày</a:t>
              </a:r>
              <a:r>
                <a:rPr lang="en-US" sz="2000" spc="300">
                  <a:latin typeface="+mn-lt"/>
                  <a:sym typeface="Wingdings" panose="05000000000000000000" pitchFamily="2" charset="2"/>
                </a:rPr>
                <a:t> </a:t>
              </a:r>
              <a:r>
                <a:rPr lang="en-US" sz="2000" spc="300" err="1">
                  <a:latin typeface="+mn-lt"/>
                  <a:sym typeface="Wingdings" panose="05000000000000000000" pitchFamily="2" charset="2"/>
                </a:rPr>
                <a:t>đặc</a:t>
              </a:r>
              <a:endParaRPr lang="en-US" sz="2000" spc="300">
                <a:latin typeface="+mn-lt"/>
                <a:sym typeface="Wingdings" panose="05000000000000000000" pitchFamily="2" charset="2"/>
              </a:endParaRPr>
            </a:p>
          </p:txBody>
        </p:sp>
      </p:grpSp>
      <p:sp>
        <p:nvSpPr>
          <p:cNvPr id="179" name="Hộp Văn bản 178">
            <a:extLst>
              <a:ext uri="{FF2B5EF4-FFF2-40B4-BE49-F238E27FC236}">
                <a16:creationId xmlns:a16="http://schemas.microsoft.com/office/drawing/2014/main" id="{628F23D8-D32F-485B-8825-C112B0548843}"/>
              </a:ext>
            </a:extLst>
          </p:cNvPr>
          <p:cNvSpPr txBox="1"/>
          <p:nvPr/>
        </p:nvSpPr>
        <p:spPr>
          <a:xfrm>
            <a:off x="4952424" y="4386919"/>
            <a:ext cx="2331202" cy="707886"/>
          </a:xfrm>
          <a:prstGeom prst="rect">
            <a:avLst/>
          </a:prstGeom>
          <a:noFill/>
        </p:spPr>
        <p:txBody>
          <a:bodyPr wrap="square">
            <a:spAutoFit/>
          </a:bodyPr>
          <a:lstStyle/>
          <a:p>
            <a:pPr algn="ctr"/>
            <a:r>
              <a:rPr lang="en-US" sz="2000" spc="300" err="1">
                <a:latin typeface="+mn-lt"/>
                <a:sym typeface="Wingdings" panose="05000000000000000000" pitchFamily="2" charset="2"/>
              </a:rPr>
              <a:t>Giảm</a:t>
            </a:r>
            <a:r>
              <a:rPr lang="en-US" sz="2000" spc="300">
                <a:latin typeface="+mn-lt"/>
                <a:sym typeface="Wingdings" panose="05000000000000000000" pitchFamily="2" charset="2"/>
              </a:rPr>
              <a:t> </a:t>
            </a:r>
            <a:r>
              <a:rPr lang="en-US" sz="2000" spc="300" err="1">
                <a:latin typeface="+mn-lt"/>
                <a:sym typeface="Wingdings" panose="05000000000000000000" pitchFamily="2" charset="2"/>
              </a:rPr>
              <a:t>thiểu</a:t>
            </a:r>
            <a:r>
              <a:rPr lang="en-US" sz="2000" spc="300">
                <a:latin typeface="+mn-lt"/>
                <a:sym typeface="Wingdings" panose="05000000000000000000" pitchFamily="2" charset="2"/>
              </a:rPr>
              <a:t> </a:t>
            </a:r>
            <a:r>
              <a:rPr lang="en-US" sz="2000" b="1" spc="300" err="1">
                <a:latin typeface="+mn-lt"/>
                <a:sym typeface="Wingdings" panose="05000000000000000000" pitchFamily="2" charset="2"/>
              </a:rPr>
              <a:t>phân</a:t>
            </a:r>
            <a:r>
              <a:rPr lang="en-US" sz="2000" b="1" spc="300">
                <a:latin typeface="+mn-lt"/>
                <a:sym typeface="Wingdings" panose="05000000000000000000" pitchFamily="2" charset="2"/>
              </a:rPr>
              <a:t> </a:t>
            </a:r>
            <a:r>
              <a:rPr lang="en-US" sz="2000" b="1" spc="300" err="1">
                <a:latin typeface="+mn-lt"/>
                <a:sym typeface="Wingdings" panose="05000000000000000000" pitchFamily="2" charset="2"/>
              </a:rPr>
              <a:t>mảnh</a:t>
            </a:r>
            <a:r>
              <a:rPr lang="en-US" sz="2000" b="1" spc="300">
                <a:latin typeface="+mn-lt"/>
                <a:sym typeface="Wingdings" panose="05000000000000000000" pitchFamily="2" charset="2"/>
              </a:rPr>
              <a:t> </a:t>
            </a:r>
            <a:r>
              <a:rPr lang="en-US" sz="2000" b="1" spc="300" err="1">
                <a:latin typeface="+mn-lt"/>
                <a:sym typeface="Wingdings" panose="05000000000000000000" pitchFamily="2" charset="2"/>
              </a:rPr>
              <a:t>nội</a:t>
            </a:r>
            <a:r>
              <a:rPr lang="en-US" sz="2000" b="1" spc="300">
                <a:latin typeface="+mn-lt"/>
                <a:sym typeface="Wingdings" panose="05000000000000000000" pitchFamily="2" charset="2"/>
              </a:rPr>
              <a:t> </a:t>
            </a:r>
          </a:p>
        </p:txBody>
      </p:sp>
      <p:sp>
        <p:nvSpPr>
          <p:cNvPr id="69" name="TextBox 68">
            <a:extLst>
              <a:ext uri="{FF2B5EF4-FFF2-40B4-BE49-F238E27FC236}">
                <a16:creationId xmlns:a16="http://schemas.microsoft.com/office/drawing/2014/main" id="{9F9FDA89-A0DC-4868-B90E-4A687E604215}"/>
              </a:ext>
            </a:extLst>
          </p:cNvPr>
          <p:cNvSpPr txBox="1"/>
          <p:nvPr/>
        </p:nvSpPr>
        <p:spPr>
          <a:xfrm>
            <a:off x="916823" y="1196578"/>
            <a:ext cx="1840508" cy="400110"/>
          </a:xfrm>
          <a:prstGeom prst="rect">
            <a:avLst/>
          </a:prstGeom>
          <a:solidFill>
            <a:schemeClr val="accent6">
              <a:lumMod val="20000"/>
              <a:lumOff val="80000"/>
            </a:schemeClr>
          </a:solidFill>
        </p:spPr>
        <p:txBody>
          <a:bodyPr wrap="square">
            <a:spAutoFit/>
          </a:bodyPr>
          <a:lstStyle/>
          <a:p>
            <a:pPr algn="ctr"/>
            <a:r>
              <a:rPr lang="en-US" sz="2000" spc="300">
                <a:ln w="0"/>
                <a:solidFill>
                  <a:schemeClr val="tx1"/>
                </a:solidFill>
                <a:effectLst/>
                <a:latin typeface="+mn-lt"/>
                <a:sym typeface="Wingdings" panose="05000000000000000000" pitchFamily="2" charset="2"/>
              </a:rPr>
              <a:t>Giải pháp 1</a:t>
            </a:r>
            <a:endParaRPr lang="en-US" sz="200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250"/>
                                        <p:tgtEl>
                                          <p:spTgt spid="1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250"/>
                                        <p:tgtEl>
                                          <p:spTgt spid="1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25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250"/>
                                        <p:tgtEl>
                                          <p:spTgt spid="1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250"/>
                                        <p:tgtEl>
                                          <p:spTgt spid="1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7"/>
                                        </p:tgtEl>
                                        <p:attrNameLst>
                                          <p:attrName>style.visibility</p:attrName>
                                        </p:attrNameLst>
                                      </p:cBhvr>
                                      <p:to>
                                        <p:strVal val="visible"/>
                                      </p:to>
                                    </p:set>
                                    <p:animEffect transition="in" filter="fade">
                                      <p:cBhvr>
                                        <p:cTn id="24" dur="250"/>
                                        <p:tgtEl>
                                          <p:spTgt spid="1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250"/>
                                        <p:tgtEl>
                                          <p:spTgt spid="1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250"/>
                                        <p:tgtEl>
                                          <p:spTgt spid="1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250"/>
                                        <p:tgtEl>
                                          <p:spTgt spid="1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250"/>
                                        <p:tgtEl>
                                          <p:spTgt spid="1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25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fade">
                                      <p:cBhvr>
                                        <p:cTn id="44" dur="250"/>
                                        <p:tgtEl>
                                          <p:spTgt spid="1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25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250"/>
                                        <p:tgtEl>
                                          <p:spTgt spid="1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25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9"/>
                                        </p:tgtEl>
                                        <p:attrNameLst>
                                          <p:attrName>style.visibility</p:attrName>
                                        </p:attrNameLst>
                                      </p:cBhvr>
                                      <p:to>
                                        <p:strVal val="visible"/>
                                      </p:to>
                                    </p:set>
                                    <p:animEffect transition="in" filter="fade">
                                      <p:cBhvr>
                                        <p:cTn id="58" dur="250"/>
                                        <p:tgtEl>
                                          <p:spTgt spid="1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fade">
                                      <p:cBhvr>
                                        <p:cTn id="61" dur="250"/>
                                        <p:tgtEl>
                                          <p:spTgt spid="1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25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0"/>
                                        </p:tgtEl>
                                        <p:attrNameLst>
                                          <p:attrName>style.visibility</p:attrName>
                                        </p:attrNameLst>
                                      </p:cBhvr>
                                      <p:to>
                                        <p:strVal val="visible"/>
                                      </p:to>
                                    </p:set>
                                    <p:animEffect transition="in" filter="fade">
                                      <p:cBhvr>
                                        <p:cTn id="67" dur="25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9" grpId="0" animBg="1"/>
      <p:bldP spid="120" grpId="0" animBg="1"/>
      <p:bldP spid="122" grpId="0" animBg="1"/>
      <p:bldP spid="124" grpId="0" animBg="1"/>
      <p:bldP spid="127" grpId="0" animBg="1"/>
      <p:bldP spid="130" grpId="0" animBg="1"/>
      <p:bldP spid="131" grpId="0" animBg="1"/>
      <p:bldP spid="132" grpId="0" animBg="1"/>
      <p:bldP spid="133" grpId="0" animBg="1"/>
      <p:bldP spid="135" grpId="0" animBg="1"/>
      <p:bldP spid="136" grpId="0" animBg="1"/>
      <p:bldP spid="159" grpId="0" animBg="1"/>
      <p:bldP spid="160" grpId="0" animBg="1"/>
      <p:bldP spid="176" grpId="0"/>
      <p:bldP spid="177" grpId="0"/>
      <p:bldP spid="1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9889F509-FAA5-431F-ABF6-2F4F56D86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grpSp>
        <p:nvGrpSpPr>
          <p:cNvPr id="3" name="Google Shape;1323;p55">
            <a:extLst>
              <a:ext uri="{FF2B5EF4-FFF2-40B4-BE49-F238E27FC236}">
                <a16:creationId xmlns:a16="http://schemas.microsoft.com/office/drawing/2014/main" id="{BC3EA06F-3C56-4203-AFA9-EE4DDC42431C}"/>
              </a:ext>
            </a:extLst>
          </p:cNvPr>
          <p:cNvGrpSpPr/>
          <p:nvPr/>
        </p:nvGrpSpPr>
        <p:grpSpPr>
          <a:xfrm>
            <a:off x="0" y="-18662"/>
            <a:ext cx="1569720" cy="1722120"/>
            <a:chOff x="-63500" y="-109804"/>
            <a:chExt cx="1206500" cy="1333500"/>
          </a:xfrm>
        </p:grpSpPr>
        <p:sp>
          <p:nvSpPr>
            <p:cNvPr id="4" name="Google Shape;1324;p55">
              <a:extLst>
                <a:ext uri="{FF2B5EF4-FFF2-40B4-BE49-F238E27FC236}">
                  <a16:creationId xmlns:a16="http://schemas.microsoft.com/office/drawing/2014/main" id="{DF17F451-883E-4F14-BF62-01B3DD54DF3C}"/>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5" name="Google Shape;1325;p55">
              <a:extLst>
                <a:ext uri="{FF2B5EF4-FFF2-40B4-BE49-F238E27FC236}">
                  <a16:creationId xmlns:a16="http://schemas.microsoft.com/office/drawing/2014/main" id="{9A819457-F538-483F-96A7-3EBD9388B58B}"/>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pic>
        <p:nvPicPr>
          <p:cNvPr id="7" name="Picture 40" descr="Diagram&#10;&#10;Description automatically generated">
            <a:extLst>
              <a:ext uri="{FF2B5EF4-FFF2-40B4-BE49-F238E27FC236}">
                <a16:creationId xmlns:a16="http://schemas.microsoft.com/office/drawing/2014/main" id="{E32017A1-7B32-482E-A4EC-47560E7554BD}"/>
              </a:ext>
            </a:extLst>
          </p:cNvPr>
          <p:cNvPicPr>
            <a:picLocks noChangeAspect="1"/>
          </p:cNvPicPr>
          <p:nvPr/>
        </p:nvPicPr>
        <p:blipFill rotWithShape="1">
          <a:blip r:embed="rId3"/>
          <a:srcRect l="-455" t="4426" r="455" b="-4426"/>
          <a:stretch/>
        </p:blipFill>
        <p:spPr>
          <a:xfrm>
            <a:off x="7850899" y="1114820"/>
            <a:ext cx="3758625" cy="5743180"/>
          </a:xfrm>
          <a:prstGeom prst="rect">
            <a:avLst/>
          </a:prstGeom>
        </p:spPr>
      </p:pic>
      <p:grpSp>
        <p:nvGrpSpPr>
          <p:cNvPr id="9" name="Group 8">
            <a:extLst>
              <a:ext uri="{FF2B5EF4-FFF2-40B4-BE49-F238E27FC236}">
                <a16:creationId xmlns:a16="http://schemas.microsoft.com/office/drawing/2014/main" id="{2FFD909F-F831-49CC-BDC0-3C789DF96E72}"/>
              </a:ext>
            </a:extLst>
          </p:cNvPr>
          <p:cNvGrpSpPr/>
          <p:nvPr/>
        </p:nvGrpSpPr>
        <p:grpSpPr>
          <a:xfrm>
            <a:off x="3238426" y="4261179"/>
            <a:ext cx="1798102" cy="674378"/>
            <a:chOff x="3238426" y="4261179"/>
            <a:chExt cx="1798102" cy="674378"/>
          </a:xfrm>
        </p:grpSpPr>
        <p:sp>
          <p:nvSpPr>
            <p:cNvPr id="26" name="Google Shape;793;p29">
              <a:extLst>
                <a:ext uri="{FF2B5EF4-FFF2-40B4-BE49-F238E27FC236}">
                  <a16:creationId xmlns:a16="http://schemas.microsoft.com/office/drawing/2014/main" id="{F50C97FA-89F5-40DB-A9C9-B145D8D7D0A0}"/>
                </a:ext>
              </a:extLst>
            </p:cNvPr>
            <p:cNvSpPr/>
            <p:nvPr/>
          </p:nvSpPr>
          <p:spPr>
            <a:xfrm>
              <a:off x="4709227" y="4261179"/>
              <a:ext cx="327301" cy="327240"/>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 name="Group 5">
              <a:extLst>
                <a:ext uri="{FF2B5EF4-FFF2-40B4-BE49-F238E27FC236}">
                  <a16:creationId xmlns:a16="http://schemas.microsoft.com/office/drawing/2014/main" id="{37A384F9-3DFE-4B55-9131-B830CDA6A085}"/>
                </a:ext>
              </a:extLst>
            </p:cNvPr>
            <p:cNvGrpSpPr/>
            <p:nvPr/>
          </p:nvGrpSpPr>
          <p:grpSpPr>
            <a:xfrm>
              <a:off x="3238426" y="4323541"/>
              <a:ext cx="1735708" cy="612016"/>
              <a:chOff x="3238426" y="4323541"/>
              <a:chExt cx="1735708" cy="612016"/>
            </a:xfrm>
          </p:grpSpPr>
          <p:cxnSp>
            <p:nvCxnSpPr>
              <p:cNvPr id="28" name="Google Shape;797;p29">
                <a:extLst>
                  <a:ext uri="{FF2B5EF4-FFF2-40B4-BE49-F238E27FC236}">
                    <a16:creationId xmlns:a16="http://schemas.microsoft.com/office/drawing/2014/main" id="{B5F88B6B-1831-4F2A-99A1-022D58C311BC}"/>
                  </a:ext>
                </a:extLst>
              </p:cNvPr>
              <p:cNvCxnSpPr>
                <a:cxnSpLocks/>
              </p:cNvCxnSpPr>
              <p:nvPr/>
            </p:nvCxnSpPr>
            <p:spPr>
              <a:xfrm>
                <a:off x="3238426" y="4453416"/>
                <a:ext cx="897678" cy="482141"/>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798;p29">
                <a:extLst>
                  <a:ext uri="{FF2B5EF4-FFF2-40B4-BE49-F238E27FC236}">
                    <a16:creationId xmlns:a16="http://schemas.microsoft.com/office/drawing/2014/main" id="{1FA5A132-8DDB-4593-8DAC-D3164F43DCCF}"/>
                  </a:ext>
                </a:extLst>
              </p:cNvPr>
              <p:cNvCxnSpPr>
                <a:cxnSpLocks/>
              </p:cNvCxnSpPr>
              <p:nvPr/>
            </p:nvCxnSpPr>
            <p:spPr>
              <a:xfrm flipV="1">
                <a:off x="4188033" y="4587269"/>
                <a:ext cx="521194" cy="348288"/>
              </a:xfrm>
              <a:prstGeom prst="straightConnector1">
                <a:avLst/>
              </a:prstGeom>
              <a:noFill/>
              <a:ln w="19050" cap="flat" cmpd="sng">
                <a:solidFill>
                  <a:schemeClr val="dk2"/>
                </a:solidFill>
                <a:prstDash val="solid"/>
                <a:round/>
                <a:headEnd type="none" w="med" len="med"/>
                <a:tailEnd type="none" w="med" len="med"/>
              </a:ln>
            </p:spPr>
          </p:cxnSp>
          <p:sp>
            <p:nvSpPr>
              <p:cNvPr id="33" name="Google Shape;807;p29">
                <a:extLst>
                  <a:ext uri="{FF2B5EF4-FFF2-40B4-BE49-F238E27FC236}">
                    <a16:creationId xmlns:a16="http://schemas.microsoft.com/office/drawing/2014/main" id="{3DA28173-8FA5-47C2-BEAE-948C50117697}"/>
                  </a:ext>
                </a:extLst>
              </p:cNvPr>
              <p:cNvSpPr/>
              <p:nvPr/>
            </p:nvSpPr>
            <p:spPr>
              <a:xfrm>
                <a:off x="4771634" y="4323541"/>
                <a:ext cx="202500" cy="20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9EB99057-A6E8-40A9-9AE8-AD73BFBB6CB0}"/>
              </a:ext>
            </a:extLst>
          </p:cNvPr>
          <p:cNvGrpSpPr/>
          <p:nvPr/>
        </p:nvGrpSpPr>
        <p:grpSpPr>
          <a:xfrm>
            <a:off x="3880335" y="2601336"/>
            <a:ext cx="741900" cy="741900"/>
            <a:chOff x="3880335" y="2601336"/>
            <a:chExt cx="741900" cy="741900"/>
          </a:xfrm>
        </p:grpSpPr>
        <p:sp>
          <p:nvSpPr>
            <p:cNvPr id="40" name="Google Shape;834;p29">
              <a:extLst>
                <a:ext uri="{FF2B5EF4-FFF2-40B4-BE49-F238E27FC236}">
                  <a16:creationId xmlns:a16="http://schemas.microsoft.com/office/drawing/2014/main" id="{A7806390-B7CC-426A-975E-E7E27D094673}"/>
                </a:ext>
              </a:extLst>
            </p:cNvPr>
            <p:cNvSpPr/>
            <p:nvPr/>
          </p:nvSpPr>
          <p:spPr>
            <a:xfrm>
              <a:off x="3880335" y="2601336"/>
              <a:ext cx="741900" cy="7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845;p29">
              <a:extLst>
                <a:ext uri="{FF2B5EF4-FFF2-40B4-BE49-F238E27FC236}">
                  <a16:creationId xmlns:a16="http://schemas.microsoft.com/office/drawing/2014/main" id="{F1786C4F-EC4C-4E2A-91BD-D3FE502DC38A}"/>
                </a:ext>
              </a:extLst>
            </p:cNvPr>
            <p:cNvGrpSpPr/>
            <p:nvPr/>
          </p:nvGrpSpPr>
          <p:grpSpPr>
            <a:xfrm>
              <a:off x="4086840" y="2812880"/>
              <a:ext cx="494404" cy="407696"/>
              <a:chOff x="3074027" y="1983777"/>
              <a:chExt cx="380604" cy="313854"/>
            </a:xfrm>
          </p:grpSpPr>
          <p:sp>
            <p:nvSpPr>
              <p:cNvPr id="42" name="Google Shape;846;p29">
                <a:extLst>
                  <a:ext uri="{FF2B5EF4-FFF2-40B4-BE49-F238E27FC236}">
                    <a16:creationId xmlns:a16="http://schemas.microsoft.com/office/drawing/2014/main" id="{E140B4E8-D638-4137-BA18-CD5CCE9E2A33}"/>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7;p29">
                <a:extLst>
                  <a:ext uri="{FF2B5EF4-FFF2-40B4-BE49-F238E27FC236}">
                    <a16:creationId xmlns:a16="http://schemas.microsoft.com/office/drawing/2014/main" id="{E09E53B7-41C7-4235-A1B4-4669700E5827}"/>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8;p29">
                <a:extLst>
                  <a:ext uri="{FF2B5EF4-FFF2-40B4-BE49-F238E27FC236}">
                    <a16:creationId xmlns:a16="http://schemas.microsoft.com/office/drawing/2014/main" id="{CBA779F2-5C98-4FC4-8255-596BA7A5C9FA}"/>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9;p29">
                <a:extLst>
                  <a:ext uri="{FF2B5EF4-FFF2-40B4-BE49-F238E27FC236}">
                    <a16:creationId xmlns:a16="http://schemas.microsoft.com/office/drawing/2014/main" id="{2A86D3C3-5D19-422F-AF21-12D881B7597A}"/>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0;p29">
                <a:extLst>
                  <a:ext uri="{FF2B5EF4-FFF2-40B4-BE49-F238E27FC236}">
                    <a16:creationId xmlns:a16="http://schemas.microsoft.com/office/drawing/2014/main" id="{9C2A6300-852C-4040-95E8-2E162B285E82}"/>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roup 17">
            <a:extLst>
              <a:ext uri="{FF2B5EF4-FFF2-40B4-BE49-F238E27FC236}">
                <a16:creationId xmlns:a16="http://schemas.microsoft.com/office/drawing/2014/main" id="{892FDD80-0B01-4112-BDA6-C81572C742B5}"/>
              </a:ext>
            </a:extLst>
          </p:cNvPr>
          <p:cNvGrpSpPr/>
          <p:nvPr/>
        </p:nvGrpSpPr>
        <p:grpSpPr>
          <a:xfrm>
            <a:off x="207764" y="2801952"/>
            <a:ext cx="3060561" cy="2133125"/>
            <a:chOff x="186424" y="2890013"/>
            <a:chExt cx="3060561" cy="2133125"/>
          </a:xfrm>
        </p:grpSpPr>
        <p:grpSp>
          <p:nvGrpSpPr>
            <p:cNvPr id="15" name="Group 14">
              <a:extLst>
                <a:ext uri="{FF2B5EF4-FFF2-40B4-BE49-F238E27FC236}">
                  <a16:creationId xmlns:a16="http://schemas.microsoft.com/office/drawing/2014/main" id="{AF91A5CF-61A1-45E4-91AE-40C25E4F2ABF}"/>
                </a:ext>
              </a:extLst>
            </p:cNvPr>
            <p:cNvGrpSpPr/>
            <p:nvPr/>
          </p:nvGrpSpPr>
          <p:grpSpPr>
            <a:xfrm>
              <a:off x="1611086" y="4281238"/>
              <a:ext cx="741900" cy="741900"/>
              <a:chOff x="1611086" y="4281238"/>
              <a:chExt cx="741900" cy="741900"/>
            </a:xfrm>
          </p:grpSpPr>
          <p:sp>
            <p:nvSpPr>
              <p:cNvPr id="35" name="Google Shape;810;p29">
                <a:extLst>
                  <a:ext uri="{FF2B5EF4-FFF2-40B4-BE49-F238E27FC236}">
                    <a16:creationId xmlns:a16="http://schemas.microsoft.com/office/drawing/2014/main" id="{254672F2-4ED1-4000-9442-3CE0475D0AE2}"/>
                  </a:ext>
                </a:extLst>
              </p:cNvPr>
              <p:cNvSpPr/>
              <p:nvPr/>
            </p:nvSpPr>
            <p:spPr>
              <a:xfrm>
                <a:off x="1611086" y="4281238"/>
                <a:ext cx="741900" cy="74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30;p29">
                <a:extLst>
                  <a:ext uri="{FF2B5EF4-FFF2-40B4-BE49-F238E27FC236}">
                    <a16:creationId xmlns:a16="http://schemas.microsoft.com/office/drawing/2014/main" id="{2321A8E2-9DBE-43F0-8B94-0B45A82648AC}"/>
                  </a:ext>
                </a:extLst>
              </p:cNvPr>
              <p:cNvGrpSpPr/>
              <p:nvPr/>
            </p:nvGrpSpPr>
            <p:grpSpPr>
              <a:xfrm>
                <a:off x="1809556" y="4435028"/>
                <a:ext cx="378739" cy="373432"/>
                <a:chOff x="5352728" y="1990239"/>
                <a:chExt cx="327091" cy="322508"/>
              </a:xfrm>
            </p:grpSpPr>
            <p:sp>
              <p:nvSpPr>
                <p:cNvPr id="37" name="Google Shape;831;p29">
                  <a:extLst>
                    <a:ext uri="{FF2B5EF4-FFF2-40B4-BE49-F238E27FC236}">
                      <a16:creationId xmlns:a16="http://schemas.microsoft.com/office/drawing/2014/main" id="{21F8BA9B-7CCA-49E6-A4F3-DB90EA89F2EC}"/>
                    </a:ext>
                  </a:extLst>
                </p:cNvPr>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2;p29">
                  <a:extLst>
                    <a:ext uri="{FF2B5EF4-FFF2-40B4-BE49-F238E27FC236}">
                      <a16:creationId xmlns:a16="http://schemas.microsoft.com/office/drawing/2014/main" id="{1C4A1547-DECF-462F-BF8A-B8A14F95F482}"/>
                    </a:ext>
                  </a:extLst>
                </p:cNvPr>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3;p29">
                  <a:extLst>
                    <a:ext uri="{FF2B5EF4-FFF2-40B4-BE49-F238E27FC236}">
                      <a16:creationId xmlns:a16="http://schemas.microsoft.com/office/drawing/2014/main" id="{5C67F4F9-3B4B-498D-AD80-97BAD513CF8A}"/>
                    </a:ext>
                  </a:extLst>
                </p:cNvPr>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roup 16">
              <a:extLst>
                <a:ext uri="{FF2B5EF4-FFF2-40B4-BE49-F238E27FC236}">
                  <a16:creationId xmlns:a16="http://schemas.microsoft.com/office/drawing/2014/main" id="{A6A9BE35-62F6-499A-ADF2-1C39FACCCFC4}"/>
                </a:ext>
              </a:extLst>
            </p:cNvPr>
            <p:cNvGrpSpPr/>
            <p:nvPr/>
          </p:nvGrpSpPr>
          <p:grpSpPr>
            <a:xfrm>
              <a:off x="186424" y="2890013"/>
              <a:ext cx="3060561" cy="1765005"/>
              <a:chOff x="186424" y="2890013"/>
              <a:chExt cx="3060561" cy="1765005"/>
            </a:xfrm>
          </p:grpSpPr>
          <p:grpSp>
            <p:nvGrpSpPr>
              <p:cNvPr id="16" name="Group 15">
                <a:extLst>
                  <a:ext uri="{FF2B5EF4-FFF2-40B4-BE49-F238E27FC236}">
                    <a16:creationId xmlns:a16="http://schemas.microsoft.com/office/drawing/2014/main" id="{FC0343DC-DA4B-4622-8FDB-97D8E4BC50BC}"/>
                  </a:ext>
                </a:extLst>
              </p:cNvPr>
              <p:cNvGrpSpPr/>
              <p:nvPr/>
            </p:nvGrpSpPr>
            <p:grpSpPr>
              <a:xfrm>
                <a:off x="2755139" y="4208096"/>
                <a:ext cx="431200" cy="446922"/>
                <a:chOff x="2755139" y="4208096"/>
                <a:chExt cx="431200" cy="446922"/>
              </a:xfrm>
            </p:grpSpPr>
            <p:sp>
              <p:nvSpPr>
                <p:cNvPr id="27" name="Google Shape;796;p29">
                  <a:extLst>
                    <a:ext uri="{FF2B5EF4-FFF2-40B4-BE49-F238E27FC236}">
                      <a16:creationId xmlns:a16="http://schemas.microsoft.com/office/drawing/2014/main" id="{9D143CB2-0A8C-4172-B737-3CDC02C0397B}"/>
                    </a:ext>
                  </a:extLst>
                </p:cNvPr>
                <p:cNvSpPr/>
                <p:nvPr/>
              </p:nvSpPr>
              <p:spPr>
                <a:xfrm>
                  <a:off x="2755139" y="4208096"/>
                  <a:ext cx="431200" cy="446922"/>
                </a:xfrm>
                <a:custGeom>
                  <a:avLst/>
                  <a:gdLst/>
                  <a:ahLst/>
                  <a:cxnLst/>
                  <a:rect l="l" t="t" r="r" b="b"/>
                  <a:pathLst>
                    <a:path w="5359" h="5358" fill="none" extrusionOk="0">
                      <a:moveTo>
                        <a:pt x="5358" y="2679"/>
                      </a:moveTo>
                      <a:cubicBezTo>
                        <a:pt x="5358" y="4155"/>
                        <a:pt x="4156" y="5358"/>
                        <a:pt x="2679" y="5358"/>
                      </a:cubicBezTo>
                      <a:cubicBezTo>
                        <a:pt x="1191" y="5358"/>
                        <a:pt x="1" y="4155"/>
                        <a:pt x="1" y="2679"/>
                      </a:cubicBezTo>
                      <a:cubicBezTo>
                        <a:pt x="1" y="1191"/>
                        <a:pt x="1191" y="0"/>
                        <a:pt x="2679" y="0"/>
                      </a:cubicBezTo>
                      <a:cubicBezTo>
                        <a:pt x="4156" y="0"/>
                        <a:pt x="5358" y="1191"/>
                        <a:pt x="5358" y="2679"/>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806;p29">
                  <a:extLst>
                    <a:ext uri="{FF2B5EF4-FFF2-40B4-BE49-F238E27FC236}">
                      <a16:creationId xmlns:a16="http://schemas.microsoft.com/office/drawing/2014/main" id="{13C7634D-E13F-4ACA-8171-698635D6EAB7}"/>
                    </a:ext>
                  </a:extLst>
                </p:cNvPr>
                <p:cNvSpPr/>
                <p:nvPr/>
              </p:nvSpPr>
              <p:spPr>
                <a:xfrm>
                  <a:off x="2812182" y="4261171"/>
                  <a:ext cx="327301" cy="32724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166A1F3A-30AB-4A95-B225-EECE82884203}"/>
                  </a:ext>
                </a:extLst>
              </p:cNvPr>
              <p:cNvGrpSpPr/>
              <p:nvPr/>
            </p:nvGrpSpPr>
            <p:grpSpPr>
              <a:xfrm>
                <a:off x="186424" y="2890013"/>
                <a:ext cx="3060561" cy="1234597"/>
                <a:chOff x="160171" y="2912107"/>
                <a:chExt cx="3060561" cy="1234597"/>
              </a:xfrm>
            </p:grpSpPr>
            <p:sp>
              <p:nvSpPr>
                <p:cNvPr id="20" name="Google Shape;784;p29">
                  <a:extLst>
                    <a:ext uri="{FF2B5EF4-FFF2-40B4-BE49-F238E27FC236}">
                      <a16:creationId xmlns:a16="http://schemas.microsoft.com/office/drawing/2014/main" id="{161B9A04-4898-4D0C-AA4B-ECD16B157D78}"/>
                    </a:ext>
                  </a:extLst>
                </p:cNvPr>
                <p:cNvSpPr/>
                <p:nvPr/>
              </p:nvSpPr>
              <p:spPr>
                <a:xfrm>
                  <a:off x="160171" y="2912107"/>
                  <a:ext cx="2767423" cy="1234597"/>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Hộp Văn bản 74">
                  <a:extLst>
                    <a:ext uri="{FF2B5EF4-FFF2-40B4-BE49-F238E27FC236}">
                      <a16:creationId xmlns:a16="http://schemas.microsoft.com/office/drawing/2014/main" id="{FA9AED66-0A8E-4C2E-AA0A-FBF4121FA098}"/>
                    </a:ext>
                  </a:extLst>
                </p:cNvPr>
                <p:cNvSpPr txBox="1"/>
                <p:nvPr/>
              </p:nvSpPr>
              <p:spPr>
                <a:xfrm>
                  <a:off x="245891" y="3113743"/>
                  <a:ext cx="2974841" cy="707886"/>
                </a:xfrm>
                <a:prstGeom prst="rect">
                  <a:avLst/>
                </a:prstGeom>
                <a:noFill/>
              </p:spPr>
              <p:txBody>
                <a:bodyPr wrap="square">
                  <a:spAutoFit/>
                </a:bodyPr>
                <a:lstStyle/>
                <a:p>
                  <a:r>
                    <a:rPr lang="en-US" sz="2000" spc="300">
                      <a:latin typeface="+mj-lt"/>
                      <a:sym typeface="Wingdings" panose="05000000000000000000" pitchFamily="2" charset="2"/>
                    </a:rPr>
                    <a:t>1  </a:t>
                  </a:r>
                  <a:r>
                    <a:rPr lang="en-US" sz="2000" spc="300" err="1">
                      <a:latin typeface="+mj-lt"/>
                      <a:sym typeface="Wingdings" panose="05000000000000000000" pitchFamily="2" charset="2"/>
                    </a:rPr>
                    <a:t>hàng</a:t>
                  </a:r>
                  <a:r>
                    <a:rPr lang="en-US" sz="2000" spc="300">
                      <a:latin typeface="+mj-lt"/>
                      <a:sym typeface="Wingdings" panose="05000000000000000000" pitchFamily="2" charset="2"/>
                    </a:rPr>
                    <a:t> </a:t>
                  </a:r>
                  <a:r>
                    <a:rPr lang="en-US" sz="2000" spc="300" err="1">
                      <a:latin typeface="+mj-lt"/>
                      <a:sym typeface="Wingdings" panose="05000000000000000000" pitchFamily="2" charset="2"/>
                    </a:rPr>
                    <a:t>đợi</a:t>
                  </a:r>
                  <a:r>
                    <a:rPr lang="en-US" sz="2000" spc="300">
                      <a:latin typeface="+mj-lt"/>
                      <a:sym typeface="Wingdings" panose="05000000000000000000" pitchFamily="2" charset="2"/>
                    </a:rPr>
                    <a:t> </a:t>
                  </a:r>
                  <a:r>
                    <a:rPr lang="en-US" sz="2000" spc="300" err="1">
                      <a:latin typeface="+mj-lt"/>
                      <a:sym typeface="Wingdings" panose="05000000000000000000" pitchFamily="2" charset="2"/>
                    </a:rPr>
                    <a:t>chung</a:t>
                  </a:r>
                  <a:r>
                    <a:rPr lang="en-US" sz="2000" spc="300">
                      <a:latin typeface="+mj-lt"/>
                      <a:sym typeface="Wingdings" panose="05000000000000000000" pitchFamily="2" charset="2"/>
                    </a:rPr>
                    <a:t> </a:t>
                  </a:r>
                  <a:r>
                    <a:rPr lang="en-US" sz="2000" spc="300" err="1">
                      <a:latin typeface="+mj-lt"/>
                      <a:sym typeface="Wingdings" panose="05000000000000000000" pitchFamily="2" charset="2"/>
                    </a:rPr>
                    <a:t>cho</a:t>
                  </a:r>
                  <a:r>
                    <a:rPr lang="en-US" sz="2000" spc="300">
                      <a:latin typeface="+mj-lt"/>
                      <a:sym typeface="Wingdings" panose="05000000000000000000" pitchFamily="2" charset="2"/>
                    </a:rPr>
                    <a:t> </a:t>
                  </a:r>
                  <a:r>
                    <a:rPr lang="en-US" sz="2000" spc="300" err="1">
                      <a:latin typeface="+mj-lt"/>
                      <a:sym typeface="Wingdings" panose="05000000000000000000" pitchFamily="2" charset="2"/>
                    </a:rPr>
                    <a:t>mọi</a:t>
                  </a:r>
                  <a:r>
                    <a:rPr lang="en-US" sz="2000" spc="300">
                      <a:latin typeface="+mj-lt"/>
                      <a:sym typeface="Wingdings" panose="05000000000000000000" pitchFamily="2" charset="2"/>
                    </a:rPr>
                    <a:t> partition </a:t>
                  </a:r>
                </a:p>
              </p:txBody>
            </p:sp>
          </p:grpSp>
        </p:grpSp>
      </p:grpSp>
      <p:sp>
        <p:nvSpPr>
          <p:cNvPr id="31" name="Google Shape;1345;p56">
            <a:extLst>
              <a:ext uri="{FF2B5EF4-FFF2-40B4-BE49-F238E27FC236}">
                <a16:creationId xmlns:a16="http://schemas.microsoft.com/office/drawing/2014/main" id="{D67553A6-3245-4627-827C-AA2B5E447F4D}"/>
              </a:ext>
            </a:extLst>
          </p:cNvPr>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Chiến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lược</a:t>
            </a:r>
            <a:r>
              <a:rPr lang="en-US" sz="2000" spc="300">
                <a:solidFill>
                  <a:schemeClr val="dk1"/>
                </a:solidFill>
                <a:latin typeface="Calibri" panose="020F0502020204030204" pitchFamily="34" charset="0"/>
                <a:ea typeface="Calibri"/>
                <a:cs typeface="Calibri" panose="020F0502020204030204" pitchFamily="34" charset="0"/>
                <a:sym typeface="Calibri"/>
              </a:rPr>
              <a:t> placement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34" name="Google Shape;502;p27">
            <a:extLst>
              <a:ext uri="{FF2B5EF4-FFF2-40B4-BE49-F238E27FC236}">
                <a16:creationId xmlns:a16="http://schemas.microsoft.com/office/drawing/2014/main" id="{D5EAE63C-5C4F-44BE-B356-9ED2AB946FB9}"/>
              </a:ext>
            </a:extLst>
          </p:cNvPr>
          <p:cNvSpPr txBox="1">
            <a:spLocks/>
          </p:cNvSpPr>
          <p:nvPr/>
        </p:nvSpPr>
        <p:spPr>
          <a:xfrm>
            <a:off x="2602122" y="505312"/>
            <a:ext cx="7588481" cy="726372"/>
          </a:xfrm>
          <a:prstGeom prst="rect">
            <a:avLst/>
          </a:prstGeom>
          <a:ln w="12700"/>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400" spc="300">
                <a:latin typeface="+mn-lt"/>
                <a:sym typeface="Wingdings" panose="05000000000000000000" pitchFamily="2" charset="2"/>
              </a:rPr>
              <a:t>Partition có kích thước không bằng nhau </a:t>
            </a:r>
            <a:endParaRPr lang="en-US" sz="2400" spc="300">
              <a:effectLst/>
              <a:latin typeface="+mn-lt"/>
              <a:sym typeface="Wingdings" panose="05000000000000000000" pitchFamily="2" charset="2"/>
            </a:endParaRPr>
          </a:p>
        </p:txBody>
      </p:sp>
      <p:sp>
        <p:nvSpPr>
          <p:cNvPr id="47" name="TextBox 46">
            <a:extLst>
              <a:ext uri="{FF2B5EF4-FFF2-40B4-BE49-F238E27FC236}">
                <a16:creationId xmlns:a16="http://schemas.microsoft.com/office/drawing/2014/main" id="{23F2EB3C-F137-4BB6-9FC4-0B2C1BFAC0A4}"/>
              </a:ext>
            </a:extLst>
          </p:cNvPr>
          <p:cNvSpPr txBox="1"/>
          <p:nvPr/>
        </p:nvSpPr>
        <p:spPr>
          <a:xfrm>
            <a:off x="916823" y="1196578"/>
            <a:ext cx="1840508" cy="400110"/>
          </a:xfrm>
          <a:prstGeom prst="rect">
            <a:avLst/>
          </a:prstGeom>
          <a:solidFill>
            <a:schemeClr val="accent6">
              <a:lumMod val="20000"/>
              <a:lumOff val="80000"/>
            </a:schemeClr>
          </a:solidFill>
        </p:spPr>
        <p:txBody>
          <a:bodyPr wrap="square">
            <a:spAutoFit/>
          </a:bodyPr>
          <a:lstStyle/>
          <a:p>
            <a:pPr algn="ctr"/>
            <a:r>
              <a:rPr lang="en-US" sz="2000" spc="300">
                <a:ln w="0"/>
                <a:solidFill>
                  <a:schemeClr val="tx1"/>
                </a:solidFill>
                <a:effectLst/>
                <a:latin typeface="+mn-lt"/>
                <a:sym typeface="Wingdings" panose="05000000000000000000" pitchFamily="2" charset="2"/>
              </a:rPr>
              <a:t>Giải pháp 2</a:t>
            </a:r>
            <a:endParaRPr lang="en-US" sz="2000">
              <a:latin typeface="+mn-lt"/>
            </a:endParaRPr>
          </a:p>
        </p:txBody>
      </p:sp>
      <p:grpSp>
        <p:nvGrpSpPr>
          <p:cNvPr id="13" name="Group 12">
            <a:extLst>
              <a:ext uri="{FF2B5EF4-FFF2-40B4-BE49-F238E27FC236}">
                <a16:creationId xmlns:a16="http://schemas.microsoft.com/office/drawing/2014/main" id="{27189293-0C2C-429A-B9E1-1854DCE5F803}"/>
              </a:ext>
            </a:extLst>
          </p:cNvPr>
          <p:cNvGrpSpPr/>
          <p:nvPr/>
        </p:nvGrpSpPr>
        <p:grpSpPr>
          <a:xfrm>
            <a:off x="4771634" y="2139037"/>
            <a:ext cx="3601185" cy="2014258"/>
            <a:chOff x="4771634" y="2139037"/>
            <a:chExt cx="3601185" cy="2014258"/>
          </a:xfrm>
        </p:grpSpPr>
        <p:grpSp>
          <p:nvGrpSpPr>
            <p:cNvPr id="11" name="Group 10">
              <a:extLst>
                <a:ext uri="{FF2B5EF4-FFF2-40B4-BE49-F238E27FC236}">
                  <a16:creationId xmlns:a16="http://schemas.microsoft.com/office/drawing/2014/main" id="{D55CA3C4-FDE3-4C21-8EFB-EB5CB5EE7A0A}"/>
                </a:ext>
              </a:extLst>
            </p:cNvPr>
            <p:cNvGrpSpPr/>
            <p:nvPr/>
          </p:nvGrpSpPr>
          <p:grpSpPr>
            <a:xfrm>
              <a:off x="5011345" y="2666320"/>
              <a:ext cx="2944945" cy="1486975"/>
              <a:chOff x="5018468" y="2685009"/>
              <a:chExt cx="3508603" cy="1530289"/>
            </a:xfrm>
          </p:grpSpPr>
          <p:sp>
            <p:nvSpPr>
              <p:cNvPr id="24" name="Google Shape;789;p29">
                <a:extLst>
                  <a:ext uri="{FF2B5EF4-FFF2-40B4-BE49-F238E27FC236}">
                    <a16:creationId xmlns:a16="http://schemas.microsoft.com/office/drawing/2014/main" id="{75A3C1A0-BE9F-454E-A5CF-7B180BA48854}"/>
                  </a:ext>
                </a:extLst>
              </p:cNvPr>
              <p:cNvSpPr/>
              <p:nvPr/>
            </p:nvSpPr>
            <p:spPr>
              <a:xfrm flipH="1">
                <a:off x="5018468" y="2685009"/>
                <a:ext cx="3397277" cy="1530289"/>
              </a:xfrm>
              <a:custGeom>
                <a:avLst/>
                <a:gdLst/>
                <a:ahLst/>
                <a:cxnLst/>
                <a:rect l="l" t="t" r="r" b="b"/>
                <a:pathLst>
                  <a:path w="16479" h="24897" fill="none" extrusionOk="0">
                    <a:moveTo>
                      <a:pt x="15883" y="0"/>
                    </a:moveTo>
                    <a:lnTo>
                      <a:pt x="595" y="0"/>
                    </a:lnTo>
                    <a:cubicBezTo>
                      <a:pt x="274" y="0"/>
                      <a:pt x="0" y="274"/>
                      <a:pt x="0" y="596"/>
                    </a:cubicBezTo>
                    <a:lnTo>
                      <a:pt x="0" y="20729"/>
                    </a:lnTo>
                    <a:cubicBezTo>
                      <a:pt x="0" y="21063"/>
                      <a:pt x="274" y="21324"/>
                      <a:pt x="595" y="21324"/>
                    </a:cubicBezTo>
                    <a:lnTo>
                      <a:pt x="12906" y="21324"/>
                    </a:lnTo>
                    <a:lnTo>
                      <a:pt x="16478" y="24896"/>
                    </a:lnTo>
                    <a:lnTo>
                      <a:pt x="16478" y="20729"/>
                    </a:lnTo>
                    <a:lnTo>
                      <a:pt x="16478" y="18550"/>
                    </a:lnTo>
                    <a:lnTo>
                      <a:pt x="16478" y="596"/>
                    </a:lnTo>
                    <a:cubicBezTo>
                      <a:pt x="16478" y="274"/>
                      <a:pt x="16216" y="0"/>
                      <a:pt x="15883" y="0"/>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Hộp Văn bản 76">
                <a:extLst>
                  <a:ext uri="{FF2B5EF4-FFF2-40B4-BE49-F238E27FC236}">
                    <a16:creationId xmlns:a16="http://schemas.microsoft.com/office/drawing/2014/main" id="{94CB58C5-6741-4653-AB69-DD33A5AEF44A}"/>
                  </a:ext>
                </a:extLst>
              </p:cNvPr>
              <p:cNvSpPr txBox="1"/>
              <p:nvPr/>
            </p:nvSpPr>
            <p:spPr>
              <a:xfrm>
                <a:off x="5168641" y="2812305"/>
                <a:ext cx="3358430" cy="996152"/>
              </a:xfrm>
              <a:prstGeom prst="rect">
                <a:avLst/>
              </a:prstGeom>
              <a:noFill/>
            </p:spPr>
            <p:txBody>
              <a:bodyPr wrap="square">
                <a:spAutoFit/>
              </a:bodyPr>
              <a:lstStyle/>
              <a:p>
                <a:pPr>
                  <a:lnSpc>
                    <a:spcPct val="150000"/>
                  </a:lnSpc>
                </a:pPr>
                <a:r>
                  <a:rPr lang="en-US" sz="2000" spc="300">
                    <a:latin typeface="+mj-lt"/>
                    <a:sym typeface="Wingdings" panose="05000000000000000000" pitchFamily="2" charset="2"/>
                  </a:rPr>
                  <a:t>chọn partition </a:t>
                </a:r>
                <a:r>
                  <a:rPr lang="en-US" sz="2000" spc="300" err="1">
                    <a:latin typeface="+mj-lt"/>
                    <a:sym typeface="Wingdings" panose="05000000000000000000" pitchFamily="2" charset="2"/>
                  </a:rPr>
                  <a:t>nhỏ</a:t>
                </a:r>
                <a:r>
                  <a:rPr lang="en-US" sz="2000" spc="300">
                    <a:latin typeface="+mj-lt"/>
                    <a:sym typeface="Wingdings" panose="05000000000000000000" pitchFamily="2" charset="2"/>
                  </a:rPr>
                  <a:t> </a:t>
                </a:r>
                <a:r>
                  <a:rPr lang="en-US" sz="2000" spc="300" err="1">
                    <a:latin typeface="+mj-lt"/>
                    <a:sym typeface="Wingdings" panose="05000000000000000000" pitchFamily="2" charset="2"/>
                  </a:rPr>
                  <a:t>nhất</a:t>
                </a:r>
                <a:r>
                  <a:rPr lang="en-US" sz="2000" spc="300">
                    <a:latin typeface="+mj-lt"/>
                    <a:sym typeface="Wingdings" panose="05000000000000000000" pitchFamily="2" charset="2"/>
                  </a:rPr>
                  <a:t> </a:t>
                </a:r>
                <a:r>
                  <a:rPr lang="en-US" sz="2000" spc="300" err="1">
                    <a:latin typeface="+mj-lt"/>
                    <a:sym typeface="Wingdings" panose="05000000000000000000" pitchFamily="2" charset="2"/>
                  </a:rPr>
                  <a:t>còn</a:t>
                </a:r>
                <a:r>
                  <a:rPr lang="en-US" sz="2000" spc="300">
                    <a:latin typeface="+mj-lt"/>
                    <a:sym typeface="Wingdings" panose="05000000000000000000" pitchFamily="2" charset="2"/>
                  </a:rPr>
                  <a:t> </a:t>
                </a:r>
                <a:r>
                  <a:rPr lang="en-US" sz="2000" spc="300" err="1">
                    <a:latin typeface="+mj-lt"/>
                    <a:sym typeface="Wingdings" panose="05000000000000000000" pitchFamily="2" charset="2"/>
                  </a:rPr>
                  <a:t>trống</a:t>
                </a:r>
                <a:endParaRPr lang="en-US" sz="2000" spc="300">
                  <a:latin typeface="+mj-lt"/>
                </a:endParaRPr>
              </a:p>
            </p:txBody>
          </p:sp>
        </p:grpSp>
        <p:sp>
          <p:nvSpPr>
            <p:cNvPr id="48" name="TextBox 47">
              <a:extLst>
                <a:ext uri="{FF2B5EF4-FFF2-40B4-BE49-F238E27FC236}">
                  <a16:creationId xmlns:a16="http://schemas.microsoft.com/office/drawing/2014/main" id="{E65A535D-BBDD-470A-B575-DE594B8C265A}"/>
                </a:ext>
              </a:extLst>
            </p:cNvPr>
            <p:cNvSpPr txBox="1"/>
            <p:nvPr/>
          </p:nvSpPr>
          <p:spPr>
            <a:xfrm>
              <a:off x="4771634" y="2139037"/>
              <a:ext cx="3601185" cy="400110"/>
            </a:xfrm>
            <a:prstGeom prst="rect">
              <a:avLst/>
            </a:prstGeom>
            <a:noFill/>
          </p:spPr>
          <p:txBody>
            <a:bodyPr wrap="square">
              <a:spAutoFit/>
            </a:bodyPr>
            <a:lstStyle/>
            <a:p>
              <a:pPr algn="just"/>
              <a:r>
                <a:rPr lang="en-US" sz="2000" spc="300">
                  <a:solidFill>
                    <a:schemeClr val="accent2">
                      <a:lumMod val="75000"/>
                    </a:schemeClr>
                  </a:solidFill>
                  <a:latin typeface="+mj-lt"/>
                </a:rPr>
                <a:t>Nạp P vào bộ nhớ chính </a:t>
              </a:r>
            </a:p>
          </p:txBody>
        </p:sp>
      </p:grpSp>
    </p:spTree>
    <p:extLst>
      <p:ext uri="{BB962C8B-B14F-4D97-AF65-F5344CB8AC3E}">
        <p14:creationId xmlns:p14="http://schemas.microsoft.com/office/powerpoint/2010/main" val="210150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50"/>
                                        <p:tgtEl>
                                          <p:spTgt spid="9"/>
                                        </p:tgtEl>
                                      </p:cBhvr>
                                    </p:animEffect>
                                  </p:childTnLst>
                                </p:cTn>
                              </p:par>
                            </p:childTnLst>
                          </p:cTn>
                        </p:par>
                        <p:par>
                          <p:cTn id="13" fill="hold">
                            <p:stCondLst>
                              <p:cond delay="250"/>
                            </p:stCondLst>
                            <p:childTnLst>
                              <p:par>
                                <p:cTn id="14" presetID="2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250"/>
                                        <p:tgtEl>
                                          <p:spTgt spid="13"/>
                                        </p:tgtEl>
                                      </p:cBhvr>
                                    </p:animEffect>
                                  </p:childTnLst>
                                </p:cTn>
                              </p:par>
                              <p:par>
                                <p:cTn id="17" presetID="1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p:tgtEl>
                                          <p:spTgt spid="10"/>
                                        </p:tgtEl>
                                        <p:attrNameLst>
                                          <p:attrName>ppt_y</p:attrName>
                                        </p:attrNameLst>
                                      </p:cBhvr>
                                      <p:tavLst>
                                        <p:tav tm="0">
                                          <p:val>
                                            <p:strVal val="#ppt_y+#ppt_h*1.125000"/>
                                          </p:val>
                                        </p:tav>
                                        <p:tav tm="100000">
                                          <p:val>
                                            <p:strVal val="#ppt_y"/>
                                          </p:val>
                                        </p:tav>
                                      </p:tavLst>
                                    </p:anim>
                                    <p:animEffect transition="in" filter="wipe(up)">
                                      <p:cBhvr>
                                        <p:cTn id="2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pic>
        <p:nvPicPr>
          <p:cNvPr id="1381" name="Google Shape;1381;p57" descr="image.png"/>
          <p:cNvPicPr preferRelativeResize="0"/>
          <p:nvPr/>
        </p:nvPicPr>
        <p:blipFill rotWithShape="1">
          <a:blip r:embed="rId3">
            <a:alphaModFix/>
          </a:blip>
          <a:srcRect b="2585"/>
          <a:stretch/>
        </p:blipFill>
        <p:spPr>
          <a:xfrm>
            <a:off x="6595821" y="647248"/>
            <a:ext cx="4757979" cy="5891664"/>
          </a:xfrm>
          <a:prstGeom prst="rect">
            <a:avLst/>
          </a:prstGeom>
          <a:noFill/>
          <a:ln>
            <a:noFill/>
          </a:ln>
        </p:spPr>
      </p:pic>
      <p:sp>
        <p:nvSpPr>
          <p:cNvPr id="1382" name="Google Shape;1382;p57"/>
          <p:cNvSpPr/>
          <p:nvPr/>
        </p:nvSpPr>
        <p:spPr>
          <a:xfrm>
            <a:off x="-259199" y="2273559"/>
            <a:ext cx="6702199" cy="2862322"/>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50000"/>
              </a:lnSpc>
              <a:spcBef>
                <a:spcPts val="0"/>
              </a:spcBef>
              <a:spcAft>
                <a:spcPts val="0"/>
              </a:spcAft>
              <a:buClr>
                <a:schemeClr val="dk1"/>
              </a:buClr>
              <a:buSzPts val="20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Best-fit: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chọn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trống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nhỏ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nhất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chemeClr val="dk1"/>
              </a:buClr>
              <a:buSzPts val="20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First-fit: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chọn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trống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phù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hợp</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đầu</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tiên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kể </a:t>
            </a:r>
            <a:r>
              <a:rPr lang="en-US" sz="2000" spc="300">
                <a:solidFill>
                  <a:schemeClr val="dk1"/>
                </a:solidFill>
                <a:latin typeface="Calibri" panose="020F0502020204030204" pitchFamily="34" charset="0"/>
                <a:ea typeface="Calibri"/>
                <a:cs typeface="Calibri" panose="020F0502020204030204" pitchFamily="34" charset="0"/>
                <a:sym typeface="Calibri"/>
              </a:rPr>
              <a:t>từ</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đầu</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bộ nhớ</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chemeClr val="dk1"/>
              </a:buClr>
              <a:buSzPts val="20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Next-fit: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chọn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trống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phù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hợp</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đầu</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tiên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kể từ vị trí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cấp</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phát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cuối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cùng</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chemeClr val="dk1"/>
              </a:buClr>
              <a:buSzPts val="2000"/>
              <a:buFont typeface="Noto Sans Symbols"/>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Worst-fit: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chọn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khối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nhớ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trống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lớn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nhất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83" name="Google Shape;1383;p57"/>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Chiến</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lược</a:t>
            </a:r>
            <a:r>
              <a:rPr lang="en-US" sz="2000" spc="300">
                <a:solidFill>
                  <a:schemeClr val="dk1"/>
                </a:solidFill>
                <a:latin typeface="Calibri" panose="020F0502020204030204" pitchFamily="34" charset="0"/>
                <a:ea typeface="Calibri"/>
                <a:cs typeface="Calibri" panose="020F0502020204030204" pitchFamily="34" charset="0"/>
                <a:sym typeface="Calibri"/>
              </a:rPr>
              <a:t> placement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84" name="Google Shape;1384;p57"/>
          <p:cNvGrpSpPr/>
          <p:nvPr/>
        </p:nvGrpSpPr>
        <p:grpSpPr>
          <a:xfrm>
            <a:off x="0" y="0"/>
            <a:ext cx="1569720" cy="1722120"/>
            <a:chOff x="-63500" y="-109804"/>
            <a:chExt cx="1206500" cy="1333500"/>
          </a:xfrm>
        </p:grpSpPr>
        <p:sp>
          <p:nvSpPr>
            <p:cNvPr id="1385" name="Google Shape;1385;p5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386" name="Google Shape;1386;p57"/>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387" name="Google Shape;138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64</a:t>
            </a:fld>
            <a:endParaRPr spc="300">
              <a:latin typeface="Calibri" panose="020F0502020204030204" pitchFamily="34" charset="0"/>
              <a:cs typeface="Calibri" panose="020F050202020403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8"/>
          <p:cNvSpPr/>
          <p:nvPr/>
        </p:nvSpPr>
        <p:spPr>
          <a:xfrm>
            <a:off x="4344041" y="0"/>
            <a:ext cx="3435617" cy="509267"/>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93" name="Google Shape;1393;p58"/>
          <p:cNvGrpSpPr/>
          <p:nvPr/>
        </p:nvGrpSpPr>
        <p:grpSpPr>
          <a:xfrm>
            <a:off x="0" y="0"/>
            <a:ext cx="1569720" cy="1722120"/>
            <a:chOff x="-63500" y="-109804"/>
            <a:chExt cx="1206500" cy="1333500"/>
          </a:xfrm>
        </p:grpSpPr>
        <p:sp>
          <p:nvSpPr>
            <p:cNvPr id="1394" name="Google Shape;1394;p5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395" name="Google Shape;1395;p5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396" name="Google Shape;1396;p58"/>
          <p:cNvSpPr txBox="1"/>
          <p:nvPr/>
        </p:nvSpPr>
        <p:spPr>
          <a:xfrm>
            <a:off x="9634056" y="526407"/>
            <a:ext cx="2557944"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Những thuật ngữ</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397" name="Google Shape;1397;p58"/>
          <p:cNvSpPr/>
          <p:nvPr/>
        </p:nvSpPr>
        <p:spPr>
          <a:xfrm>
            <a:off x="986778" y="2453828"/>
            <a:ext cx="11205222"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Địa chỉ luận lý gồm:</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800100" marR="0" lvl="1" indent="-342900" algn="just" rtl="0">
              <a:lnSpc>
                <a:spcPct val="150000"/>
              </a:lnSpc>
              <a:spcBef>
                <a:spcPts val="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Số trang </a:t>
            </a:r>
            <a:r>
              <a:rPr lang="en-US" sz="2000" b="0" i="0" u="none" strike="noStrike" cap="none" spc="300">
                <a:solidFill>
                  <a:srgbClr val="757070"/>
                </a:solidFill>
                <a:latin typeface="Calibri" panose="020F0502020204030204" pitchFamily="34" charset="0"/>
                <a:ea typeface="Calibri"/>
                <a:cs typeface="Calibri" panose="020F0502020204030204" pitchFamily="34" charset="0"/>
                <a:sym typeface="Calibri"/>
              </a:rPr>
              <a:t>(Page number)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p</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Địa chỉ tương đối trong trang </a:t>
            </a:r>
            <a:r>
              <a:rPr lang="en-US" sz="2000" b="0" i="0" u="none" strike="noStrike" cap="none" spc="300">
                <a:solidFill>
                  <a:srgbClr val="757070"/>
                </a:solidFill>
                <a:latin typeface="Calibri" panose="020F0502020204030204" pitchFamily="34" charset="0"/>
                <a:ea typeface="Calibri"/>
                <a:cs typeface="Calibri" panose="020F0502020204030204" pitchFamily="34" charset="0"/>
                <a:sym typeface="Calibri"/>
              </a:rPr>
              <a:t>(Page offset) </a:t>
            </a:r>
            <a:r>
              <a:rPr lang="en-US" sz="2000" b="1" i="0" u="none" strike="noStrike" cap="none" spc="300">
                <a:solidFill>
                  <a:schemeClr val="dk1"/>
                </a:solidFill>
                <a:latin typeface="Calibri" panose="020F0502020204030204" pitchFamily="34" charset="0"/>
                <a:ea typeface="Calibri"/>
                <a:cs typeface="Calibri" panose="020F0502020204030204" pitchFamily="34" charset="0"/>
                <a:sym typeface="Calibri"/>
              </a:rPr>
              <a:t>d</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Kích thước của không gian địa chỉ ảo là </a:t>
            </a:r>
            <a:r>
              <a:rPr lang="en-US" sz="2000" b="1" spc="300">
                <a:solidFill>
                  <a:schemeClr val="dk1"/>
                </a:solidFill>
                <a:latin typeface="Calibri" panose="020F0502020204030204" pitchFamily="34" charset="0"/>
                <a:ea typeface="Calibri"/>
                <a:cs typeface="Calibri" panose="020F0502020204030204" pitchFamily="34" charset="0"/>
                <a:sym typeface="Calibri"/>
              </a:rPr>
              <a:t>2</a:t>
            </a:r>
            <a:r>
              <a:rPr lang="en-US" sz="2000" b="1" spc="300" baseline="30000">
                <a:solidFill>
                  <a:schemeClr val="dk1"/>
                </a:solidFill>
                <a:latin typeface="Calibri" panose="020F0502020204030204" pitchFamily="34" charset="0"/>
                <a:ea typeface="Calibri"/>
                <a:cs typeface="Calibri" panose="020F0502020204030204" pitchFamily="34" charset="0"/>
                <a:sym typeface="Calibri"/>
              </a:rPr>
              <a:t>m</a:t>
            </a:r>
            <a:r>
              <a:rPr lang="en-US" sz="2000" spc="300">
                <a:solidFill>
                  <a:schemeClr val="dk1"/>
                </a:solidFill>
                <a:latin typeface="Calibri" panose="020F0502020204030204" pitchFamily="34" charset="0"/>
                <a:ea typeface="Calibri"/>
                <a:cs typeface="Calibri" panose="020F0502020204030204" pitchFamily="34" charset="0"/>
                <a:sym typeface="Calibri"/>
              </a:rPr>
              <a:t>, và kích thước của trang là </a:t>
            </a:r>
            <a:r>
              <a:rPr lang="en-US" sz="2000" b="1" spc="300">
                <a:solidFill>
                  <a:schemeClr val="dk1"/>
                </a:solidFill>
                <a:latin typeface="Calibri" panose="020F0502020204030204" pitchFamily="34" charset="0"/>
                <a:ea typeface="Calibri"/>
                <a:cs typeface="Calibri" panose="020F0502020204030204" pitchFamily="34" charset="0"/>
                <a:sym typeface="Calibri"/>
              </a:rPr>
              <a:t>2</a:t>
            </a:r>
            <a:r>
              <a:rPr lang="en-US" sz="2000" b="1" spc="300" baseline="30000">
                <a:solidFill>
                  <a:schemeClr val="dk1"/>
                </a:solidFill>
                <a:latin typeface="Calibri" panose="020F0502020204030204" pitchFamily="34" charset="0"/>
                <a:ea typeface="Calibri"/>
                <a:cs typeface="Calibri" panose="020F0502020204030204" pitchFamily="34" charset="0"/>
                <a:sym typeface="Calibri"/>
              </a:rPr>
              <a:t>n</a:t>
            </a:r>
            <a:r>
              <a:rPr lang="en-US" sz="2000" spc="300">
                <a:solidFill>
                  <a:schemeClr val="dk1"/>
                </a:solidFill>
                <a:latin typeface="Calibri" panose="020F0502020204030204" pitchFamily="34" charset="0"/>
                <a:ea typeface="Calibri"/>
                <a:cs typeface="Calibri" panose="020F0502020204030204" pitchFamily="34" charset="0"/>
                <a:sym typeface="Calibri"/>
              </a:rPr>
              <a:t> thì</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398" name="Google Shape;1398;p58"/>
          <p:cNvGrpSpPr/>
          <p:nvPr/>
        </p:nvGrpSpPr>
        <p:grpSpPr>
          <a:xfrm>
            <a:off x="2712378" y="4372226"/>
            <a:ext cx="6357366" cy="1606467"/>
            <a:chOff x="1095487" y="3713206"/>
            <a:chExt cx="6357366" cy="1606467"/>
          </a:xfrm>
        </p:grpSpPr>
        <p:grpSp>
          <p:nvGrpSpPr>
            <p:cNvPr id="1399" name="Google Shape;1399;p58"/>
            <p:cNvGrpSpPr/>
            <p:nvPr/>
          </p:nvGrpSpPr>
          <p:grpSpPr>
            <a:xfrm>
              <a:off x="1229051" y="4152900"/>
              <a:ext cx="3357237" cy="542925"/>
              <a:chOff x="-1090287" y="0"/>
              <a:chExt cx="3357237" cy="542925"/>
            </a:xfrm>
          </p:grpSpPr>
          <p:sp>
            <p:nvSpPr>
              <p:cNvPr id="1400" name="Google Shape;1400;p58"/>
              <p:cNvSpPr/>
              <p:nvPr/>
            </p:nvSpPr>
            <p:spPr>
              <a:xfrm>
                <a:off x="-1090287" y="0"/>
                <a:ext cx="3357237" cy="542925"/>
              </a:xfrm>
              <a:prstGeom prst="rect">
                <a:avLst/>
              </a:prstGeom>
              <a:solidFill>
                <a:srgbClr val="E8E8E8"/>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Arial"/>
                  <a:buNone/>
                </a:pPr>
                <a:endParaRPr sz="1800" i="1" spc="3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01" name="Google Shape;1401;p58"/>
              <p:cNvSpPr/>
              <p:nvPr/>
            </p:nvSpPr>
            <p:spPr>
              <a:xfrm>
                <a:off x="-976045" y="82867"/>
                <a:ext cx="231277"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Arial"/>
                  <a:buNone/>
                </a:pPr>
                <a:r>
                  <a:rPr lang="en-US" sz="1800" i="1" spc="300">
                    <a:solidFill>
                      <a:srgbClr val="000000"/>
                    </a:solidFill>
                    <a:latin typeface="Calibri" panose="020F0502020204030204" pitchFamily="34" charset="0"/>
                    <a:ea typeface="Helvetica Neue"/>
                    <a:cs typeface="Calibri" panose="020F0502020204030204" pitchFamily="34" charset="0"/>
                    <a:sym typeface="Helvetica Neue"/>
                  </a:rPr>
                  <a:t>p</a:t>
                </a:r>
                <a:endParaRPr sz="1800" spc="3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402" name="Google Shape;1402;p58"/>
            <p:cNvGrpSpPr/>
            <p:nvPr/>
          </p:nvGrpSpPr>
          <p:grpSpPr>
            <a:xfrm>
              <a:off x="4583113" y="4149725"/>
              <a:ext cx="2869740" cy="542925"/>
              <a:chOff x="0" y="0"/>
              <a:chExt cx="2869740" cy="542925"/>
            </a:xfrm>
          </p:grpSpPr>
          <p:sp>
            <p:nvSpPr>
              <p:cNvPr id="1403" name="Google Shape;1403;p58"/>
              <p:cNvSpPr/>
              <p:nvPr/>
            </p:nvSpPr>
            <p:spPr>
              <a:xfrm>
                <a:off x="0" y="0"/>
                <a:ext cx="2869740" cy="542925"/>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Arial"/>
                  <a:buNone/>
                </a:pPr>
                <a:endParaRPr sz="1800" i="1" spc="3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04" name="Google Shape;1404;p58"/>
              <p:cNvSpPr/>
              <p:nvPr/>
            </p:nvSpPr>
            <p:spPr>
              <a:xfrm>
                <a:off x="0" y="86042"/>
                <a:ext cx="231277"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Arial"/>
                  <a:buNone/>
                </a:pPr>
                <a:r>
                  <a:rPr lang="en-US" sz="1800" i="1" spc="300">
                    <a:solidFill>
                      <a:srgbClr val="000000"/>
                    </a:solidFill>
                    <a:latin typeface="Calibri" panose="020F0502020204030204" pitchFamily="34" charset="0"/>
                    <a:ea typeface="Helvetica Neue"/>
                    <a:cs typeface="Calibri" panose="020F0502020204030204" pitchFamily="34" charset="0"/>
                    <a:sym typeface="Helvetica Neue"/>
                  </a:rPr>
                  <a:t>d</a:t>
                </a:r>
                <a:endParaRPr sz="1800" spc="3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405" name="Google Shape;1405;p58"/>
            <p:cNvSpPr/>
            <p:nvPr/>
          </p:nvSpPr>
          <p:spPr>
            <a:xfrm>
              <a:off x="1983744" y="3741120"/>
              <a:ext cx="184785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Arial"/>
                <a:buNone/>
              </a:pPr>
              <a:r>
                <a:rPr lang="en-US" sz="1800" spc="300">
                  <a:latin typeface="Calibri" panose="020F0502020204030204" pitchFamily="34" charset="0"/>
                  <a:ea typeface="Helvetica Neue"/>
                  <a:cs typeface="Calibri" panose="020F0502020204030204" pitchFamily="34" charset="0"/>
                  <a:sym typeface="Helvetica Neue"/>
                </a:rPr>
                <a:t>page number</a:t>
              </a:r>
              <a:endParaRPr spc="300">
                <a:latin typeface="Calibri" panose="020F0502020204030204" pitchFamily="34" charset="0"/>
                <a:cs typeface="Calibri" panose="020F0502020204030204" pitchFamily="34" charset="0"/>
              </a:endParaRPr>
            </a:p>
          </p:txBody>
        </p:sp>
        <p:sp>
          <p:nvSpPr>
            <p:cNvPr id="1406" name="Google Shape;1406;p58"/>
            <p:cNvSpPr/>
            <p:nvPr/>
          </p:nvSpPr>
          <p:spPr>
            <a:xfrm>
              <a:off x="5231920" y="3713206"/>
              <a:ext cx="1556248"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Arial"/>
                <a:buNone/>
              </a:pPr>
              <a:r>
                <a:rPr lang="en-US" sz="1800" spc="300">
                  <a:latin typeface="Calibri" panose="020F0502020204030204" pitchFamily="34" charset="0"/>
                  <a:ea typeface="Helvetica Neue"/>
                  <a:cs typeface="Calibri" panose="020F0502020204030204" pitchFamily="34" charset="0"/>
                  <a:sym typeface="Helvetica Neue"/>
                </a:rPr>
                <a:t>page offset</a:t>
              </a:r>
              <a:endParaRPr spc="300">
                <a:latin typeface="Calibri" panose="020F0502020204030204" pitchFamily="34" charset="0"/>
                <a:cs typeface="Calibri" panose="020F0502020204030204" pitchFamily="34" charset="0"/>
              </a:endParaRPr>
            </a:p>
          </p:txBody>
        </p:sp>
        <p:sp>
          <p:nvSpPr>
            <p:cNvPr id="1407" name="Google Shape;1407;p58"/>
            <p:cNvSpPr/>
            <p:nvPr/>
          </p:nvSpPr>
          <p:spPr>
            <a:xfrm>
              <a:off x="1095487" y="4765675"/>
              <a:ext cx="3432063"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rgbClr val="000000"/>
                </a:buClr>
                <a:buSzPts val="1800"/>
                <a:buFont typeface="Arial"/>
                <a:buNone/>
              </a:pPr>
              <a:r>
                <a:rPr lang="en-US" sz="1800" spc="300">
                  <a:latin typeface="Calibri" panose="020F0502020204030204" pitchFamily="34" charset="0"/>
                  <a:ea typeface="Times New Roman"/>
                  <a:cs typeface="Calibri" panose="020F0502020204030204" pitchFamily="34" charset="0"/>
                  <a:sym typeface="Times New Roman"/>
                </a:rPr>
                <a:t>m - n bits</a:t>
              </a:r>
              <a:endParaRPr spc="300">
                <a:latin typeface="Calibri" panose="020F0502020204030204" pitchFamily="34" charset="0"/>
                <a:cs typeface="Calibri" panose="020F0502020204030204" pitchFamily="34" charset="0"/>
              </a:endParaRPr>
            </a:p>
            <a:p>
              <a:pPr marL="0" marR="0" lvl="0" indent="0" algn="ctr" rtl="0">
                <a:spcBef>
                  <a:spcPts val="0"/>
                </a:spcBef>
                <a:spcAft>
                  <a:spcPts val="0"/>
                </a:spcAft>
                <a:buClr>
                  <a:srgbClr val="000000"/>
                </a:buClr>
                <a:buSzPts val="1800"/>
                <a:buFont typeface="Arial"/>
                <a:buNone/>
              </a:pPr>
              <a:r>
                <a:rPr lang="en-US" sz="1800" spc="300">
                  <a:latin typeface="Calibri" panose="020F0502020204030204" pitchFamily="34" charset="0"/>
                  <a:ea typeface="Times New Roman"/>
                  <a:cs typeface="Calibri" panose="020F0502020204030204" pitchFamily="34" charset="0"/>
                  <a:sym typeface="Times New Roman"/>
                </a:rPr>
                <a:t>(định vị từ 0 ÷ 2</a:t>
              </a:r>
              <a:r>
                <a:rPr lang="en-US" sz="1800" spc="300" baseline="30000">
                  <a:latin typeface="Calibri" panose="020F0502020204030204" pitchFamily="34" charset="0"/>
                  <a:ea typeface="Times New Roman"/>
                  <a:cs typeface="Calibri" panose="020F0502020204030204" pitchFamily="34" charset="0"/>
                  <a:sym typeface="Times New Roman"/>
                </a:rPr>
                <a:t>m − n </a:t>
              </a:r>
              <a:r>
                <a:rPr lang="en-US" sz="1800" spc="300">
                  <a:latin typeface="Calibri" panose="020F0502020204030204" pitchFamily="34" charset="0"/>
                  <a:ea typeface="Times New Roman"/>
                  <a:cs typeface="Calibri" panose="020F0502020204030204" pitchFamily="34" charset="0"/>
                  <a:sym typeface="Times New Roman"/>
                </a:rPr>
                <a:t>− 1)</a:t>
              </a:r>
              <a:endParaRPr sz="2000" spc="300">
                <a:latin typeface="Calibri" panose="020F0502020204030204" pitchFamily="34" charset="0"/>
                <a:ea typeface="Times New Roman"/>
                <a:cs typeface="Calibri" panose="020F0502020204030204" pitchFamily="34" charset="0"/>
                <a:sym typeface="Times New Roman"/>
              </a:endParaRPr>
            </a:p>
          </p:txBody>
        </p:sp>
        <p:sp>
          <p:nvSpPr>
            <p:cNvPr id="1408" name="Google Shape;1408;p58"/>
            <p:cNvSpPr/>
            <p:nvPr/>
          </p:nvSpPr>
          <p:spPr>
            <a:xfrm>
              <a:off x="4575174" y="4756150"/>
              <a:ext cx="2869741"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rgbClr val="000000"/>
                </a:buClr>
                <a:buSzPts val="1800"/>
                <a:buFont typeface="Arial"/>
                <a:buNone/>
              </a:pPr>
              <a:r>
                <a:rPr lang="en-US" sz="1800" spc="300">
                  <a:latin typeface="Calibri" panose="020F0502020204030204" pitchFamily="34" charset="0"/>
                  <a:ea typeface="Times New Roman"/>
                  <a:cs typeface="Calibri" panose="020F0502020204030204" pitchFamily="34" charset="0"/>
                  <a:sym typeface="Times New Roman"/>
                </a:rPr>
                <a:t>n bits</a:t>
              </a:r>
              <a:endParaRPr spc="300">
                <a:latin typeface="Calibri" panose="020F0502020204030204" pitchFamily="34" charset="0"/>
                <a:cs typeface="Calibri" panose="020F0502020204030204" pitchFamily="34" charset="0"/>
              </a:endParaRPr>
            </a:p>
            <a:p>
              <a:pPr marL="0" marR="0" lvl="0" indent="0" algn="ctr" rtl="0">
                <a:spcBef>
                  <a:spcPts val="0"/>
                </a:spcBef>
                <a:spcAft>
                  <a:spcPts val="0"/>
                </a:spcAft>
                <a:buClr>
                  <a:srgbClr val="000000"/>
                </a:buClr>
                <a:buSzPts val="1800"/>
                <a:buFont typeface="Arial"/>
                <a:buNone/>
              </a:pPr>
              <a:r>
                <a:rPr lang="en-US" sz="1800" spc="300">
                  <a:latin typeface="Calibri" panose="020F0502020204030204" pitchFamily="34" charset="0"/>
                  <a:ea typeface="Times New Roman"/>
                  <a:cs typeface="Calibri" panose="020F0502020204030204" pitchFamily="34" charset="0"/>
                  <a:sym typeface="Times New Roman"/>
                </a:rPr>
                <a:t>(định vị từ 0 ÷ 2</a:t>
              </a:r>
              <a:r>
                <a:rPr lang="en-US" sz="1800" spc="300" baseline="30000">
                  <a:latin typeface="Calibri" panose="020F0502020204030204" pitchFamily="34" charset="0"/>
                  <a:ea typeface="Times New Roman"/>
                  <a:cs typeface="Calibri" panose="020F0502020204030204" pitchFamily="34" charset="0"/>
                  <a:sym typeface="Times New Roman"/>
                </a:rPr>
                <a:t>n </a:t>
              </a:r>
              <a:r>
                <a:rPr lang="en-US" sz="1800" spc="300">
                  <a:latin typeface="Calibri" panose="020F0502020204030204" pitchFamily="34" charset="0"/>
                  <a:ea typeface="Times New Roman"/>
                  <a:cs typeface="Calibri" panose="020F0502020204030204" pitchFamily="34" charset="0"/>
                  <a:sym typeface="Times New Roman"/>
                </a:rPr>
                <a:t>− 1)</a:t>
              </a:r>
              <a:endParaRPr sz="2000" spc="300">
                <a:latin typeface="Calibri" panose="020F0502020204030204" pitchFamily="34" charset="0"/>
                <a:ea typeface="Times New Roman"/>
                <a:cs typeface="Calibri" panose="020F0502020204030204" pitchFamily="34" charset="0"/>
                <a:sym typeface="Times New Roman"/>
              </a:endParaRPr>
            </a:p>
          </p:txBody>
        </p:sp>
      </p:grpSp>
      <p:sp>
        <p:nvSpPr>
          <p:cNvPr id="1409" name="Google Shape;1409;p58"/>
          <p:cNvSpPr txBox="1"/>
          <p:nvPr/>
        </p:nvSpPr>
        <p:spPr>
          <a:xfrm>
            <a:off x="1118869" y="6066532"/>
            <a:ext cx="10146393" cy="55399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000"/>
              <a:buFont typeface="Arial"/>
              <a:buNone/>
            </a:pPr>
            <a:r>
              <a:rPr lang="en-US" sz="2000" spc="300">
                <a:solidFill>
                  <a:schemeClr val="dk1"/>
                </a:solidFill>
                <a:latin typeface="Calibri" panose="020F0502020204030204" pitchFamily="34" charset="0"/>
                <a:ea typeface="Calibri"/>
                <a:cs typeface="Calibri" panose="020F0502020204030204" pitchFamily="34" charset="0"/>
                <a:sym typeface="Calibri"/>
              </a:rPr>
              <a:t>Bảng trang sẽ có tổng cộng </a:t>
            </a:r>
            <a:r>
              <a:rPr lang="en-US" sz="2000" b="1" spc="300">
                <a:solidFill>
                  <a:schemeClr val="dk1"/>
                </a:solidFill>
                <a:latin typeface="Calibri" panose="020F0502020204030204" pitchFamily="34" charset="0"/>
                <a:ea typeface="Calibri"/>
                <a:cs typeface="Calibri" panose="020F0502020204030204" pitchFamily="34" charset="0"/>
                <a:sym typeface="Calibri"/>
              </a:rPr>
              <a:t>2</a:t>
            </a:r>
            <a:r>
              <a:rPr lang="en-US" sz="2000" b="1" spc="300" baseline="30000">
                <a:solidFill>
                  <a:schemeClr val="dk1"/>
                </a:solidFill>
                <a:latin typeface="Calibri" panose="020F0502020204030204" pitchFamily="34" charset="0"/>
                <a:ea typeface="Calibri"/>
                <a:cs typeface="Calibri" panose="020F0502020204030204" pitchFamily="34" charset="0"/>
                <a:sym typeface="Calibri"/>
              </a:rPr>
              <a:t>m</a:t>
            </a:r>
            <a:r>
              <a:rPr lang="en-US" sz="2000" b="1" spc="300">
                <a:solidFill>
                  <a:schemeClr val="dk1"/>
                </a:solidFill>
                <a:latin typeface="Calibri" panose="020F0502020204030204" pitchFamily="34" charset="0"/>
                <a:ea typeface="Calibri"/>
                <a:cs typeface="Calibri" panose="020F0502020204030204" pitchFamily="34" charset="0"/>
                <a:sym typeface="Calibri"/>
              </a:rPr>
              <a:t>/2</a:t>
            </a:r>
            <a:r>
              <a:rPr lang="en-US" sz="2000" b="1" spc="300" baseline="30000">
                <a:solidFill>
                  <a:schemeClr val="dk1"/>
                </a:solidFill>
                <a:latin typeface="Calibri" panose="020F0502020204030204" pitchFamily="34" charset="0"/>
                <a:ea typeface="Calibri"/>
                <a:cs typeface="Calibri" panose="020F0502020204030204" pitchFamily="34" charset="0"/>
                <a:sym typeface="Calibri"/>
              </a:rPr>
              <a:t>n</a:t>
            </a:r>
            <a:r>
              <a:rPr lang="en-US" sz="2000" b="1" spc="300">
                <a:solidFill>
                  <a:schemeClr val="dk1"/>
                </a:solidFill>
                <a:latin typeface="Calibri" panose="020F0502020204030204" pitchFamily="34" charset="0"/>
                <a:ea typeface="Calibri"/>
                <a:cs typeface="Calibri" panose="020F0502020204030204" pitchFamily="34" charset="0"/>
                <a:sym typeface="Calibri"/>
              </a:rPr>
              <a:t> = 2</a:t>
            </a:r>
            <a:r>
              <a:rPr lang="en-US" sz="2000" b="1" spc="300" baseline="30000">
                <a:solidFill>
                  <a:schemeClr val="dk1"/>
                </a:solidFill>
                <a:latin typeface="Calibri" panose="020F0502020204030204" pitchFamily="34" charset="0"/>
                <a:ea typeface="Calibri"/>
                <a:cs typeface="Calibri" panose="020F0502020204030204" pitchFamily="34" charset="0"/>
                <a:sym typeface="Calibri"/>
              </a:rPr>
              <a:t>m - n </a:t>
            </a:r>
            <a:r>
              <a:rPr lang="en-US" sz="2000" spc="300">
                <a:solidFill>
                  <a:schemeClr val="dk1"/>
                </a:solidFill>
                <a:latin typeface="Calibri" panose="020F0502020204030204" pitchFamily="34" charset="0"/>
                <a:ea typeface="Calibri"/>
                <a:cs typeface="Calibri" panose="020F0502020204030204" pitchFamily="34" charset="0"/>
                <a:sym typeface="Calibri"/>
              </a:rPr>
              <a:t>mục (entry)</a:t>
            </a:r>
            <a:endParaRPr spc="300">
              <a:latin typeface="Calibri" panose="020F0502020204030204" pitchFamily="34" charset="0"/>
              <a:cs typeface="Calibri" panose="020F0502020204030204" pitchFamily="34" charset="0"/>
            </a:endParaRPr>
          </a:p>
        </p:txBody>
      </p:sp>
      <p:sp>
        <p:nvSpPr>
          <p:cNvPr id="1410" name="Google Shape;1410;p58"/>
          <p:cNvSpPr/>
          <p:nvPr/>
        </p:nvSpPr>
        <p:spPr>
          <a:xfrm>
            <a:off x="965389" y="1040178"/>
            <a:ext cx="11248000"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Bộ nhớ vật lý:</a:t>
            </a:r>
            <a:r>
              <a:rPr lang="en-US" sz="2000" spc="300">
                <a:solidFill>
                  <a:schemeClr val="dk1"/>
                </a:solidFill>
                <a:latin typeface="Calibri" panose="020F0502020204030204" pitchFamily="34" charset="0"/>
                <a:ea typeface="Calibri"/>
                <a:cs typeface="Calibri" panose="020F0502020204030204" pitchFamily="34" charset="0"/>
                <a:sym typeface="Calibri"/>
              </a:rPr>
              <a:t>  là </a:t>
            </a:r>
            <a:r>
              <a:rPr lang="en-US" sz="2000" b="1" spc="300">
                <a:solidFill>
                  <a:schemeClr val="dk1"/>
                </a:solidFill>
                <a:latin typeface="Calibri" panose="020F0502020204030204" pitchFamily="34" charset="0"/>
                <a:ea typeface="Calibri"/>
                <a:cs typeface="Calibri" panose="020F0502020204030204" pitchFamily="34" charset="0"/>
                <a:sym typeface="Calibri"/>
              </a:rPr>
              <a:t>khung trang </a:t>
            </a:r>
            <a:r>
              <a:rPr lang="en-US" sz="2000" spc="300">
                <a:solidFill>
                  <a:schemeClr val="dk1"/>
                </a:solidFill>
                <a:latin typeface="Calibri" panose="020F0502020204030204" pitchFamily="34" charset="0"/>
                <a:ea typeface="Calibri"/>
                <a:cs typeface="Calibri" panose="020F0502020204030204" pitchFamily="34" charset="0"/>
                <a:sym typeface="Calibri"/>
              </a:rPr>
              <a:t>(frame), có kích thước lũy thừa của 2</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Bộ nhớ luận lý:</a:t>
            </a:r>
            <a:r>
              <a:rPr lang="en-US" sz="2000" spc="300">
                <a:solidFill>
                  <a:schemeClr val="dk1"/>
                </a:solidFill>
                <a:latin typeface="Calibri" panose="020F0502020204030204" pitchFamily="34" charset="0"/>
                <a:ea typeface="Calibri"/>
                <a:cs typeface="Calibri" panose="020F0502020204030204" pitchFamily="34" charset="0"/>
                <a:sym typeface="Calibri"/>
              </a:rPr>
              <a:t> tập hợp địa chỉ logic mà 1 chương trình có thể sinh ra → </a:t>
            </a:r>
            <a:r>
              <a:rPr lang="en-US" sz="2000" b="1" spc="300">
                <a:solidFill>
                  <a:schemeClr val="dk1"/>
                </a:solidFill>
                <a:latin typeface="Calibri" panose="020F0502020204030204" pitchFamily="34" charset="0"/>
                <a:ea typeface="Calibri"/>
                <a:cs typeface="Calibri" panose="020F0502020204030204" pitchFamily="34" charset="0"/>
                <a:sym typeface="Calibri"/>
              </a:rPr>
              <a:t>page</a:t>
            </a:r>
            <a:endParaRPr sz="2000" b="1"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Bảng phân trang:</a:t>
            </a:r>
            <a:r>
              <a:rPr lang="en-US" sz="2000" spc="300">
                <a:solidFill>
                  <a:schemeClr val="dk1"/>
                </a:solidFill>
                <a:latin typeface="Calibri" panose="020F0502020204030204" pitchFamily="34" charset="0"/>
                <a:ea typeface="Calibri"/>
                <a:cs typeface="Calibri" panose="020F0502020204030204" pitchFamily="34" charset="0"/>
                <a:sym typeface="Calibri"/>
              </a:rPr>
              <a:t> chuyểṇ địa chỉ luận lý -&gt; địa chỉ thực</a:t>
            </a:r>
            <a:endParaRPr spc="300">
              <a:latin typeface="Calibri" panose="020F0502020204030204" pitchFamily="34" charset="0"/>
              <a:cs typeface="Calibri" panose="020F0502020204030204" pitchFamily="34" charset="0"/>
            </a:endParaRPr>
          </a:p>
        </p:txBody>
      </p:sp>
      <p:sp>
        <p:nvSpPr>
          <p:cNvPr id="1411" name="Google Shape;1411;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65</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96"/>
                                        </p:tgtEl>
                                        <p:attrNameLst>
                                          <p:attrName>style.visibility</p:attrName>
                                        </p:attrNameLst>
                                      </p:cBhvr>
                                      <p:to>
                                        <p:strVal val="visible"/>
                                      </p:to>
                                    </p:set>
                                    <p:anim calcmode="lin" valueType="num">
                                      <p:cBhvr additive="base">
                                        <p:cTn id="7" dur="250" fill="hold"/>
                                        <p:tgtEl>
                                          <p:spTgt spid="1396"/>
                                        </p:tgtEl>
                                        <p:attrNameLst>
                                          <p:attrName>ppt_x</p:attrName>
                                        </p:attrNameLst>
                                      </p:cBhvr>
                                      <p:tavLst>
                                        <p:tav tm="0">
                                          <p:val>
                                            <p:strVal val="1+#ppt_w/2"/>
                                          </p:val>
                                        </p:tav>
                                        <p:tav tm="100000">
                                          <p:val>
                                            <p:strVal val="#ppt_x"/>
                                          </p:val>
                                        </p:tav>
                                      </p:tavLst>
                                    </p:anim>
                                    <p:anim calcmode="lin" valueType="num">
                                      <p:cBhvr additive="base">
                                        <p:cTn id="8" dur="250" fill="hold"/>
                                        <p:tgtEl>
                                          <p:spTgt spid="13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grpSp>
        <p:nvGrpSpPr>
          <p:cNvPr id="1416" name="Google Shape;1416;p59"/>
          <p:cNvGrpSpPr/>
          <p:nvPr/>
        </p:nvGrpSpPr>
        <p:grpSpPr>
          <a:xfrm>
            <a:off x="2013724" y="1031016"/>
            <a:ext cx="8096250" cy="5344299"/>
            <a:chOff x="2100126" y="1127625"/>
            <a:chExt cx="8096250" cy="5344299"/>
          </a:xfrm>
        </p:grpSpPr>
        <p:pic>
          <p:nvPicPr>
            <p:cNvPr id="1417" name="Google Shape;1417;p59" descr="image.png"/>
            <p:cNvPicPr preferRelativeResize="0"/>
            <p:nvPr/>
          </p:nvPicPr>
          <p:blipFill rotWithShape="1">
            <a:blip r:embed="rId3">
              <a:alphaModFix/>
            </a:blip>
            <a:srcRect/>
            <a:stretch/>
          </p:blipFill>
          <p:spPr>
            <a:xfrm>
              <a:off x="2563676" y="1127625"/>
              <a:ext cx="7083425" cy="1695450"/>
            </a:xfrm>
            <a:prstGeom prst="rect">
              <a:avLst/>
            </a:prstGeom>
            <a:noFill/>
            <a:ln>
              <a:noFill/>
            </a:ln>
          </p:spPr>
        </p:pic>
        <p:sp>
          <p:nvSpPr>
            <p:cNvPr id="1418" name="Google Shape;1418;p59"/>
            <p:cNvSpPr/>
            <p:nvPr/>
          </p:nvSpPr>
          <p:spPr>
            <a:xfrm>
              <a:off x="2800213" y="3318375"/>
              <a:ext cx="1606550"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19" name="Google Shape;1419;p59"/>
            <p:cNvSpPr/>
            <p:nvPr/>
          </p:nvSpPr>
          <p:spPr>
            <a:xfrm>
              <a:off x="2800213" y="3804150"/>
              <a:ext cx="1606550"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20" name="Google Shape;1420;p59"/>
            <p:cNvSpPr/>
            <p:nvPr/>
          </p:nvSpPr>
          <p:spPr>
            <a:xfrm>
              <a:off x="2800214" y="4289925"/>
              <a:ext cx="1606550"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21" name="Google Shape;1421;p59"/>
            <p:cNvSpPr/>
            <p:nvPr/>
          </p:nvSpPr>
          <p:spPr>
            <a:xfrm>
              <a:off x="2800213" y="4775700"/>
              <a:ext cx="1609725"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22" name="Google Shape;1422;p59"/>
            <p:cNvSpPr/>
            <p:nvPr/>
          </p:nvSpPr>
          <p:spPr>
            <a:xfrm>
              <a:off x="2747826" y="5388475"/>
              <a:ext cx="16383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FF"/>
                </a:buClr>
                <a:buSzPts val="1800"/>
                <a:buFont typeface="Helvetica Neue"/>
                <a:buNone/>
              </a:pPr>
              <a:r>
                <a:rPr lang="en-US" sz="1800">
                  <a:solidFill>
                    <a:srgbClr val="0000FF"/>
                  </a:solidFill>
                  <a:latin typeface="Calibri" panose="020F0502020204030204" pitchFamily="34" charset="0"/>
                  <a:ea typeface="Helvetica Neue"/>
                  <a:cs typeface="Calibri" panose="020F0502020204030204" pitchFamily="34" charset="0"/>
                  <a:sym typeface="Helvetica Neue"/>
                </a:rPr>
                <a:t>logical memory</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nvGrpSpPr>
            <p:cNvPr id="1423" name="Google Shape;1423;p59"/>
            <p:cNvGrpSpPr/>
            <p:nvPr/>
          </p:nvGrpSpPr>
          <p:grpSpPr>
            <a:xfrm>
              <a:off x="5867263" y="3537450"/>
              <a:ext cx="671513" cy="393700"/>
              <a:chOff x="-9502" y="0"/>
              <a:chExt cx="669925" cy="393700"/>
            </a:xfrm>
          </p:grpSpPr>
          <p:sp>
            <p:nvSpPr>
              <p:cNvPr id="1424" name="Google Shape;1424;p59"/>
              <p:cNvSpPr/>
              <p:nvPr/>
            </p:nvSpPr>
            <p:spPr>
              <a:xfrm>
                <a:off x="-9502" y="0"/>
                <a:ext cx="669925" cy="393700"/>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25" name="Google Shape;1425;p59"/>
              <p:cNvSpPr/>
              <p:nvPr/>
            </p:nvSpPr>
            <p:spPr>
              <a:xfrm>
                <a:off x="0" y="11430"/>
                <a:ext cx="231277" cy="370840"/>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1</a:t>
                </a:r>
                <a:endParaRPr>
                  <a:latin typeface="Calibri" panose="020F0502020204030204" pitchFamily="34" charset="0"/>
                  <a:cs typeface="Calibri" panose="020F0502020204030204" pitchFamily="34" charset="0"/>
                </a:endParaRPr>
              </a:p>
            </p:txBody>
          </p:sp>
        </p:grpSp>
        <p:grpSp>
          <p:nvGrpSpPr>
            <p:cNvPr id="1426" name="Google Shape;1426;p59"/>
            <p:cNvGrpSpPr/>
            <p:nvPr/>
          </p:nvGrpSpPr>
          <p:grpSpPr>
            <a:xfrm>
              <a:off x="5867263" y="3934325"/>
              <a:ext cx="671513" cy="393700"/>
              <a:chOff x="-6335" y="0"/>
              <a:chExt cx="669925" cy="393700"/>
            </a:xfrm>
          </p:grpSpPr>
          <p:sp>
            <p:nvSpPr>
              <p:cNvPr id="1427" name="Google Shape;1427;p59"/>
              <p:cNvSpPr/>
              <p:nvPr/>
            </p:nvSpPr>
            <p:spPr>
              <a:xfrm>
                <a:off x="-6335" y="0"/>
                <a:ext cx="669925" cy="393700"/>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28" name="Google Shape;1428;p59"/>
              <p:cNvSpPr/>
              <p:nvPr/>
            </p:nvSpPr>
            <p:spPr>
              <a:xfrm>
                <a:off x="0" y="11430"/>
                <a:ext cx="231277" cy="370840"/>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4</a:t>
                </a:r>
                <a:endParaRPr>
                  <a:latin typeface="Calibri" panose="020F0502020204030204" pitchFamily="34" charset="0"/>
                  <a:cs typeface="Calibri" panose="020F0502020204030204" pitchFamily="34" charset="0"/>
                </a:endParaRPr>
              </a:p>
            </p:txBody>
          </p:sp>
        </p:grpSp>
        <p:grpSp>
          <p:nvGrpSpPr>
            <p:cNvPr id="1429" name="Google Shape;1429;p59"/>
            <p:cNvGrpSpPr/>
            <p:nvPr/>
          </p:nvGrpSpPr>
          <p:grpSpPr>
            <a:xfrm>
              <a:off x="5867263" y="4331200"/>
              <a:ext cx="671513" cy="393700"/>
              <a:chOff x="-3167" y="0"/>
              <a:chExt cx="669925" cy="393700"/>
            </a:xfrm>
          </p:grpSpPr>
          <p:sp>
            <p:nvSpPr>
              <p:cNvPr id="1430" name="Google Shape;1430;p59"/>
              <p:cNvSpPr/>
              <p:nvPr/>
            </p:nvSpPr>
            <p:spPr>
              <a:xfrm>
                <a:off x="-3167" y="0"/>
                <a:ext cx="669925" cy="393700"/>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31" name="Google Shape;1431;p59"/>
              <p:cNvSpPr/>
              <p:nvPr/>
            </p:nvSpPr>
            <p:spPr>
              <a:xfrm>
                <a:off x="0" y="11430"/>
                <a:ext cx="231277" cy="370840"/>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3</a:t>
                </a:r>
                <a:endParaRPr>
                  <a:latin typeface="Calibri" panose="020F0502020204030204" pitchFamily="34" charset="0"/>
                  <a:cs typeface="Calibri" panose="020F0502020204030204" pitchFamily="34" charset="0"/>
                </a:endParaRPr>
              </a:p>
            </p:txBody>
          </p:sp>
        </p:grpSp>
        <p:grpSp>
          <p:nvGrpSpPr>
            <p:cNvPr id="1432" name="Google Shape;1432;p59"/>
            <p:cNvGrpSpPr/>
            <p:nvPr/>
          </p:nvGrpSpPr>
          <p:grpSpPr>
            <a:xfrm>
              <a:off x="5867263" y="4728075"/>
              <a:ext cx="671513" cy="393700"/>
              <a:chOff x="0" y="0"/>
              <a:chExt cx="669925" cy="393700"/>
            </a:xfrm>
          </p:grpSpPr>
          <p:sp>
            <p:nvSpPr>
              <p:cNvPr id="1433" name="Google Shape;1433;p59"/>
              <p:cNvSpPr/>
              <p:nvPr/>
            </p:nvSpPr>
            <p:spPr>
              <a:xfrm>
                <a:off x="0" y="0"/>
                <a:ext cx="669925" cy="393700"/>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34" name="Google Shape;1434;p59"/>
              <p:cNvSpPr/>
              <p:nvPr/>
            </p:nvSpPr>
            <p:spPr>
              <a:xfrm>
                <a:off x="0" y="11430"/>
                <a:ext cx="231277" cy="370840"/>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5</a:t>
                </a:r>
                <a:endParaRPr>
                  <a:latin typeface="Calibri" panose="020F0502020204030204" pitchFamily="34" charset="0"/>
                  <a:cs typeface="Calibri" panose="020F0502020204030204" pitchFamily="34" charset="0"/>
                </a:endParaRPr>
              </a:p>
            </p:txBody>
          </p:sp>
        </p:grpSp>
        <p:sp>
          <p:nvSpPr>
            <p:cNvPr id="1435" name="Google Shape;1435;p59"/>
            <p:cNvSpPr/>
            <p:nvPr/>
          </p:nvSpPr>
          <p:spPr>
            <a:xfrm>
              <a:off x="5456101" y="3556500"/>
              <a:ext cx="228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0</a:t>
              </a:r>
              <a:endParaRPr>
                <a:latin typeface="Calibri" panose="020F0502020204030204" pitchFamily="34" charset="0"/>
                <a:cs typeface="Calibri" panose="020F0502020204030204" pitchFamily="34" charset="0"/>
              </a:endParaRPr>
            </a:p>
          </p:txBody>
        </p:sp>
        <p:sp>
          <p:nvSpPr>
            <p:cNvPr id="1436" name="Google Shape;1436;p59"/>
            <p:cNvSpPr/>
            <p:nvPr/>
          </p:nvSpPr>
          <p:spPr>
            <a:xfrm>
              <a:off x="5452926" y="3966075"/>
              <a:ext cx="228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1</a:t>
              </a:r>
              <a:endParaRPr>
                <a:latin typeface="Calibri" panose="020F0502020204030204" pitchFamily="34" charset="0"/>
                <a:cs typeface="Calibri" panose="020F0502020204030204" pitchFamily="34" charset="0"/>
              </a:endParaRPr>
            </a:p>
          </p:txBody>
        </p:sp>
        <p:sp>
          <p:nvSpPr>
            <p:cNvPr id="1437" name="Google Shape;1437;p59"/>
            <p:cNvSpPr/>
            <p:nvPr/>
          </p:nvSpPr>
          <p:spPr>
            <a:xfrm>
              <a:off x="5459276" y="437247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2</a:t>
              </a:r>
              <a:endParaRPr>
                <a:latin typeface="Calibri" panose="020F0502020204030204" pitchFamily="34" charset="0"/>
                <a:cs typeface="Calibri" panose="020F0502020204030204" pitchFamily="34" charset="0"/>
              </a:endParaRPr>
            </a:p>
          </p:txBody>
        </p:sp>
        <p:sp>
          <p:nvSpPr>
            <p:cNvPr id="1438" name="Google Shape;1438;p59"/>
            <p:cNvSpPr/>
            <p:nvPr/>
          </p:nvSpPr>
          <p:spPr>
            <a:xfrm>
              <a:off x="5468801" y="4782050"/>
              <a:ext cx="228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3</a:t>
              </a:r>
              <a:endParaRPr>
                <a:latin typeface="Calibri" panose="020F0502020204030204" pitchFamily="34" charset="0"/>
                <a:cs typeface="Calibri" panose="020F0502020204030204" pitchFamily="34" charset="0"/>
              </a:endParaRPr>
            </a:p>
          </p:txBody>
        </p:sp>
        <p:sp>
          <p:nvSpPr>
            <p:cNvPr id="1439" name="Google Shape;1439;p59"/>
            <p:cNvSpPr/>
            <p:nvPr/>
          </p:nvSpPr>
          <p:spPr>
            <a:xfrm>
              <a:off x="5637076" y="5363075"/>
              <a:ext cx="11715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page table</a:t>
              </a:r>
              <a:endParaRPr>
                <a:latin typeface="Calibri" panose="020F0502020204030204" pitchFamily="34" charset="0"/>
                <a:cs typeface="Calibri" panose="020F0502020204030204" pitchFamily="34" charset="0"/>
              </a:endParaRPr>
            </a:p>
          </p:txBody>
        </p:sp>
        <p:sp>
          <p:nvSpPr>
            <p:cNvPr id="1440" name="Google Shape;1440;p59"/>
            <p:cNvSpPr/>
            <p:nvPr/>
          </p:nvSpPr>
          <p:spPr>
            <a:xfrm>
              <a:off x="8507276" y="3159625"/>
              <a:ext cx="1609725" cy="485775"/>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nvGrpSpPr>
            <p:cNvPr id="1441" name="Google Shape;1441;p59"/>
            <p:cNvGrpSpPr/>
            <p:nvPr/>
          </p:nvGrpSpPr>
          <p:grpSpPr>
            <a:xfrm>
              <a:off x="8507276" y="3645400"/>
              <a:ext cx="1609725" cy="485775"/>
              <a:chOff x="0" y="0"/>
              <a:chExt cx="1608138" cy="485775"/>
            </a:xfrm>
          </p:grpSpPr>
          <p:sp>
            <p:nvSpPr>
              <p:cNvPr id="1442" name="Google Shape;1442;p59"/>
              <p:cNvSpPr/>
              <p:nvPr/>
            </p:nvSpPr>
            <p:spPr>
              <a:xfrm>
                <a:off x="0" y="0"/>
                <a:ext cx="1608138"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43" name="Google Shape;1443;p59"/>
              <p:cNvSpPr/>
              <p:nvPr/>
            </p:nvSpPr>
            <p:spPr>
              <a:xfrm>
                <a:off x="0" y="57467"/>
                <a:ext cx="803335"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page 0</a:t>
                </a:r>
                <a:endParaRPr>
                  <a:latin typeface="Calibri" panose="020F0502020204030204" pitchFamily="34" charset="0"/>
                  <a:cs typeface="Calibri" panose="020F0502020204030204" pitchFamily="34" charset="0"/>
                </a:endParaRPr>
              </a:p>
            </p:txBody>
          </p:sp>
        </p:grpSp>
        <p:sp>
          <p:nvSpPr>
            <p:cNvPr id="1444" name="Google Shape;1444;p59"/>
            <p:cNvSpPr/>
            <p:nvPr/>
          </p:nvSpPr>
          <p:spPr>
            <a:xfrm>
              <a:off x="8507276" y="4131175"/>
              <a:ext cx="1606550" cy="485775"/>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nvGrpSpPr>
            <p:cNvPr id="1445" name="Google Shape;1445;p59"/>
            <p:cNvGrpSpPr/>
            <p:nvPr/>
          </p:nvGrpSpPr>
          <p:grpSpPr>
            <a:xfrm>
              <a:off x="8507276" y="4616950"/>
              <a:ext cx="1608138" cy="485775"/>
              <a:chOff x="-4762" y="0"/>
              <a:chExt cx="1608138" cy="485775"/>
            </a:xfrm>
          </p:grpSpPr>
          <p:sp>
            <p:nvSpPr>
              <p:cNvPr id="1446" name="Google Shape;1446;p59"/>
              <p:cNvSpPr/>
              <p:nvPr/>
            </p:nvSpPr>
            <p:spPr>
              <a:xfrm>
                <a:off x="-4762" y="0"/>
                <a:ext cx="1608138"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47" name="Google Shape;1447;p59"/>
              <p:cNvSpPr/>
              <p:nvPr/>
            </p:nvSpPr>
            <p:spPr>
              <a:xfrm>
                <a:off x="0" y="57467"/>
                <a:ext cx="803335"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page 2</a:t>
                </a:r>
                <a:endParaRPr>
                  <a:latin typeface="Calibri" panose="020F0502020204030204" pitchFamily="34" charset="0"/>
                  <a:cs typeface="Calibri" panose="020F0502020204030204" pitchFamily="34" charset="0"/>
                </a:endParaRPr>
              </a:p>
            </p:txBody>
          </p:sp>
        </p:grpSp>
        <p:sp>
          <p:nvSpPr>
            <p:cNvPr id="1448" name="Google Shape;1448;p59"/>
            <p:cNvSpPr/>
            <p:nvPr/>
          </p:nvSpPr>
          <p:spPr>
            <a:xfrm>
              <a:off x="8377101" y="6194925"/>
              <a:ext cx="18192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FF"/>
                </a:buClr>
                <a:buSzPts val="1800"/>
                <a:buFont typeface="Helvetica Neue"/>
                <a:buNone/>
              </a:pPr>
              <a:r>
                <a:rPr lang="en-US" sz="1800">
                  <a:solidFill>
                    <a:srgbClr val="0000FF"/>
                  </a:solidFill>
                  <a:latin typeface="Calibri" panose="020F0502020204030204" pitchFamily="34" charset="0"/>
                  <a:ea typeface="Helvetica Neue"/>
                  <a:cs typeface="Calibri" panose="020F0502020204030204" pitchFamily="34" charset="0"/>
                  <a:sym typeface="Helvetica Neue"/>
                </a:rPr>
                <a:t>physical memory</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49" name="Google Shape;1449;p59"/>
            <p:cNvSpPr/>
            <p:nvPr/>
          </p:nvSpPr>
          <p:spPr>
            <a:xfrm>
              <a:off x="7723051" y="2651625"/>
              <a:ext cx="793750" cy="418576"/>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FF"/>
                </a:buClr>
                <a:buSzPts val="1600"/>
                <a:buFont typeface="Helvetica Neue"/>
                <a:buNone/>
              </a:pPr>
              <a:r>
                <a:rPr lang="en-US" sz="1600">
                  <a:solidFill>
                    <a:srgbClr val="0000FF"/>
                  </a:solidFill>
                  <a:latin typeface="Calibri" panose="020F0502020204030204" pitchFamily="34" charset="0"/>
                  <a:ea typeface="Helvetica Neue"/>
                  <a:cs typeface="Calibri" panose="020F0502020204030204" pitchFamily="34" charset="0"/>
                  <a:sym typeface="Helvetica Neue"/>
                </a:rPr>
                <a:t>frame</a:t>
              </a:r>
              <a:endParaRPr>
                <a:latin typeface="Calibri" panose="020F0502020204030204" pitchFamily="34" charset="0"/>
                <a:cs typeface="Calibri" panose="020F0502020204030204" pitchFamily="34" charset="0"/>
              </a:endParaRPr>
            </a:p>
            <a:p>
              <a:pPr marL="0" marR="0" lvl="0" indent="0" algn="l" rtl="0">
                <a:lnSpc>
                  <a:spcPct val="85000"/>
                </a:lnSpc>
                <a:spcBef>
                  <a:spcPts val="0"/>
                </a:spcBef>
                <a:spcAft>
                  <a:spcPts val="0"/>
                </a:spcAft>
                <a:buClr>
                  <a:srgbClr val="0000FF"/>
                </a:buClr>
                <a:buSzPts val="1600"/>
                <a:buFont typeface="Helvetica Neue"/>
                <a:buNone/>
              </a:pPr>
              <a:r>
                <a:rPr lang="en-US" sz="1600">
                  <a:solidFill>
                    <a:srgbClr val="0000FF"/>
                  </a:solidFill>
                  <a:latin typeface="Calibri" panose="020F0502020204030204" pitchFamily="34" charset="0"/>
                  <a:ea typeface="Helvetica Neue"/>
                  <a:cs typeface="Calibri" panose="020F0502020204030204" pitchFamily="34" charset="0"/>
                  <a:sym typeface="Helvetica Neue"/>
                </a:rPr>
                <a:t>number</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50" name="Google Shape;1450;p59"/>
            <p:cNvSpPr/>
            <p:nvPr/>
          </p:nvSpPr>
          <p:spPr>
            <a:xfrm>
              <a:off x="8021501" y="3226300"/>
              <a:ext cx="228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0</a:t>
              </a:r>
              <a:endParaRPr>
                <a:latin typeface="Calibri" panose="020F0502020204030204" pitchFamily="34" charset="0"/>
                <a:cs typeface="Calibri" panose="020F0502020204030204" pitchFamily="34" charset="0"/>
              </a:endParaRPr>
            </a:p>
          </p:txBody>
        </p:sp>
        <p:sp>
          <p:nvSpPr>
            <p:cNvPr id="1451" name="Google Shape;1451;p59"/>
            <p:cNvSpPr/>
            <p:nvPr/>
          </p:nvSpPr>
          <p:spPr>
            <a:xfrm>
              <a:off x="8027851" y="371207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1</a:t>
              </a:r>
              <a:endParaRPr>
                <a:latin typeface="Calibri" panose="020F0502020204030204" pitchFamily="34" charset="0"/>
                <a:cs typeface="Calibri" panose="020F0502020204030204" pitchFamily="34" charset="0"/>
              </a:endParaRPr>
            </a:p>
          </p:txBody>
        </p:sp>
        <p:sp>
          <p:nvSpPr>
            <p:cNvPr id="1452" name="Google Shape;1452;p59"/>
            <p:cNvSpPr/>
            <p:nvPr/>
          </p:nvSpPr>
          <p:spPr>
            <a:xfrm>
              <a:off x="8024676" y="4204200"/>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2</a:t>
              </a:r>
              <a:endParaRPr>
                <a:latin typeface="Calibri" panose="020F0502020204030204" pitchFamily="34" charset="0"/>
                <a:cs typeface="Calibri" panose="020F0502020204030204" pitchFamily="34" charset="0"/>
              </a:endParaRPr>
            </a:p>
          </p:txBody>
        </p:sp>
        <p:sp>
          <p:nvSpPr>
            <p:cNvPr id="1453" name="Google Shape;1453;p59"/>
            <p:cNvSpPr/>
            <p:nvPr/>
          </p:nvSpPr>
          <p:spPr>
            <a:xfrm>
              <a:off x="8021501" y="471537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3</a:t>
              </a:r>
              <a:endParaRPr>
                <a:latin typeface="Calibri" panose="020F0502020204030204" pitchFamily="34" charset="0"/>
                <a:cs typeface="Calibri" panose="020F0502020204030204" pitchFamily="34" charset="0"/>
              </a:endParaRPr>
            </a:p>
          </p:txBody>
        </p:sp>
        <p:grpSp>
          <p:nvGrpSpPr>
            <p:cNvPr id="1454" name="Google Shape;1454;p59"/>
            <p:cNvGrpSpPr/>
            <p:nvPr/>
          </p:nvGrpSpPr>
          <p:grpSpPr>
            <a:xfrm>
              <a:off x="8507276" y="5099550"/>
              <a:ext cx="1609725" cy="485775"/>
              <a:chOff x="0" y="0"/>
              <a:chExt cx="1608138" cy="485775"/>
            </a:xfrm>
          </p:grpSpPr>
          <p:sp>
            <p:nvSpPr>
              <p:cNvPr id="1455" name="Google Shape;1455;p59"/>
              <p:cNvSpPr/>
              <p:nvPr/>
            </p:nvSpPr>
            <p:spPr>
              <a:xfrm>
                <a:off x="0" y="0"/>
                <a:ext cx="1608138" cy="485775"/>
              </a:xfrm>
              <a:prstGeom prst="rect">
                <a:avLst/>
              </a:prstGeom>
              <a:solidFill>
                <a:srgbClr val="DDDDDD"/>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56" name="Google Shape;1456;p59"/>
              <p:cNvSpPr/>
              <p:nvPr/>
            </p:nvSpPr>
            <p:spPr>
              <a:xfrm>
                <a:off x="0" y="57467"/>
                <a:ext cx="803335"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page 1</a:t>
                </a:r>
                <a:endParaRPr>
                  <a:latin typeface="Calibri" panose="020F0502020204030204" pitchFamily="34" charset="0"/>
                  <a:cs typeface="Calibri" panose="020F0502020204030204" pitchFamily="34" charset="0"/>
                </a:endParaRPr>
              </a:p>
            </p:txBody>
          </p:sp>
        </p:grpSp>
        <p:sp>
          <p:nvSpPr>
            <p:cNvPr id="1457" name="Google Shape;1457;p59"/>
            <p:cNvSpPr/>
            <p:nvPr/>
          </p:nvSpPr>
          <p:spPr>
            <a:xfrm>
              <a:off x="8018326" y="5166225"/>
              <a:ext cx="228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4</a:t>
              </a:r>
              <a:endParaRPr>
                <a:latin typeface="Calibri" panose="020F0502020204030204" pitchFamily="34" charset="0"/>
                <a:cs typeface="Calibri" panose="020F0502020204030204" pitchFamily="34" charset="0"/>
              </a:endParaRPr>
            </a:p>
          </p:txBody>
        </p:sp>
        <p:cxnSp>
          <p:nvCxnSpPr>
            <p:cNvPr id="1458" name="Google Shape;1458;p59"/>
            <p:cNvCxnSpPr/>
            <p:nvPr/>
          </p:nvCxnSpPr>
          <p:spPr>
            <a:xfrm>
              <a:off x="6440351" y="3756525"/>
              <a:ext cx="1609725" cy="130175"/>
            </a:xfrm>
            <a:prstGeom prst="straightConnector1">
              <a:avLst/>
            </a:prstGeom>
            <a:noFill/>
            <a:ln w="15875" cap="flat" cmpd="sng">
              <a:solidFill>
                <a:srgbClr val="000000"/>
              </a:solidFill>
              <a:prstDash val="solid"/>
              <a:round/>
              <a:headEnd type="oval" w="med" len="med"/>
              <a:tailEnd type="stealth" w="med" len="med"/>
            </a:ln>
          </p:spPr>
        </p:cxnSp>
        <p:sp>
          <p:nvSpPr>
            <p:cNvPr id="1459" name="Google Shape;1459;p59"/>
            <p:cNvSpPr/>
            <p:nvPr/>
          </p:nvSpPr>
          <p:spPr>
            <a:xfrm>
              <a:off x="2100126" y="2718300"/>
              <a:ext cx="790575" cy="418576"/>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FF"/>
                </a:buClr>
                <a:buSzPts val="1600"/>
                <a:buFont typeface="Helvetica Neue"/>
                <a:buNone/>
              </a:pPr>
              <a:r>
                <a:rPr lang="en-US" sz="1600">
                  <a:solidFill>
                    <a:srgbClr val="0000FF"/>
                  </a:solidFill>
                  <a:latin typeface="Calibri" panose="020F0502020204030204" pitchFamily="34" charset="0"/>
                  <a:ea typeface="Helvetica Neue"/>
                  <a:cs typeface="Calibri" panose="020F0502020204030204" pitchFamily="34" charset="0"/>
                  <a:sym typeface="Helvetica Neue"/>
                </a:rPr>
                <a:t>page</a:t>
              </a:r>
              <a:endParaRPr>
                <a:latin typeface="Calibri" panose="020F0502020204030204" pitchFamily="34" charset="0"/>
                <a:cs typeface="Calibri" panose="020F0502020204030204" pitchFamily="34" charset="0"/>
              </a:endParaRPr>
            </a:p>
            <a:p>
              <a:pPr marL="0" marR="0" lvl="0" indent="0" algn="l" rtl="0">
                <a:lnSpc>
                  <a:spcPct val="85000"/>
                </a:lnSpc>
                <a:spcBef>
                  <a:spcPts val="0"/>
                </a:spcBef>
                <a:spcAft>
                  <a:spcPts val="0"/>
                </a:spcAft>
                <a:buClr>
                  <a:srgbClr val="0000FF"/>
                </a:buClr>
                <a:buSzPts val="1600"/>
                <a:buFont typeface="Helvetica Neue"/>
                <a:buNone/>
              </a:pPr>
              <a:r>
                <a:rPr lang="en-US" sz="1600">
                  <a:solidFill>
                    <a:srgbClr val="0000FF"/>
                  </a:solidFill>
                  <a:latin typeface="Calibri" panose="020F0502020204030204" pitchFamily="34" charset="0"/>
                  <a:ea typeface="Helvetica Neue"/>
                  <a:cs typeface="Calibri" panose="020F0502020204030204" pitchFamily="34" charset="0"/>
                  <a:sym typeface="Helvetica Neue"/>
                </a:rPr>
                <a:t>number</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60" name="Google Shape;1460;p59"/>
            <p:cNvSpPr/>
            <p:nvPr/>
          </p:nvSpPr>
          <p:spPr>
            <a:xfrm>
              <a:off x="2404926" y="336282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0</a:t>
              </a:r>
              <a:endParaRPr>
                <a:latin typeface="Calibri" panose="020F0502020204030204" pitchFamily="34" charset="0"/>
                <a:cs typeface="Calibri" panose="020F0502020204030204" pitchFamily="34" charset="0"/>
              </a:endParaRPr>
            </a:p>
          </p:txBody>
        </p:sp>
        <p:sp>
          <p:nvSpPr>
            <p:cNvPr id="1461" name="Google Shape;1461;p59"/>
            <p:cNvSpPr/>
            <p:nvPr/>
          </p:nvSpPr>
          <p:spPr>
            <a:xfrm>
              <a:off x="2401751" y="3848600"/>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1</a:t>
              </a:r>
              <a:endParaRPr>
                <a:latin typeface="Calibri" panose="020F0502020204030204" pitchFamily="34" charset="0"/>
                <a:cs typeface="Calibri" panose="020F0502020204030204" pitchFamily="34" charset="0"/>
              </a:endParaRPr>
            </a:p>
          </p:txBody>
        </p:sp>
        <p:sp>
          <p:nvSpPr>
            <p:cNvPr id="1462" name="Google Shape;1462;p59"/>
            <p:cNvSpPr/>
            <p:nvPr/>
          </p:nvSpPr>
          <p:spPr>
            <a:xfrm>
              <a:off x="2398576" y="434072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2</a:t>
              </a:r>
              <a:endParaRPr>
                <a:latin typeface="Calibri" panose="020F0502020204030204" pitchFamily="34" charset="0"/>
                <a:cs typeface="Calibri" panose="020F0502020204030204" pitchFamily="34" charset="0"/>
              </a:endParaRPr>
            </a:p>
          </p:txBody>
        </p:sp>
        <p:sp>
          <p:nvSpPr>
            <p:cNvPr id="1463" name="Google Shape;1463;p59"/>
            <p:cNvSpPr/>
            <p:nvPr/>
          </p:nvSpPr>
          <p:spPr>
            <a:xfrm>
              <a:off x="2395401" y="4855075"/>
              <a:ext cx="2317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3</a:t>
              </a:r>
              <a:endParaRPr>
                <a:latin typeface="Calibri" panose="020F0502020204030204" pitchFamily="34" charset="0"/>
                <a:cs typeface="Calibri" panose="020F0502020204030204" pitchFamily="34" charset="0"/>
              </a:endParaRPr>
            </a:p>
          </p:txBody>
        </p:sp>
      </p:grpSp>
      <p:sp>
        <p:nvSpPr>
          <p:cNvPr id="1464" name="Google Shape;1464;p59"/>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465" name="Google Shape;1465;p59"/>
          <p:cNvGrpSpPr/>
          <p:nvPr/>
        </p:nvGrpSpPr>
        <p:grpSpPr>
          <a:xfrm>
            <a:off x="0" y="0"/>
            <a:ext cx="1569720" cy="1722120"/>
            <a:chOff x="-63500" y="-109804"/>
            <a:chExt cx="1206500" cy="1333500"/>
          </a:xfrm>
        </p:grpSpPr>
        <p:sp>
          <p:nvSpPr>
            <p:cNvPr id="1466" name="Google Shape;1466;p5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1467" name="Google Shape;1467;p59"/>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468" name="Google Shape;1468;p59"/>
          <p:cNvSpPr txBox="1"/>
          <p:nvPr/>
        </p:nvSpPr>
        <p:spPr>
          <a:xfrm>
            <a:off x="10650071" y="526407"/>
            <a:ext cx="1541929"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469" name="Google Shape;146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66</a:t>
            </a:fld>
            <a:endParaRPr>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8"/>
                                        </p:tgtEl>
                                        <p:attrNameLst>
                                          <p:attrName>style.visibility</p:attrName>
                                        </p:attrNameLst>
                                      </p:cBhvr>
                                      <p:to>
                                        <p:strVal val="visible"/>
                                      </p:to>
                                    </p:set>
                                    <p:animEffect transition="in" filter="fade">
                                      <p:cBhvr>
                                        <p:cTn id="7" dur="500"/>
                                        <p:tgtEl>
                                          <p:spTgt spid="1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60"/>
          <p:cNvGrpSpPr/>
          <p:nvPr/>
        </p:nvGrpSpPr>
        <p:grpSpPr>
          <a:xfrm>
            <a:off x="1993880" y="1722120"/>
            <a:ext cx="8126413" cy="4471174"/>
            <a:chOff x="2028031" y="1146969"/>
            <a:chExt cx="8126413" cy="4471174"/>
          </a:xfrm>
        </p:grpSpPr>
        <p:grpSp>
          <p:nvGrpSpPr>
            <p:cNvPr id="1475" name="Google Shape;1475;p60"/>
            <p:cNvGrpSpPr/>
            <p:nvPr/>
          </p:nvGrpSpPr>
          <p:grpSpPr>
            <a:xfrm>
              <a:off x="2028031" y="2285207"/>
              <a:ext cx="1031875" cy="798512"/>
              <a:chOff x="0" y="0"/>
              <a:chExt cx="1030288" cy="798513"/>
            </a:xfrm>
          </p:grpSpPr>
          <p:sp>
            <p:nvSpPr>
              <p:cNvPr id="1476" name="Google Shape;1476;p60"/>
              <p:cNvSpPr/>
              <p:nvPr/>
            </p:nvSpPr>
            <p:spPr>
              <a:xfrm>
                <a:off x="0" y="0"/>
                <a:ext cx="1030288" cy="798513"/>
              </a:xfrm>
              <a:prstGeom prst="rect">
                <a:avLst/>
              </a:prstGeom>
              <a:solidFill>
                <a:srgbClr val="DDDDDD"/>
              </a:solidFill>
              <a:ln w="19050" cap="flat" cmpd="sng">
                <a:solidFill>
                  <a:srgbClr val="000000"/>
                </a:solidFill>
                <a:prstDash val="solid"/>
                <a:round/>
                <a:headEnd type="none" w="sm" len="sm"/>
                <a:tailEnd type="none" w="sm" len="sm"/>
              </a:ln>
              <a:effectLst>
                <a:outerShdw blurRad="63500" dist="71842" dir="18900000" algn="ctr" rotWithShape="0">
                  <a:srgbClr val="808080">
                    <a:alpha val="49803"/>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477" name="Google Shape;1477;p60"/>
              <p:cNvSpPr/>
              <p:nvPr/>
            </p:nvSpPr>
            <p:spPr>
              <a:xfrm>
                <a:off x="0" y="213836"/>
                <a:ext cx="586790"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CPU</a:t>
                </a:r>
                <a:endParaRPr>
                  <a:latin typeface="Calibri" panose="020F0502020204030204" pitchFamily="34" charset="0"/>
                  <a:cs typeface="Calibri" panose="020F0502020204030204" pitchFamily="34" charset="0"/>
                </a:endParaRPr>
              </a:p>
            </p:txBody>
          </p:sp>
        </p:grpSp>
        <p:grpSp>
          <p:nvGrpSpPr>
            <p:cNvPr id="1478" name="Google Shape;1478;p60"/>
            <p:cNvGrpSpPr/>
            <p:nvPr/>
          </p:nvGrpSpPr>
          <p:grpSpPr>
            <a:xfrm>
              <a:off x="3728244" y="2497932"/>
              <a:ext cx="660400" cy="368300"/>
              <a:chOff x="0" y="0"/>
              <a:chExt cx="658813" cy="370841"/>
            </a:xfrm>
          </p:grpSpPr>
          <p:sp>
            <p:nvSpPr>
              <p:cNvPr id="1479" name="Google Shape;1479;p60"/>
              <p:cNvSpPr/>
              <p:nvPr/>
            </p:nvSpPr>
            <p:spPr>
              <a:xfrm>
                <a:off x="0" y="23484"/>
                <a:ext cx="658813" cy="320676"/>
              </a:xfrm>
              <a:prstGeom prst="rect">
                <a:avLst/>
              </a:prstGeom>
              <a:solidFill>
                <a:srgbClr val="DDDDDD"/>
              </a:solid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i="1">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80" name="Google Shape;1480;p60"/>
              <p:cNvSpPr/>
              <p:nvPr/>
            </p:nvSpPr>
            <p:spPr>
              <a:xfrm>
                <a:off x="0" y="0"/>
                <a:ext cx="231277"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p</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481" name="Google Shape;1481;p60"/>
            <p:cNvGrpSpPr/>
            <p:nvPr/>
          </p:nvGrpSpPr>
          <p:grpSpPr>
            <a:xfrm>
              <a:off x="4391819" y="2494757"/>
              <a:ext cx="660400" cy="368300"/>
              <a:chOff x="0" y="0"/>
              <a:chExt cx="658813" cy="370841"/>
            </a:xfrm>
          </p:grpSpPr>
          <p:sp>
            <p:nvSpPr>
              <p:cNvPr id="1482" name="Google Shape;1482;p60"/>
              <p:cNvSpPr/>
              <p:nvPr/>
            </p:nvSpPr>
            <p:spPr>
              <a:xfrm>
                <a:off x="0" y="26681"/>
                <a:ext cx="658813" cy="320676"/>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i="1">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83" name="Google Shape;1483;p60"/>
              <p:cNvSpPr/>
              <p:nvPr/>
            </p:nvSpPr>
            <p:spPr>
              <a:xfrm>
                <a:off x="0" y="0"/>
                <a:ext cx="231277"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d</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484" name="Google Shape;1484;p60"/>
            <p:cNvSpPr/>
            <p:nvPr/>
          </p:nvSpPr>
          <p:spPr>
            <a:xfrm>
              <a:off x="3069431" y="2682082"/>
              <a:ext cx="650875" cy="0"/>
            </a:xfrm>
            <a:custGeom>
              <a:avLst/>
              <a:gdLst/>
              <a:ahLst/>
              <a:cxnLst/>
              <a:rect l="l" t="t" r="r" b="b"/>
              <a:pathLst>
                <a:path w="21600" h="21600" extrusionOk="0">
                  <a:moveTo>
                    <a:pt x="0" y="0"/>
                  </a:moveTo>
                  <a:cubicBezTo>
                    <a:pt x="7200" y="0"/>
                    <a:pt x="14400" y="0"/>
                    <a:pt x="21600" y="0"/>
                  </a:cubicBezTo>
                </a:path>
              </a:pathLst>
            </a:custGeom>
            <a:noFill/>
            <a:ln w="1587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485" name="Google Shape;1485;p60"/>
            <p:cNvGrpSpPr/>
            <p:nvPr/>
          </p:nvGrpSpPr>
          <p:grpSpPr>
            <a:xfrm>
              <a:off x="6627019" y="2497932"/>
              <a:ext cx="658812" cy="368300"/>
              <a:chOff x="0" y="0"/>
              <a:chExt cx="658813" cy="370841"/>
            </a:xfrm>
          </p:grpSpPr>
          <p:sp>
            <p:nvSpPr>
              <p:cNvPr id="1486" name="Google Shape;1486;p60"/>
              <p:cNvSpPr/>
              <p:nvPr/>
            </p:nvSpPr>
            <p:spPr>
              <a:xfrm>
                <a:off x="0" y="23484"/>
                <a:ext cx="658813" cy="320676"/>
              </a:xfrm>
              <a:prstGeom prst="rect">
                <a:avLst/>
              </a:prstGeom>
              <a:solidFill>
                <a:srgbClr val="DDDDDD"/>
              </a:solid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i="1">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87" name="Google Shape;1487;p60"/>
              <p:cNvSpPr/>
              <p:nvPr/>
            </p:nvSpPr>
            <p:spPr>
              <a:xfrm>
                <a:off x="0" y="0"/>
                <a:ext cx="167653"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f</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grpSp>
          <p:nvGrpSpPr>
            <p:cNvPr id="1488" name="Google Shape;1488;p60"/>
            <p:cNvGrpSpPr/>
            <p:nvPr/>
          </p:nvGrpSpPr>
          <p:grpSpPr>
            <a:xfrm>
              <a:off x="7289006" y="2494757"/>
              <a:ext cx="660400" cy="368300"/>
              <a:chOff x="0" y="0"/>
              <a:chExt cx="658813" cy="370841"/>
            </a:xfrm>
          </p:grpSpPr>
          <p:sp>
            <p:nvSpPr>
              <p:cNvPr id="1489" name="Google Shape;1489;p60"/>
              <p:cNvSpPr/>
              <p:nvPr/>
            </p:nvSpPr>
            <p:spPr>
              <a:xfrm>
                <a:off x="0" y="26681"/>
                <a:ext cx="658813" cy="320676"/>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i="1">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90" name="Google Shape;1490;p60"/>
              <p:cNvSpPr/>
              <p:nvPr/>
            </p:nvSpPr>
            <p:spPr>
              <a:xfrm>
                <a:off x="0" y="0"/>
                <a:ext cx="231277"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d</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491" name="Google Shape;1491;p60"/>
            <p:cNvSpPr/>
            <p:nvPr/>
          </p:nvSpPr>
          <p:spPr>
            <a:xfrm>
              <a:off x="4722019" y="2313782"/>
              <a:ext cx="2895600" cy="195262"/>
            </a:xfrm>
            <a:custGeom>
              <a:avLst/>
              <a:gdLst/>
              <a:ahLst/>
              <a:cxnLst/>
              <a:rect l="l" t="t" r="r" b="b"/>
              <a:pathLst>
                <a:path w="21600" h="21600" extrusionOk="0">
                  <a:moveTo>
                    <a:pt x="0" y="21600"/>
                  </a:moveTo>
                  <a:lnTo>
                    <a:pt x="0" y="0"/>
                  </a:lnTo>
                  <a:lnTo>
                    <a:pt x="21600" y="0"/>
                  </a:lnTo>
                  <a:lnTo>
                    <a:pt x="21600" y="21600"/>
                  </a:lnTo>
                </a:path>
              </a:pathLst>
            </a:custGeom>
            <a:noFill/>
            <a:ln w="15875" cap="flat" cmpd="sng">
              <a:solidFill>
                <a:srgbClr val="0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492" name="Google Shape;1492;p60"/>
            <p:cNvSpPr/>
            <p:nvPr/>
          </p:nvSpPr>
          <p:spPr>
            <a:xfrm>
              <a:off x="5541169" y="3307557"/>
              <a:ext cx="982662" cy="404812"/>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93" name="Google Shape;1493;p60"/>
            <p:cNvSpPr/>
            <p:nvPr/>
          </p:nvSpPr>
          <p:spPr>
            <a:xfrm>
              <a:off x="5541169" y="3704432"/>
              <a:ext cx="982662" cy="404812"/>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nvGrpSpPr>
            <p:cNvPr id="1494" name="Google Shape;1494;p60"/>
            <p:cNvGrpSpPr/>
            <p:nvPr/>
          </p:nvGrpSpPr>
          <p:grpSpPr>
            <a:xfrm>
              <a:off x="5541169" y="4101307"/>
              <a:ext cx="982662" cy="404812"/>
              <a:chOff x="-6350" y="0"/>
              <a:chExt cx="982663" cy="404813"/>
            </a:xfrm>
          </p:grpSpPr>
          <p:sp>
            <p:nvSpPr>
              <p:cNvPr id="1495" name="Google Shape;1495;p60"/>
              <p:cNvSpPr/>
              <p:nvPr/>
            </p:nvSpPr>
            <p:spPr>
              <a:xfrm>
                <a:off x="-6350" y="0"/>
                <a:ext cx="982663" cy="404813"/>
              </a:xfrm>
              <a:prstGeom prst="rect">
                <a:avLst/>
              </a:prstGeom>
              <a:solidFill>
                <a:srgbClr val="DDDDDD"/>
              </a:solid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i="1">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96" name="Google Shape;1496;p60"/>
              <p:cNvSpPr/>
              <p:nvPr/>
            </p:nvSpPr>
            <p:spPr>
              <a:xfrm>
                <a:off x="0" y="16986"/>
                <a:ext cx="167653" cy="370841"/>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f</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497" name="Google Shape;1497;p60"/>
            <p:cNvSpPr/>
            <p:nvPr/>
          </p:nvSpPr>
          <p:spPr>
            <a:xfrm>
              <a:off x="5541169" y="4498182"/>
              <a:ext cx="982662" cy="404812"/>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98" name="Google Shape;1498;p60"/>
            <p:cNvSpPr/>
            <p:nvPr/>
          </p:nvSpPr>
          <p:spPr>
            <a:xfrm>
              <a:off x="5541169" y="4895057"/>
              <a:ext cx="982662" cy="404812"/>
            </a:xfrm>
            <a:prstGeom prst="rect">
              <a:avLst/>
            </a:pr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499" name="Google Shape;1499;p60"/>
            <p:cNvSpPr/>
            <p:nvPr/>
          </p:nvSpPr>
          <p:spPr>
            <a:xfrm>
              <a:off x="4058444" y="2848769"/>
              <a:ext cx="1479550" cy="1454150"/>
            </a:xfrm>
            <a:custGeom>
              <a:avLst/>
              <a:gdLst/>
              <a:ahLst/>
              <a:cxnLst/>
              <a:rect l="l" t="t" r="r" b="b"/>
              <a:pathLst>
                <a:path w="21600" h="21600" extrusionOk="0">
                  <a:moveTo>
                    <a:pt x="0" y="0"/>
                  </a:moveTo>
                  <a:lnTo>
                    <a:pt x="0" y="21600"/>
                  </a:lnTo>
                  <a:lnTo>
                    <a:pt x="21600" y="21600"/>
                  </a:lnTo>
                </a:path>
              </a:pathLst>
            </a:custGeom>
            <a:noFill/>
            <a:ln w="15875" cap="flat" cmpd="sng">
              <a:solidFill>
                <a:srgbClr val="0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500" name="Google Shape;1500;p60"/>
            <p:cNvSpPr/>
            <p:nvPr/>
          </p:nvSpPr>
          <p:spPr>
            <a:xfrm>
              <a:off x="6538119" y="2848769"/>
              <a:ext cx="417512" cy="1454150"/>
            </a:xfrm>
            <a:custGeom>
              <a:avLst/>
              <a:gdLst/>
              <a:ahLst/>
              <a:cxnLst/>
              <a:rect l="l" t="t" r="r" b="b"/>
              <a:pathLst>
                <a:path w="21600" h="21600" extrusionOk="0">
                  <a:moveTo>
                    <a:pt x="0" y="21600"/>
                  </a:moveTo>
                  <a:lnTo>
                    <a:pt x="21600" y="21600"/>
                  </a:lnTo>
                  <a:lnTo>
                    <a:pt x="21600" y="0"/>
                  </a:lnTo>
                </a:path>
              </a:pathLst>
            </a:custGeom>
            <a:noFill/>
            <a:ln w="15875" cap="flat" cmpd="sng">
              <a:solidFill>
                <a:srgbClr val="0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501" name="Google Shape;1501;p60"/>
            <p:cNvSpPr/>
            <p:nvPr/>
          </p:nvSpPr>
          <p:spPr>
            <a:xfrm>
              <a:off x="5328444" y="3305969"/>
              <a:ext cx="193675" cy="798513"/>
            </a:xfrm>
            <a:custGeom>
              <a:avLst/>
              <a:gdLst/>
              <a:ahLst/>
              <a:cxnLst/>
              <a:rect l="l" t="t" r="r" b="b"/>
              <a:pathLst>
                <a:path w="21600" h="21600" extrusionOk="0">
                  <a:moveTo>
                    <a:pt x="21600" y="0"/>
                  </a:moveTo>
                  <a:lnTo>
                    <a:pt x="21600" y="0"/>
                  </a:lnTo>
                  <a:cubicBezTo>
                    <a:pt x="15635" y="0"/>
                    <a:pt x="10800" y="806"/>
                    <a:pt x="10800" y="1800"/>
                  </a:cubicBezTo>
                  <a:lnTo>
                    <a:pt x="10800" y="9322"/>
                  </a:lnTo>
                  <a:cubicBezTo>
                    <a:pt x="10800" y="10316"/>
                    <a:pt x="5965" y="11122"/>
                    <a:pt x="0" y="11122"/>
                  </a:cubicBezTo>
                  <a:cubicBezTo>
                    <a:pt x="5965" y="11122"/>
                    <a:pt x="10800" y="11928"/>
                    <a:pt x="10800" y="12922"/>
                  </a:cubicBezTo>
                  <a:lnTo>
                    <a:pt x="10800" y="19800"/>
                  </a:lnTo>
                  <a:cubicBezTo>
                    <a:pt x="10800" y="20794"/>
                    <a:pt x="15635" y="21600"/>
                    <a:pt x="21600" y="21600"/>
                  </a:cubicBezTo>
                </a:path>
              </a:pathLst>
            </a:custGeom>
            <a:noFill/>
            <a:ln w="1587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502" name="Google Shape;1502;p60"/>
            <p:cNvSpPr/>
            <p:nvPr/>
          </p:nvSpPr>
          <p:spPr>
            <a:xfrm>
              <a:off x="4907756" y="3464719"/>
              <a:ext cx="230188"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i="1">
                  <a:solidFill>
                    <a:srgbClr val="000000"/>
                  </a:solidFill>
                  <a:latin typeface="Calibri" panose="020F0502020204030204" pitchFamily="34" charset="0"/>
                  <a:ea typeface="Helvetica Neue"/>
                  <a:cs typeface="Calibri" panose="020F0502020204030204" pitchFamily="34" charset="0"/>
                  <a:sym typeface="Helvetica Neue"/>
                </a:rPr>
                <a:t>p</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503" name="Google Shape;1503;p60"/>
            <p:cNvSpPr/>
            <p:nvPr/>
          </p:nvSpPr>
          <p:spPr>
            <a:xfrm>
              <a:off x="5418931" y="5341144"/>
              <a:ext cx="11715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page table</a:t>
              </a:r>
              <a:endParaRPr>
                <a:latin typeface="Calibri" panose="020F0502020204030204" pitchFamily="34" charset="0"/>
                <a:cs typeface="Calibri" panose="020F0502020204030204" pitchFamily="34" charset="0"/>
              </a:endParaRPr>
            </a:p>
          </p:txBody>
        </p:sp>
        <p:sp>
          <p:nvSpPr>
            <p:cNvPr id="1504" name="Google Shape;1504;p60"/>
            <p:cNvSpPr/>
            <p:nvPr/>
          </p:nvSpPr>
          <p:spPr>
            <a:xfrm>
              <a:off x="8730456" y="1146969"/>
              <a:ext cx="1423988" cy="3517900"/>
            </a:xfrm>
            <a:prstGeom prst="rect">
              <a:avLst/>
            </a:prstGeom>
            <a:solidFill>
              <a:srgbClr val="E8E8E8"/>
            </a:solidFill>
            <a:ln w="12700" cap="flat" cmpd="sng">
              <a:solidFill>
                <a:srgbClr val="000000"/>
              </a:solidFill>
              <a:prstDash val="solid"/>
              <a:round/>
              <a:headEnd type="none" w="sm" len="sm"/>
              <a:tailEnd type="none" w="sm" len="sm"/>
            </a:ln>
            <a:effectLst>
              <a:outerShdw blurRad="63500" dist="71842" dir="18900000" algn="ctr" rotWithShape="0">
                <a:srgbClr val="808080">
                  <a:alpha val="49803"/>
                </a:srgbClr>
              </a:outerShdw>
            </a:effectLst>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505" name="Google Shape;1505;p60"/>
            <p:cNvCxnSpPr/>
            <p:nvPr/>
          </p:nvCxnSpPr>
          <p:spPr>
            <a:xfrm>
              <a:off x="7958931" y="2658269"/>
              <a:ext cx="763588" cy="0"/>
            </a:xfrm>
            <a:prstGeom prst="straightConnector1">
              <a:avLst/>
            </a:prstGeom>
            <a:noFill/>
            <a:ln w="15875" cap="flat" cmpd="sng">
              <a:solidFill>
                <a:srgbClr val="000000"/>
              </a:solidFill>
              <a:prstDash val="solid"/>
              <a:round/>
              <a:headEnd type="none" w="med" len="med"/>
              <a:tailEnd type="stealth" w="med" len="med"/>
            </a:ln>
          </p:spPr>
        </p:cxnSp>
        <p:sp>
          <p:nvSpPr>
            <p:cNvPr id="1506" name="Google Shape;1506;p60"/>
            <p:cNvSpPr/>
            <p:nvPr/>
          </p:nvSpPr>
          <p:spPr>
            <a:xfrm>
              <a:off x="3861594" y="1718469"/>
              <a:ext cx="97948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logical</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address </a:t>
              </a:r>
              <a:endParaRPr>
                <a:latin typeface="Calibri" panose="020F0502020204030204" pitchFamily="34" charset="0"/>
                <a:cs typeface="Calibri" panose="020F0502020204030204" pitchFamily="34" charset="0"/>
              </a:endParaRPr>
            </a:p>
          </p:txBody>
        </p:sp>
        <p:sp>
          <p:nvSpPr>
            <p:cNvPr id="1507" name="Google Shape;1507;p60"/>
            <p:cNvSpPr/>
            <p:nvPr/>
          </p:nvSpPr>
          <p:spPr>
            <a:xfrm>
              <a:off x="6555581" y="1743869"/>
              <a:ext cx="1060450"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physical</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address </a:t>
              </a:r>
              <a:endParaRPr>
                <a:latin typeface="Calibri" panose="020F0502020204030204" pitchFamily="34" charset="0"/>
                <a:cs typeface="Calibri" panose="020F0502020204030204" pitchFamily="34" charset="0"/>
              </a:endParaRPr>
            </a:p>
          </p:txBody>
        </p:sp>
        <p:sp>
          <p:nvSpPr>
            <p:cNvPr id="1508" name="Google Shape;1508;p60"/>
            <p:cNvSpPr/>
            <p:nvPr/>
          </p:nvSpPr>
          <p:spPr>
            <a:xfrm>
              <a:off x="8730456" y="1978819"/>
              <a:ext cx="1419225" cy="334963"/>
            </a:xfrm>
            <a:prstGeom prst="rect">
              <a:avLst/>
            </a:prstGeom>
            <a:solidFill>
              <a:srgbClr val="DDDDDD"/>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509" name="Google Shape;1509;p60"/>
            <p:cNvSpPr/>
            <p:nvPr/>
          </p:nvSpPr>
          <p:spPr>
            <a:xfrm>
              <a:off x="8730456" y="3101182"/>
              <a:ext cx="1419225" cy="323850"/>
            </a:xfrm>
            <a:prstGeom prst="rect">
              <a:avLst/>
            </a:prstGeom>
            <a:solidFill>
              <a:srgbClr val="DDDDDD"/>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Calibri"/>
                <a:buNone/>
              </a:pP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510" name="Google Shape;1510;p60"/>
            <p:cNvSpPr/>
            <p:nvPr/>
          </p:nvSpPr>
          <p:spPr>
            <a:xfrm>
              <a:off x="8763794" y="4729957"/>
              <a:ext cx="1227137"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physical</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Clr>
                  <a:srgbClr val="000000"/>
                </a:buClr>
                <a:buSzPts val="1800"/>
                <a:buFont typeface="Helvetica Neue"/>
                <a:buNone/>
              </a:pPr>
              <a:r>
                <a:rPr lang="en-US" sz="1800">
                  <a:solidFill>
                    <a:srgbClr val="000000"/>
                  </a:solidFill>
                  <a:latin typeface="Calibri" panose="020F0502020204030204" pitchFamily="34" charset="0"/>
                  <a:ea typeface="Helvetica Neue"/>
                  <a:cs typeface="Calibri" panose="020F0502020204030204" pitchFamily="34" charset="0"/>
                  <a:sym typeface="Helvetica Neue"/>
                </a:rPr>
                <a:t>memory</a:t>
              </a:r>
              <a:endParaRPr>
                <a:latin typeface="Calibri" panose="020F0502020204030204" pitchFamily="34" charset="0"/>
                <a:cs typeface="Calibri" panose="020F0502020204030204" pitchFamily="34" charset="0"/>
              </a:endParaRPr>
            </a:p>
          </p:txBody>
        </p:sp>
        <p:sp>
          <p:nvSpPr>
            <p:cNvPr id="1511" name="Google Shape;1511;p60"/>
            <p:cNvSpPr/>
            <p:nvPr/>
          </p:nvSpPr>
          <p:spPr>
            <a:xfrm>
              <a:off x="7600156" y="1958182"/>
              <a:ext cx="774700" cy="307975"/>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400"/>
                <a:buFont typeface="Helvetica Neue"/>
                <a:buNone/>
              </a:pPr>
              <a:r>
                <a:rPr lang="en-US" sz="1400" i="1">
                  <a:solidFill>
                    <a:srgbClr val="000000"/>
                  </a:solidFill>
                  <a:latin typeface="Calibri" panose="020F0502020204030204" pitchFamily="34" charset="0"/>
                  <a:ea typeface="Helvetica Neue"/>
                  <a:cs typeface="Calibri" panose="020F0502020204030204" pitchFamily="34" charset="0"/>
                  <a:sym typeface="Helvetica Neue"/>
                </a:rPr>
                <a:t>f </a:t>
              </a:r>
              <a:r>
                <a:rPr lang="en-US" sz="1400">
                  <a:solidFill>
                    <a:srgbClr val="000000"/>
                  </a:solidFill>
                  <a:latin typeface="Calibri" panose="020F0502020204030204" pitchFamily="34" charset="0"/>
                  <a:ea typeface="Helvetica Neue"/>
                  <a:cs typeface="Calibri" panose="020F0502020204030204" pitchFamily="34" charset="0"/>
                  <a:sym typeface="Helvetica Neue"/>
                </a:rPr>
                <a:t>00…00</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512" name="Google Shape;1512;p60"/>
            <p:cNvSpPr/>
            <p:nvPr/>
          </p:nvSpPr>
          <p:spPr>
            <a:xfrm>
              <a:off x="7617619" y="3110707"/>
              <a:ext cx="749300" cy="307975"/>
            </a:xfrm>
            <a:prstGeom prst="rect">
              <a:avLst/>
            </a:prstGeom>
            <a:noFill/>
            <a:ln>
              <a:noFill/>
            </a:ln>
          </p:spPr>
          <p:txBody>
            <a:bodyPr spcFirstLastPara="1" wrap="square" lIns="45700" tIns="45700" rIns="45700" bIns="45700" anchor="ctr" anchorCtr="0">
              <a:spAutoFit/>
            </a:bodyPr>
            <a:lstStyle/>
            <a:p>
              <a:pPr marL="0" marR="0" lvl="0" indent="0" algn="l" rtl="0">
                <a:spcBef>
                  <a:spcPts val="0"/>
                </a:spcBef>
                <a:spcAft>
                  <a:spcPts val="0"/>
                </a:spcAft>
                <a:buClr>
                  <a:srgbClr val="000000"/>
                </a:buClr>
                <a:buSzPts val="1400"/>
                <a:buFont typeface="Helvetica Neue"/>
                <a:buNone/>
              </a:pPr>
              <a:r>
                <a:rPr lang="en-US" sz="1400" i="1">
                  <a:solidFill>
                    <a:srgbClr val="000000"/>
                  </a:solidFill>
                  <a:latin typeface="Calibri" panose="020F0502020204030204" pitchFamily="34" charset="0"/>
                  <a:ea typeface="Helvetica Neue"/>
                  <a:cs typeface="Calibri" panose="020F0502020204030204" pitchFamily="34" charset="0"/>
                  <a:sym typeface="Helvetica Neue"/>
                </a:rPr>
                <a:t>f </a:t>
              </a:r>
              <a:r>
                <a:rPr lang="en-US" sz="1400">
                  <a:solidFill>
                    <a:srgbClr val="000000"/>
                  </a:solidFill>
                  <a:latin typeface="Calibri" panose="020F0502020204030204" pitchFamily="34" charset="0"/>
                  <a:ea typeface="Helvetica Neue"/>
                  <a:cs typeface="Calibri" panose="020F0502020204030204" pitchFamily="34" charset="0"/>
                  <a:sym typeface="Helvetica Neue"/>
                </a:rPr>
                <a:t>11…11</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sp>
          <p:nvSpPr>
            <p:cNvPr id="1513" name="Google Shape;1513;p60"/>
            <p:cNvSpPr/>
            <p:nvPr/>
          </p:nvSpPr>
          <p:spPr>
            <a:xfrm>
              <a:off x="8552656" y="1156494"/>
              <a:ext cx="87313" cy="800100"/>
            </a:xfrm>
            <a:custGeom>
              <a:avLst/>
              <a:gdLst/>
              <a:ahLst/>
              <a:cxnLst/>
              <a:rect l="l" t="t" r="r" b="b"/>
              <a:pathLst>
                <a:path w="21600" h="21600" extrusionOk="0">
                  <a:moveTo>
                    <a:pt x="21600" y="0"/>
                  </a:moveTo>
                  <a:lnTo>
                    <a:pt x="21600" y="0"/>
                  </a:ln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
          <p:nvSpPr>
            <p:cNvPr id="1514" name="Google Shape;1514;p60"/>
            <p:cNvSpPr/>
            <p:nvPr/>
          </p:nvSpPr>
          <p:spPr>
            <a:xfrm>
              <a:off x="7666831" y="1370807"/>
              <a:ext cx="8366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600"/>
                <a:buFont typeface="Helvetica Neue"/>
                <a:buNone/>
              </a:pPr>
              <a:r>
                <a:rPr lang="en-US" sz="1600" i="1">
                  <a:solidFill>
                    <a:srgbClr val="000000"/>
                  </a:solidFill>
                  <a:latin typeface="Calibri" panose="020F0502020204030204" pitchFamily="34" charset="0"/>
                  <a:ea typeface="Helvetica Neue"/>
                  <a:cs typeface="Calibri" panose="020F0502020204030204" pitchFamily="34" charset="0"/>
                  <a:sym typeface="Helvetica Neue"/>
                </a:rPr>
                <a:t>f</a:t>
              </a:r>
              <a:r>
                <a:rPr lang="en-US" sz="1600">
                  <a:solidFill>
                    <a:srgbClr val="000000"/>
                  </a:solidFill>
                  <a:latin typeface="Calibri" panose="020F0502020204030204" pitchFamily="34" charset="0"/>
                  <a:ea typeface="Helvetica Neue"/>
                  <a:cs typeface="Calibri" panose="020F0502020204030204" pitchFamily="34" charset="0"/>
                  <a:sym typeface="Helvetica Neue"/>
                </a:rPr>
                <a:t> frames</a:t>
              </a:r>
              <a:endParaRPr sz="1800">
                <a:solidFill>
                  <a:srgbClr val="000000"/>
                </a:solidFill>
                <a:latin typeface="Calibri" panose="020F0502020204030204" pitchFamily="34" charset="0"/>
                <a:ea typeface="Helvetica Neue"/>
                <a:cs typeface="Calibri" panose="020F0502020204030204" pitchFamily="34" charset="0"/>
                <a:sym typeface="Helvetica Neue"/>
              </a:endParaRPr>
            </a:p>
          </p:txBody>
        </p:sp>
      </p:grpSp>
      <p:sp>
        <p:nvSpPr>
          <p:cNvPr id="1515" name="Google Shape;1515;p60"/>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16" name="Google Shape;1516;p60"/>
          <p:cNvGrpSpPr/>
          <p:nvPr/>
        </p:nvGrpSpPr>
        <p:grpSpPr>
          <a:xfrm>
            <a:off x="0" y="0"/>
            <a:ext cx="1569720" cy="1722120"/>
            <a:chOff x="-63500" y="-109804"/>
            <a:chExt cx="1206500" cy="1333500"/>
          </a:xfrm>
        </p:grpSpPr>
        <p:sp>
          <p:nvSpPr>
            <p:cNvPr id="1517" name="Google Shape;1517;p6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1518" name="Google Shape;1518;p60"/>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519" name="Google Shape;1519;p60"/>
          <p:cNvSpPr txBox="1"/>
          <p:nvPr/>
        </p:nvSpPr>
        <p:spPr>
          <a:xfrm>
            <a:off x="6955631" y="834291"/>
            <a:ext cx="5236369"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Chuyển đổi địa chỉ trong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20" name="Google Shape;1520;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67</a:t>
            </a:fld>
            <a:endParaRPr>
              <a:latin typeface="Calibri" panose="020F0502020204030204" pitchFamily="34" charset="0"/>
              <a:cs typeface="Calibri" panose="020F050202020403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61"/>
          <p:cNvSpPr/>
          <p:nvPr/>
        </p:nvSpPr>
        <p:spPr>
          <a:xfrm>
            <a:off x="4344041" y="0"/>
            <a:ext cx="3435617" cy="638629"/>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26" name="Google Shape;1526;p61"/>
          <p:cNvGrpSpPr/>
          <p:nvPr/>
        </p:nvGrpSpPr>
        <p:grpSpPr>
          <a:xfrm>
            <a:off x="0" y="0"/>
            <a:ext cx="1569720" cy="1722120"/>
            <a:chOff x="-63500" y="-109804"/>
            <a:chExt cx="1206500" cy="1333500"/>
          </a:xfrm>
        </p:grpSpPr>
        <p:sp>
          <p:nvSpPr>
            <p:cNvPr id="1527" name="Google Shape;1527;p6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1528" name="Google Shape;1528;p61"/>
            <p:cNvPicPr preferRelativeResize="0"/>
            <p:nvPr/>
          </p:nvPicPr>
          <p:blipFill rotWithShape="1">
            <a:blip r:embed="rId3">
              <a:alphaModFix/>
            </a:blip>
            <a:srcRect/>
            <a:stretch/>
          </p:blipFill>
          <p:spPr>
            <a:xfrm>
              <a:off x="0" y="0"/>
              <a:ext cx="694946" cy="688549"/>
            </a:xfrm>
            <a:prstGeom prst="rect">
              <a:avLst/>
            </a:prstGeom>
            <a:noFill/>
            <a:ln>
              <a:noFill/>
            </a:ln>
          </p:spPr>
        </p:pic>
      </p:grpSp>
      <p:pic>
        <p:nvPicPr>
          <p:cNvPr id="1529" name="Google Shape;1529;p61" descr="image.png"/>
          <p:cNvPicPr preferRelativeResize="0"/>
          <p:nvPr/>
        </p:nvPicPr>
        <p:blipFill rotWithShape="1">
          <a:blip r:embed="rId4">
            <a:alphaModFix/>
          </a:blip>
          <a:srcRect/>
          <a:stretch/>
        </p:blipFill>
        <p:spPr>
          <a:xfrm>
            <a:off x="2345360" y="1483601"/>
            <a:ext cx="7804150" cy="4760912"/>
          </a:xfrm>
          <a:prstGeom prst="rect">
            <a:avLst/>
          </a:prstGeom>
          <a:noFill/>
          <a:ln>
            <a:noFill/>
          </a:ln>
        </p:spPr>
      </p:pic>
      <p:sp>
        <p:nvSpPr>
          <p:cNvPr id="1530" name="Google Shape;1530;p61"/>
          <p:cNvSpPr txBox="1"/>
          <p:nvPr/>
        </p:nvSpPr>
        <p:spPr>
          <a:xfrm>
            <a:off x="6933509" y="861060"/>
            <a:ext cx="5258491" cy="400110"/>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Chuyển đổi địa chỉ trong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31" name="Google Shape;153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t>68</a:t>
            </a:fld>
            <a:endParaRPr>
              <a:latin typeface="Calibri" panose="020F0502020204030204" pitchFamily="34" charset="0"/>
              <a:cs typeface="Calibri" panose="020F050202020403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62"/>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38" name="Google Shape;1538;p62"/>
          <p:cNvGrpSpPr/>
          <p:nvPr/>
        </p:nvGrpSpPr>
        <p:grpSpPr>
          <a:xfrm>
            <a:off x="0" y="0"/>
            <a:ext cx="1569720" cy="1722120"/>
            <a:chOff x="-63500" y="-109804"/>
            <a:chExt cx="1206500" cy="1333500"/>
          </a:xfrm>
        </p:grpSpPr>
        <p:sp>
          <p:nvSpPr>
            <p:cNvPr id="1539" name="Google Shape;1539;p6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540" name="Google Shape;1540;p6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541" name="Google Shape;1541;p62"/>
          <p:cNvSpPr txBox="1"/>
          <p:nvPr/>
        </p:nvSpPr>
        <p:spPr>
          <a:xfrm>
            <a:off x="9401236" y="861060"/>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42" name="Google Shape;1542;p62"/>
          <p:cNvSpPr/>
          <p:nvPr/>
        </p:nvSpPr>
        <p:spPr>
          <a:xfrm>
            <a:off x="534697" y="1480466"/>
            <a:ext cx="11239657" cy="419598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BT1: </a:t>
            </a:r>
            <a:r>
              <a:rPr lang="en-US" sz="2000" spc="300">
                <a:solidFill>
                  <a:schemeClr val="dk1"/>
                </a:solidFill>
                <a:latin typeface="Calibri" panose="020F0502020204030204" pitchFamily="34" charset="0"/>
                <a:ea typeface="Calibri"/>
                <a:cs typeface="Calibri" panose="020F0502020204030204" pitchFamily="34" charset="0"/>
                <a:sym typeface="Calibri"/>
              </a:rPr>
              <a:t>Hệ thống có bộ nhớ được cấp phát theo cơ chế phân trang với kích thước trang và khung trang là 1024 byte. Biết trang 0 và trang 1 của bộ nhớ ảo lần lượt được nạp vào khung trang 4, 2 của bộ nhớ vật lý. Hỏi địa chỉ ảo 684 được ánh xạ thành địa chỉ vật lý bao nhiêu?</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684 </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2732</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4780</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1708</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43" name="Google Shape;154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69</a:t>
            </a:fld>
            <a:endParaRPr spc="300">
              <a:latin typeface="Calibri" panose="020F0502020204030204" pitchFamily="34" charset="0"/>
              <a:cs typeface="Calibri" panose="020F0502020204030204" pitchFamily="34" charset="0"/>
            </a:endParaRPr>
          </a:p>
        </p:txBody>
      </p:sp>
      <p:sp>
        <p:nvSpPr>
          <p:cNvPr id="1547" name="Google Shape;1547;p62"/>
          <p:cNvSpPr/>
          <p:nvPr/>
        </p:nvSpPr>
        <p:spPr>
          <a:xfrm>
            <a:off x="534572" y="4095550"/>
            <a:ext cx="368400" cy="3315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3" name="Group 2">
            <a:extLst>
              <a:ext uri="{FF2B5EF4-FFF2-40B4-BE49-F238E27FC236}">
                <a16:creationId xmlns:a16="http://schemas.microsoft.com/office/drawing/2014/main" id="{C8EE50E8-9833-4394-9B19-91F64A2C9B6E}"/>
              </a:ext>
            </a:extLst>
          </p:cNvPr>
          <p:cNvGrpSpPr/>
          <p:nvPr/>
        </p:nvGrpSpPr>
        <p:grpSpPr>
          <a:xfrm>
            <a:off x="1959839" y="3531458"/>
            <a:ext cx="12072844" cy="2709219"/>
            <a:chOff x="1959839" y="3531458"/>
            <a:chExt cx="12072844" cy="2709219"/>
          </a:xfrm>
        </p:grpSpPr>
        <p:sp>
          <p:nvSpPr>
            <p:cNvPr id="1549" name="Google Shape;1549;p62"/>
            <p:cNvSpPr/>
            <p:nvPr/>
          </p:nvSpPr>
          <p:spPr>
            <a:xfrm rot="5400000">
              <a:off x="11002982" y="4007281"/>
              <a:ext cx="219296" cy="1513263"/>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551" name="Google Shape;1551;p62"/>
            <p:cNvCxnSpPr/>
            <p:nvPr/>
          </p:nvCxnSpPr>
          <p:spPr>
            <a:xfrm flipH="1">
              <a:off x="9401237" y="4625299"/>
              <a:ext cx="439673" cy="382799"/>
            </a:xfrm>
            <a:prstGeom prst="straightConnector1">
              <a:avLst/>
            </a:prstGeom>
            <a:noFill/>
            <a:ln w="28575" cap="flat" cmpd="sng">
              <a:solidFill>
                <a:srgbClr val="C00000"/>
              </a:solidFill>
              <a:prstDash val="solid"/>
              <a:miter lim="800000"/>
              <a:headEnd type="none" w="sm" len="sm"/>
              <a:tailEnd type="triangle" w="med" len="med"/>
            </a:ln>
          </p:spPr>
        </p:cxnSp>
        <p:grpSp>
          <p:nvGrpSpPr>
            <p:cNvPr id="2" name="Group 1">
              <a:extLst>
                <a:ext uri="{FF2B5EF4-FFF2-40B4-BE49-F238E27FC236}">
                  <a16:creationId xmlns:a16="http://schemas.microsoft.com/office/drawing/2014/main" id="{E976584D-53AB-49C9-92BB-5133B23C9D6B}"/>
                </a:ext>
              </a:extLst>
            </p:cNvPr>
            <p:cNvGrpSpPr/>
            <p:nvPr/>
          </p:nvGrpSpPr>
          <p:grpSpPr>
            <a:xfrm>
              <a:off x="1959839" y="3531458"/>
              <a:ext cx="12072844" cy="2709219"/>
              <a:chOff x="1959839" y="3531458"/>
              <a:chExt cx="12072844" cy="2709219"/>
            </a:xfrm>
          </p:grpSpPr>
          <p:graphicFrame>
            <p:nvGraphicFramePr>
              <p:cNvPr id="1544" name="Google Shape;1544;p62"/>
              <p:cNvGraphicFramePr/>
              <p:nvPr>
                <p:extLst>
                  <p:ext uri="{D42A27DB-BD31-4B8C-83A1-F6EECF244321}">
                    <p14:modId xmlns:p14="http://schemas.microsoft.com/office/powerpoint/2010/main" val="1379822942"/>
                  </p:ext>
                </p:extLst>
              </p:nvPr>
            </p:nvGraphicFramePr>
            <p:xfrm>
              <a:off x="2533308" y="3911818"/>
              <a:ext cx="2519050" cy="1387475"/>
            </p:xfrm>
            <a:graphic>
              <a:graphicData uri="http://schemas.openxmlformats.org/drawingml/2006/table">
                <a:tbl>
                  <a:tblPr firstRow="1" firstCol="1" bandRow="1">
                    <a:tableStyleId>{2D5ABB26-0587-4C30-8999-92F81FD0307C}</a:tableStyleId>
                  </a:tblPr>
                  <a:tblGrid>
                    <a:gridCol w="114745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79400">
                    <a:tc>
                      <a:txBody>
                        <a:bodyPr/>
                        <a:lstStyle/>
                        <a:p>
                          <a:pPr marL="0" marR="0" lvl="0" indent="0" algn="ctr" rtl="0">
                            <a:lnSpc>
                              <a:spcPct val="107000"/>
                            </a:lnSpc>
                            <a:spcBef>
                              <a:spcPts val="0"/>
                            </a:spcBef>
                            <a:spcAft>
                              <a:spcPts val="0"/>
                            </a:spcAft>
                            <a:buNone/>
                          </a:pPr>
                          <a:r>
                            <a:rPr lang="en-US" sz="2200" u="none" strike="noStrike" cap="none"/>
                            <a:t>Page number</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200" u="none" strike="noStrike" cap="none"/>
                            <a:t>Frame number</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9400">
                    <a:tc>
                      <a:txBody>
                        <a:bodyPr/>
                        <a:lstStyle/>
                        <a:p>
                          <a:pPr marL="0" marR="0" lvl="0" indent="0" algn="ctr" rtl="0">
                            <a:lnSpc>
                              <a:spcPct val="107000"/>
                            </a:lnSpc>
                            <a:spcBef>
                              <a:spcPts val="0"/>
                            </a:spcBef>
                            <a:spcAft>
                              <a:spcPts val="0"/>
                            </a:spcAft>
                            <a:buNone/>
                          </a:pPr>
                          <a:r>
                            <a:rPr lang="en-US" sz="2200" u="none" strike="noStrike" cap="none"/>
                            <a:t>0</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200" u="none" strike="noStrike" cap="none"/>
                            <a:t>4</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9400">
                    <a:tc>
                      <a:txBody>
                        <a:bodyPr/>
                        <a:lstStyle/>
                        <a:p>
                          <a:pPr marL="0" marR="0" lvl="0" indent="0" algn="ctr" rtl="0">
                            <a:lnSpc>
                              <a:spcPct val="107000"/>
                            </a:lnSpc>
                            <a:spcBef>
                              <a:spcPts val="0"/>
                            </a:spcBef>
                            <a:spcAft>
                              <a:spcPts val="0"/>
                            </a:spcAft>
                            <a:buNone/>
                          </a:pPr>
                          <a:r>
                            <a:rPr lang="en-US" sz="2200" u="none" strike="noStrike" cap="none"/>
                            <a:t>1</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200" u="none" strike="noStrike" cap="none"/>
                            <a:t>2</a:t>
                          </a:r>
                          <a:endParaRPr sz="2200" u="none" strike="noStrike" cap="none">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45" name="Google Shape;1545;p62"/>
              <p:cNvSpPr txBox="1"/>
              <p:nvPr/>
            </p:nvSpPr>
            <p:spPr>
              <a:xfrm>
                <a:off x="6682683" y="3972718"/>
                <a:ext cx="7350000" cy="78761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Địa chỉ tương đối là 684 =&gt; 684 =1010101100</a:t>
                </a:r>
                <a:endParaRPr spc="300">
                  <a:latin typeface="Calibri" panose="020F0502020204030204" pitchFamily="34" charset="0"/>
                  <a:cs typeface="Calibri" panose="020F0502020204030204" pitchFamily="34" charset="0"/>
                </a:endParaRPr>
              </a:p>
              <a:p>
                <a:pPr marL="0" marR="0" lvl="0" indent="0" algn="l" rtl="0">
                  <a:lnSpc>
                    <a:spcPct val="107000"/>
                  </a:lnSpc>
                  <a:spcBef>
                    <a:spcPts val="80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Mà n = 10 bit =&gt; cắt từ 684 n bit: …0 | 1010101100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46" name="Google Shape;1546;p62"/>
              <p:cNvSpPr txBox="1"/>
              <p:nvPr/>
            </p:nvSpPr>
            <p:spPr>
              <a:xfrm>
                <a:off x="5600700" y="5819023"/>
                <a:ext cx="6463664" cy="42165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Địa chỉ vật lý = </a:t>
                </a:r>
                <a:r>
                  <a:rPr lang="en-US" sz="2000" b="1" spc="300">
                    <a:solidFill>
                      <a:srgbClr val="385623"/>
                    </a:solidFill>
                    <a:latin typeface="Calibri" panose="020F0502020204030204" pitchFamily="34" charset="0"/>
                    <a:ea typeface="Calibri"/>
                    <a:cs typeface="Calibri" panose="020F0502020204030204" pitchFamily="34" charset="0"/>
                    <a:sym typeface="Calibri"/>
                  </a:rPr>
                  <a:t>100 </a:t>
                </a:r>
                <a:r>
                  <a:rPr lang="en-US" sz="2000" spc="300">
                    <a:solidFill>
                      <a:srgbClr val="385623"/>
                    </a:solidFill>
                    <a:latin typeface="Calibri" panose="020F0502020204030204" pitchFamily="34" charset="0"/>
                    <a:ea typeface="Calibri"/>
                    <a:cs typeface="Calibri" panose="020F0502020204030204" pitchFamily="34" charset="0"/>
                    <a:sym typeface="Calibri"/>
                  </a:rPr>
                  <a:t>|1010101100 = 4780</a:t>
                </a:r>
                <a:endParaRPr spc="300">
                  <a:latin typeface="Calibri" panose="020F0502020204030204" pitchFamily="34" charset="0"/>
                  <a:cs typeface="Calibri" panose="020F0502020204030204" pitchFamily="34" charset="0"/>
                </a:endParaRPr>
              </a:p>
            </p:txBody>
          </p:sp>
          <p:sp>
            <p:nvSpPr>
              <p:cNvPr id="1548" name="Google Shape;1548;p62"/>
              <p:cNvSpPr txBox="1"/>
              <p:nvPr/>
            </p:nvSpPr>
            <p:spPr>
              <a:xfrm>
                <a:off x="5171411" y="3531458"/>
                <a:ext cx="4754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Kích thước 1024 = 2</a:t>
                </a:r>
                <a:r>
                  <a:rPr lang="en-US" sz="1800" spc="300" baseline="30000">
                    <a:solidFill>
                      <a:schemeClr val="dk1"/>
                    </a:solidFill>
                    <a:latin typeface="Calibri" panose="020F0502020204030204" pitchFamily="34" charset="0"/>
                    <a:ea typeface="Calibri"/>
                    <a:cs typeface="Calibri" panose="020F0502020204030204" pitchFamily="34" charset="0"/>
                    <a:sym typeface="Calibri"/>
                  </a:rPr>
                  <a:t>10</a:t>
                </a:r>
                <a:r>
                  <a:rPr lang="en-US" sz="1800" spc="300">
                    <a:solidFill>
                      <a:schemeClr val="dk1"/>
                    </a:solidFill>
                    <a:latin typeface="Calibri" panose="020F0502020204030204" pitchFamily="34" charset="0"/>
                    <a:ea typeface="Calibri"/>
                    <a:cs typeface="Calibri" panose="020F0502020204030204" pitchFamily="34" charset="0"/>
                    <a:sym typeface="Calibri"/>
                  </a:rPr>
                  <a:t> =&gt; n = 10 bit</a:t>
                </a:r>
                <a:endParaRPr spc="300">
                  <a:latin typeface="Calibri" panose="020F0502020204030204" pitchFamily="34" charset="0"/>
                  <a:cs typeface="Calibri" panose="020F0502020204030204" pitchFamily="34" charset="0"/>
                </a:endParaRPr>
              </a:p>
            </p:txBody>
          </p:sp>
          <p:sp>
            <p:nvSpPr>
              <p:cNvPr id="1550" name="Google Shape;1550;p62"/>
              <p:cNvSpPr txBox="1"/>
              <p:nvPr/>
            </p:nvSpPr>
            <p:spPr>
              <a:xfrm>
                <a:off x="10203180" y="4952703"/>
                <a:ext cx="183575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684 vừa đủ 10 bit</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52" name="Google Shape;1552;p62"/>
              <p:cNvSpPr txBox="1"/>
              <p:nvPr/>
            </p:nvSpPr>
            <p:spPr>
              <a:xfrm>
                <a:off x="8820513" y="4960489"/>
                <a:ext cx="110799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m bit số 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53" name="Google Shape;1553;p62"/>
              <p:cNvGrpSpPr/>
              <p:nvPr/>
            </p:nvGrpSpPr>
            <p:grpSpPr>
              <a:xfrm>
                <a:off x="1959839" y="4813300"/>
                <a:ext cx="6904761" cy="807062"/>
                <a:chOff x="1959839" y="4813300"/>
                <a:chExt cx="6904761" cy="807062"/>
              </a:xfrm>
            </p:grpSpPr>
            <p:sp>
              <p:nvSpPr>
                <p:cNvPr id="1554" name="Google Shape;1554;p62"/>
                <p:cNvSpPr/>
                <p:nvPr/>
              </p:nvSpPr>
              <p:spPr>
                <a:xfrm>
                  <a:off x="1959839" y="4851400"/>
                  <a:ext cx="6904761" cy="768962"/>
                </a:xfrm>
                <a:custGeom>
                  <a:avLst/>
                  <a:gdLst/>
                  <a:ahLst/>
                  <a:cxnLst/>
                  <a:rect l="l" t="t" r="r" b="b"/>
                  <a:pathLst>
                    <a:path w="6904761" h="768962" extrusionOk="0">
                      <a:moveTo>
                        <a:pt x="6904761" y="317500"/>
                      </a:moveTo>
                      <a:cubicBezTo>
                        <a:pt x="6186152" y="413808"/>
                        <a:pt x="5467544" y="510117"/>
                        <a:pt x="4491761" y="584200"/>
                      </a:cubicBezTo>
                      <a:cubicBezTo>
                        <a:pt x="3515978" y="658283"/>
                        <a:pt x="1795128" y="802217"/>
                        <a:pt x="1050061" y="762000"/>
                      </a:cubicBezTo>
                      <a:cubicBezTo>
                        <a:pt x="304994" y="721783"/>
                        <a:pt x="120844" y="469900"/>
                        <a:pt x="21361" y="342900"/>
                      </a:cubicBezTo>
                      <a:cubicBezTo>
                        <a:pt x="-78122" y="215900"/>
                        <a:pt x="187519" y="107950"/>
                        <a:pt x="453161" y="0"/>
                      </a:cubicBezTo>
                    </a:path>
                  </a:pathLst>
                </a:cu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555" name="Google Shape;1555;p62"/>
                <p:cNvSpPr/>
                <p:nvPr/>
              </p:nvSpPr>
              <p:spPr>
                <a:xfrm>
                  <a:off x="2222500" y="4813300"/>
                  <a:ext cx="215900" cy="203200"/>
                </a:xfrm>
                <a:custGeom>
                  <a:avLst/>
                  <a:gdLst/>
                  <a:ahLst/>
                  <a:cxnLst/>
                  <a:rect l="l" t="t" r="r" b="b"/>
                  <a:pathLst>
                    <a:path w="215900" h="203200" extrusionOk="0">
                      <a:moveTo>
                        <a:pt x="0" y="0"/>
                      </a:moveTo>
                      <a:lnTo>
                        <a:pt x="215900" y="25400"/>
                      </a:lnTo>
                      <a:lnTo>
                        <a:pt x="215900" y="203200"/>
                      </a:lnTo>
                    </a:path>
                  </a:pathLst>
                </a:cu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1556" name="Google Shape;1556;p62"/>
              <p:cNvGrpSpPr/>
              <p:nvPr/>
            </p:nvGrpSpPr>
            <p:grpSpPr>
              <a:xfrm>
                <a:off x="4940300" y="4775200"/>
                <a:ext cx="660400" cy="1358900"/>
                <a:chOff x="4940300" y="4775200"/>
                <a:chExt cx="660400" cy="1358900"/>
              </a:xfrm>
            </p:grpSpPr>
            <p:sp>
              <p:nvSpPr>
                <p:cNvPr id="1557" name="Google Shape;1557;p62"/>
                <p:cNvSpPr/>
                <p:nvPr/>
              </p:nvSpPr>
              <p:spPr>
                <a:xfrm>
                  <a:off x="4940300" y="4775200"/>
                  <a:ext cx="660400" cy="1253277"/>
                </a:xfrm>
                <a:custGeom>
                  <a:avLst/>
                  <a:gdLst/>
                  <a:ahLst/>
                  <a:cxnLst/>
                  <a:rect l="l" t="t" r="r" b="b"/>
                  <a:pathLst>
                    <a:path w="660400" h="1253277" extrusionOk="0">
                      <a:moveTo>
                        <a:pt x="0" y="0"/>
                      </a:moveTo>
                      <a:cubicBezTo>
                        <a:pt x="223308" y="57150"/>
                        <a:pt x="446617" y="114300"/>
                        <a:pt x="495300" y="304800"/>
                      </a:cubicBezTo>
                      <a:cubicBezTo>
                        <a:pt x="543983" y="495300"/>
                        <a:pt x="264583" y="990600"/>
                        <a:pt x="292100" y="1143000"/>
                      </a:cubicBezTo>
                      <a:cubicBezTo>
                        <a:pt x="319617" y="1295400"/>
                        <a:pt x="490008" y="1257300"/>
                        <a:pt x="660400" y="1219200"/>
                      </a:cubicBezTo>
                    </a:path>
                  </a:pathLst>
                </a:custGeom>
                <a:noFill/>
                <a:ln w="2857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558" name="Google Shape;1558;p62"/>
                <p:cNvSpPr/>
                <p:nvPr/>
              </p:nvSpPr>
              <p:spPr>
                <a:xfrm>
                  <a:off x="5448300" y="5930900"/>
                  <a:ext cx="127000" cy="203200"/>
                </a:xfrm>
                <a:custGeom>
                  <a:avLst/>
                  <a:gdLst/>
                  <a:ahLst/>
                  <a:cxnLst/>
                  <a:rect l="l" t="t" r="r" b="b"/>
                  <a:pathLst>
                    <a:path w="127000" h="203200" extrusionOk="0">
                      <a:moveTo>
                        <a:pt x="0" y="0"/>
                      </a:moveTo>
                      <a:lnTo>
                        <a:pt x="127000" y="76200"/>
                      </a:lnTo>
                      <a:lnTo>
                        <a:pt x="25400" y="203200"/>
                      </a:lnTo>
                    </a:path>
                  </a:pathLst>
                </a:custGeom>
                <a:noFill/>
                <a:ln w="2857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7"/>
                                        </p:tgtEl>
                                        <p:attrNameLst>
                                          <p:attrName>style.visibility</p:attrName>
                                        </p:attrNameLst>
                                      </p:cBhvr>
                                      <p:to>
                                        <p:strVal val="visible"/>
                                      </p:to>
                                    </p:set>
                                    <p:animEffect transition="in" filter="wipe(left)">
                                      <p:cBhvr>
                                        <p:cTn id="7" dur="250"/>
                                        <p:tgtEl>
                                          <p:spTgt spid="15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
        <p:cNvGrpSpPr/>
        <p:nvPr/>
      </p:nvGrpSpPr>
      <p:grpSpPr>
        <a:xfrm>
          <a:off x="0" y="0"/>
          <a:ext cx="0" cy="0"/>
          <a:chOff x="0" y="0"/>
          <a:chExt cx="0" cy="0"/>
        </a:xfrm>
      </p:grpSpPr>
      <p:sp>
        <p:nvSpPr>
          <p:cNvPr id="206" name="Google Shape;206;p5"/>
          <p:cNvSpPr/>
          <p:nvPr/>
        </p:nvSpPr>
        <p:spPr>
          <a:xfrm>
            <a:off x="0" y="3497944"/>
            <a:ext cx="2828367" cy="618565"/>
          </a:xfrm>
          <a:prstGeom prst="rect">
            <a:avLst/>
          </a:pr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800" spc="300">
                <a:solidFill>
                  <a:schemeClr val="dk1"/>
                </a:solidFill>
                <a:latin typeface="Calibri"/>
                <a:ea typeface="Calibri"/>
                <a:cs typeface="Calibri"/>
                <a:sym typeface="Calibri"/>
              </a:rPr>
              <a:t>Busy waiting</a:t>
            </a:r>
            <a:endParaRPr sz="2800" spc="300">
              <a:solidFill>
                <a:schemeClr val="dk1"/>
              </a:solidFill>
              <a:latin typeface="Calibri"/>
              <a:ea typeface="Calibri"/>
              <a:cs typeface="Calibri"/>
              <a:sym typeface="Calibri"/>
            </a:endParaRPr>
          </a:p>
        </p:txBody>
      </p:sp>
      <p:grpSp>
        <p:nvGrpSpPr>
          <p:cNvPr id="207" name="Google Shape;207;p5"/>
          <p:cNvGrpSpPr/>
          <p:nvPr/>
        </p:nvGrpSpPr>
        <p:grpSpPr>
          <a:xfrm>
            <a:off x="0" y="0"/>
            <a:ext cx="1569720" cy="1722120"/>
            <a:chOff x="-63500" y="-109804"/>
            <a:chExt cx="1206500" cy="1333500"/>
          </a:xfrm>
        </p:grpSpPr>
        <p:sp>
          <p:nvSpPr>
            <p:cNvPr id="208" name="Google Shape;208;p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209" name="Google Shape;209;p5"/>
            <p:cNvPicPr preferRelativeResize="0"/>
            <p:nvPr/>
          </p:nvPicPr>
          <p:blipFill rotWithShape="1">
            <a:blip r:embed="rId3">
              <a:alphaModFix/>
            </a:blip>
            <a:srcRect/>
            <a:stretch/>
          </p:blipFill>
          <p:spPr>
            <a:xfrm>
              <a:off x="0" y="0"/>
              <a:ext cx="694946" cy="688549"/>
            </a:xfrm>
            <a:prstGeom prst="rect">
              <a:avLst/>
            </a:prstGeom>
            <a:noFill/>
            <a:ln>
              <a:noFill/>
            </a:ln>
          </p:spPr>
        </p:pic>
      </p:grpSp>
      <p:grpSp>
        <p:nvGrpSpPr>
          <p:cNvPr id="210" name="Google Shape;210;p5"/>
          <p:cNvGrpSpPr/>
          <p:nvPr/>
        </p:nvGrpSpPr>
        <p:grpSpPr>
          <a:xfrm>
            <a:off x="2828367" y="1118539"/>
            <a:ext cx="7074850" cy="4844488"/>
            <a:chOff x="2828367" y="1118539"/>
            <a:chExt cx="7074850" cy="4844488"/>
          </a:xfrm>
        </p:grpSpPr>
        <p:grpSp>
          <p:nvGrpSpPr>
            <p:cNvPr id="211" name="Google Shape;211;p5"/>
            <p:cNvGrpSpPr/>
            <p:nvPr/>
          </p:nvGrpSpPr>
          <p:grpSpPr>
            <a:xfrm>
              <a:off x="2828367" y="1118539"/>
              <a:ext cx="6950148" cy="2688688"/>
              <a:chOff x="2828367" y="1118539"/>
              <a:chExt cx="6950148" cy="2688688"/>
            </a:xfrm>
          </p:grpSpPr>
          <p:sp>
            <p:nvSpPr>
              <p:cNvPr id="212" name="Google Shape;212;p5"/>
              <p:cNvSpPr/>
              <p:nvPr/>
            </p:nvSpPr>
            <p:spPr>
              <a:xfrm>
                <a:off x="5455018" y="1118539"/>
                <a:ext cx="41647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Giải thuật </a:t>
                </a:r>
                <a:r>
                  <a:rPr lang="en-US" sz="2800" b="1" spc="300">
                    <a:solidFill>
                      <a:schemeClr val="dk1"/>
                    </a:solidFill>
                    <a:latin typeface="Calibri"/>
                    <a:ea typeface="Calibri"/>
                    <a:cs typeface="Calibri"/>
                    <a:sym typeface="Calibri"/>
                  </a:rPr>
                  <a:t>luân phiên </a:t>
                </a:r>
                <a:endParaRPr sz="2800" b="1" spc="300">
                  <a:solidFill>
                    <a:schemeClr val="dk1"/>
                  </a:solidFill>
                  <a:latin typeface="Calibri"/>
                  <a:ea typeface="Calibri"/>
                  <a:cs typeface="Calibri"/>
                  <a:sym typeface="Calibri"/>
                </a:endParaRPr>
              </a:p>
            </p:txBody>
          </p:sp>
          <p:grpSp>
            <p:nvGrpSpPr>
              <p:cNvPr id="213" name="Google Shape;213;p5"/>
              <p:cNvGrpSpPr/>
              <p:nvPr/>
            </p:nvGrpSpPr>
            <p:grpSpPr>
              <a:xfrm>
                <a:off x="2828367" y="1791527"/>
                <a:ext cx="6950148" cy="2015700"/>
                <a:chOff x="2828367" y="1849145"/>
                <a:chExt cx="6950148" cy="2015700"/>
              </a:xfrm>
            </p:grpSpPr>
            <p:cxnSp>
              <p:nvCxnSpPr>
                <p:cNvPr id="214" name="Google Shape;214;p5"/>
                <p:cNvCxnSpPr>
                  <a:stCxn id="206" idx="3"/>
                </p:cNvCxnSpPr>
                <p:nvPr/>
              </p:nvCxnSpPr>
              <p:spPr>
                <a:xfrm rot="10800000" flipH="1">
                  <a:off x="2828367" y="1849145"/>
                  <a:ext cx="2164500" cy="2015700"/>
                </a:xfrm>
                <a:prstGeom prst="straightConnector1">
                  <a:avLst/>
                </a:prstGeom>
                <a:noFill/>
                <a:ln w="38100" cap="flat" cmpd="sng">
                  <a:solidFill>
                    <a:srgbClr val="548135"/>
                  </a:solidFill>
                  <a:prstDash val="solid"/>
                  <a:miter lim="800000"/>
                  <a:headEnd type="none" w="sm" len="sm"/>
                  <a:tailEnd type="none" w="sm" len="sm"/>
                </a:ln>
              </p:spPr>
            </p:cxnSp>
            <p:cxnSp>
              <p:nvCxnSpPr>
                <p:cNvPr id="215" name="Google Shape;215;p5"/>
                <p:cNvCxnSpPr/>
                <p:nvPr/>
              </p:nvCxnSpPr>
              <p:spPr>
                <a:xfrm>
                  <a:off x="4992914" y="1849278"/>
                  <a:ext cx="4785601" cy="0"/>
                </a:xfrm>
                <a:prstGeom prst="straightConnector1">
                  <a:avLst/>
                </a:prstGeom>
                <a:noFill/>
                <a:ln w="38100" cap="flat" cmpd="sng">
                  <a:solidFill>
                    <a:srgbClr val="548135"/>
                  </a:solidFill>
                  <a:prstDash val="solid"/>
                  <a:miter lim="800000"/>
                  <a:headEnd type="none" w="sm" len="sm"/>
                  <a:tailEnd type="none" w="sm" len="sm"/>
                </a:ln>
              </p:spPr>
            </p:cxnSp>
          </p:grpSp>
        </p:grpSp>
        <p:grpSp>
          <p:nvGrpSpPr>
            <p:cNvPr id="216" name="Google Shape;216;p5"/>
            <p:cNvGrpSpPr/>
            <p:nvPr/>
          </p:nvGrpSpPr>
          <p:grpSpPr>
            <a:xfrm>
              <a:off x="2828367" y="2018934"/>
              <a:ext cx="6950148" cy="1788293"/>
              <a:chOff x="2828367" y="2018934"/>
              <a:chExt cx="6950148" cy="1788293"/>
            </a:xfrm>
          </p:grpSpPr>
          <p:sp>
            <p:nvSpPr>
              <p:cNvPr id="217" name="Google Shape;217;p5"/>
              <p:cNvSpPr/>
              <p:nvPr/>
            </p:nvSpPr>
            <p:spPr>
              <a:xfrm>
                <a:off x="5455018" y="2018934"/>
                <a:ext cx="358636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Giải thuật </a:t>
                </a:r>
                <a:r>
                  <a:rPr lang="en-US" sz="2800" b="1" spc="300">
                    <a:solidFill>
                      <a:schemeClr val="dk1"/>
                    </a:solidFill>
                    <a:latin typeface="Calibri"/>
                    <a:ea typeface="Calibri"/>
                    <a:cs typeface="Calibri"/>
                    <a:sym typeface="Calibri"/>
                  </a:rPr>
                  <a:t>cờ hiệu </a:t>
                </a:r>
                <a:endParaRPr sz="2800" b="1" spc="300">
                  <a:solidFill>
                    <a:schemeClr val="dk1"/>
                  </a:solidFill>
                  <a:latin typeface="Calibri"/>
                  <a:ea typeface="Calibri"/>
                  <a:cs typeface="Calibri"/>
                  <a:sym typeface="Calibri"/>
                </a:endParaRPr>
              </a:p>
            </p:txBody>
          </p:sp>
          <p:grpSp>
            <p:nvGrpSpPr>
              <p:cNvPr id="218" name="Google Shape;218;p5"/>
              <p:cNvGrpSpPr/>
              <p:nvPr/>
            </p:nvGrpSpPr>
            <p:grpSpPr>
              <a:xfrm>
                <a:off x="2828367" y="2629127"/>
                <a:ext cx="6950148" cy="1178100"/>
                <a:chOff x="2667780" y="2691715"/>
                <a:chExt cx="6950148" cy="1178100"/>
              </a:xfrm>
            </p:grpSpPr>
            <p:cxnSp>
              <p:nvCxnSpPr>
                <p:cNvPr id="219" name="Google Shape;219;p5"/>
                <p:cNvCxnSpPr>
                  <a:stCxn id="206" idx="3"/>
                </p:cNvCxnSpPr>
                <p:nvPr/>
              </p:nvCxnSpPr>
              <p:spPr>
                <a:xfrm rot="10800000" flipH="1">
                  <a:off x="2667780" y="2691715"/>
                  <a:ext cx="2343300" cy="1178100"/>
                </a:xfrm>
                <a:prstGeom prst="straightConnector1">
                  <a:avLst/>
                </a:prstGeom>
                <a:noFill/>
                <a:ln w="38100" cap="flat" cmpd="sng">
                  <a:solidFill>
                    <a:srgbClr val="548135"/>
                  </a:solidFill>
                  <a:prstDash val="solid"/>
                  <a:miter lim="800000"/>
                  <a:headEnd type="none" w="sm" len="sm"/>
                  <a:tailEnd type="none" w="sm" len="sm"/>
                </a:ln>
              </p:spPr>
            </p:cxnSp>
            <p:cxnSp>
              <p:nvCxnSpPr>
                <p:cNvPr id="220" name="Google Shape;220;p5"/>
                <p:cNvCxnSpPr/>
                <p:nvPr/>
              </p:nvCxnSpPr>
              <p:spPr>
                <a:xfrm>
                  <a:off x="5002806" y="2691805"/>
                  <a:ext cx="4615122" cy="0"/>
                </a:xfrm>
                <a:prstGeom prst="straightConnector1">
                  <a:avLst/>
                </a:prstGeom>
                <a:noFill/>
                <a:ln w="38100" cap="flat" cmpd="sng">
                  <a:solidFill>
                    <a:srgbClr val="548135"/>
                  </a:solidFill>
                  <a:prstDash val="solid"/>
                  <a:miter lim="800000"/>
                  <a:headEnd type="none" w="sm" len="sm"/>
                  <a:tailEnd type="none" w="sm" len="sm"/>
                </a:ln>
              </p:spPr>
            </p:cxnSp>
          </p:grpSp>
        </p:grpSp>
        <p:grpSp>
          <p:nvGrpSpPr>
            <p:cNvPr id="221" name="Google Shape;221;p5"/>
            <p:cNvGrpSpPr/>
            <p:nvPr/>
          </p:nvGrpSpPr>
          <p:grpSpPr>
            <a:xfrm>
              <a:off x="2828367" y="2796229"/>
              <a:ext cx="6950148" cy="1010998"/>
              <a:chOff x="2828367" y="2796229"/>
              <a:chExt cx="6950148" cy="1010998"/>
            </a:xfrm>
          </p:grpSpPr>
          <p:sp>
            <p:nvSpPr>
              <p:cNvPr id="222" name="Google Shape;222;p5"/>
              <p:cNvSpPr/>
              <p:nvPr/>
            </p:nvSpPr>
            <p:spPr>
              <a:xfrm>
                <a:off x="5455018" y="2796229"/>
                <a:ext cx="38347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Giải thuật </a:t>
                </a:r>
                <a:r>
                  <a:rPr lang="en-US" sz="2800" b="1" spc="300">
                    <a:solidFill>
                      <a:schemeClr val="dk1"/>
                    </a:solidFill>
                    <a:latin typeface="Calibri"/>
                    <a:ea typeface="Calibri"/>
                    <a:cs typeface="Calibri"/>
                    <a:sym typeface="Calibri"/>
                  </a:rPr>
                  <a:t>Peterson</a:t>
                </a:r>
                <a:r>
                  <a:rPr lang="en-US" sz="2800" spc="300">
                    <a:solidFill>
                      <a:schemeClr val="dk1"/>
                    </a:solidFill>
                    <a:latin typeface="Calibri"/>
                    <a:ea typeface="Calibri"/>
                    <a:cs typeface="Calibri"/>
                    <a:sym typeface="Calibri"/>
                  </a:rPr>
                  <a:t> </a:t>
                </a:r>
                <a:endParaRPr sz="2800" spc="300">
                  <a:solidFill>
                    <a:schemeClr val="dk1"/>
                  </a:solidFill>
                  <a:latin typeface="Calibri"/>
                  <a:ea typeface="Calibri"/>
                  <a:cs typeface="Calibri"/>
                  <a:sym typeface="Calibri"/>
                </a:endParaRPr>
              </a:p>
            </p:txBody>
          </p:sp>
          <p:grpSp>
            <p:nvGrpSpPr>
              <p:cNvPr id="223" name="Google Shape;223;p5"/>
              <p:cNvGrpSpPr/>
              <p:nvPr/>
            </p:nvGrpSpPr>
            <p:grpSpPr>
              <a:xfrm>
                <a:off x="2828367" y="3390085"/>
                <a:ext cx="6950148" cy="417142"/>
                <a:chOff x="2523567" y="3218027"/>
                <a:chExt cx="6950148" cy="417142"/>
              </a:xfrm>
            </p:grpSpPr>
            <p:cxnSp>
              <p:nvCxnSpPr>
                <p:cNvPr id="224" name="Google Shape;224;p5"/>
                <p:cNvCxnSpPr>
                  <a:stCxn id="206" idx="3"/>
                </p:cNvCxnSpPr>
                <p:nvPr/>
              </p:nvCxnSpPr>
              <p:spPr>
                <a:xfrm rot="10800000" flipH="1">
                  <a:off x="2523567" y="3228669"/>
                  <a:ext cx="2358300" cy="406500"/>
                </a:xfrm>
                <a:prstGeom prst="straightConnector1">
                  <a:avLst/>
                </a:prstGeom>
                <a:noFill/>
                <a:ln w="38100" cap="flat" cmpd="sng">
                  <a:solidFill>
                    <a:srgbClr val="548135"/>
                  </a:solidFill>
                  <a:prstDash val="solid"/>
                  <a:miter lim="800000"/>
                  <a:headEnd type="none" w="sm" len="sm"/>
                  <a:tailEnd type="none" w="sm" len="sm"/>
                </a:ln>
              </p:spPr>
            </p:cxnSp>
            <p:cxnSp>
              <p:nvCxnSpPr>
                <p:cNvPr id="225" name="Google Shape;225;p5"/>
                <p:cNvCxnSpPr/>
                <p:nvPr/>
              </p:nvCxnSpPr>
              <p:spPr>
                <a:xfrm>
                  <a:off x="4858593" y="3218027"/>
                  <a:ext cx="4615122" cy="27653"/>
                </a:xfrm>
                <a:prstGeom prst="straightConnector1">
                  <a:avLst/>
                </a:prstGeom>
                <a:noFill/>
                <a:ln w="38100" cap="flat" cmpd="sng">
                  <a:solidFill>
                    <a:srgbClr val="548135"/>
                  </a:solidFill>
                  <a:prstDash val="solid"/>
                  <a:miter lim="800000"/>
                  <a:headEnd type="none" w="sm" len="sm"/>
                  <a:tailEnd type="none" w="sm" len="sm"/>
                </a:ln>
              </p:spPr>
            </p:cxnSp>
          </p:grpSp>
        </p:grpSp>
        <p:grpSp>
          <p:nvGrpSpPr>
            <p:cNvPr id="226" name="Google Shape;226;p5"/>
            <p:cNvGrpSpPr/>
            <p:nvPr/>
          </p:nvGrpSpPr>
          <p:grpSpPr>
            <a:xfrm>
              <a:off x="2828367" y="3681726"/>
              <a:ext cx="6950148" cy="556607"/>
              <a:chOff x="2828367" y="3681726"/>
              <a:chExt cx="6950148" cy="556607"/>
            </a:xfrm>
          </p:grpSpPr>
          <p:sp>
            <p:nvSpPr>
              <p:cNvPr id="227" name="Google Shape;227;p5"/>
              <p:cNvSpPr/>
              <p:nvPr/>
            </p:nvSpPr>
            <p:spPr>
              <a:xfrm>
                <a:off x="5455018" y="3681726"/>
                <a:ext cx="345607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Giải thuật </a:t>
                </a:r>
                <a:r>
                  <a:rPr lang="en-US" sz="2800" b="1" spc="300">
                    <a:solidFill>
                      <a:schemeClr val="dk1"/>
                    </a:solidFill>
                    <a:latin typeface="Calibri"/>
                    <a:ea typeface="Calibri"/>
                    <a:cs typeface="Calibri"/>
                    <a:sym typeface="Calibri"/>
                  </a:rPr>
                  <a:t>Bakery</a:t>
                </a:r>
                <a:r>
                  <a:rPr lang="en-US" sz="2800" spc="300">
                    <a:solidFill>
                      <a:schemeClr val="dk1"/>
                    </a:solidFill>
                    <a:latin typeface="Calibri"/>
                    <a:ea typeface="Calibri"/>
                    <a:cs typeface="Calibri"/>
                    <a:sym typeface="Calibri"/>
                  </a:rPr>
                  <a:t> </a:t>
                </a:r>
                <a:endParaRPr sz="2800" spc="300">
                  <a:solidFill>
                    <a:schemeClr val="dk1"/>
                  </a:solidFill>
                  <a:latin typeface="Calibri"/>
                  <a:ea typeface="Calibri"/>
                  <a:cs typeface="Calibri"/>
                  <a:sym typeface="Calibri"/>
                </a:endParaRPr>
              </a:p>
            </p:txBody>
          </p:sp>
          <p:grpSp>
            <p:nvGrpSpPr>
              <p:cNvPr id="228" name="Google Shape;228;p5"/>
              <p:cNvGrpSpPr/>
              <p:nvPr/>
            </p:nvGrpSpPr>
            <p:grpSpPr>
              <a:xfrm>
                <a:off x="2828367" y="3801882"/>
                <a:ext cx="6950148" cy="436451"/>
                <a:chOff x="2523567" y="2792268"/>
                <a:chExt cx="6950148" cy="436451"/>
              </a:xfrm>
            </p:grpSpPr>
            <p:cxnSp>
              <p:nvCxnSpPr>
                <p:cNvPr id="229" name="Google Shape;229;p5"/>
                <p:cNvCxnSpPr/>
                <p:nvPr/>
              </p:nvCxnSpPr>
              <p:spPr>
                <a:xfrm>
                  <a:off x="2523567" y="2792268"/>
                  <a:ext cx="2358266" cy="436451"/>
                </a:xfrm>
                <a:prstGeom prst="straightConnector1">
                  <a:avLst/>
                </a:prstGeom>
                <a:noFill/>
                <a:ln w="38100" cap="flat" cmpd="sng">
                  <a:solidFill>
                    <a:srgbClr val="548135"/>
                  </a:solidFill>
                  <a:prstDash val="solid"/>
                  <a:miter lim="800000"/>
                  <a:headEnd type="none" w="sm" len="sm"/>
                  <a:tailEnd type="none" w="sm" len="sm"/>
                </a:ln>
              </p:spPr>
            </p:cxnSp>
            <p:cxnSp>
              <p:nvCxnSpPr>
                <p:cNvPr id="230" name="Google Shape;230;p5"/>
                <p:cNvCxnSpPr/>
                <p:nvPr/>
              </p:nvCxnSpPr>
              <p:spPr>
                <a:xfrm>
                  <a:off x="4858593" y="3218027"/>
                  <a:ext cx="4615122" cy="2"/>
                </a:xfrm>
                <a:prstGeom prst="straightConnector1">
                  <a:avLst/>
                </a:prstGeom>
                <a:noFill/>
                <a:ln w="38100" cap="flat" cmpd="sng">
                  <a:solidFill>
                    <a:srgbClr val="548135"/>
                  </a:solidFill>
                  <a:prstDash val="solid"/>
                  <a:miter lim="800000"/>
                  <a:headEnd type="none" w="sm" len="sm"/>
                  <a:tailEnd type="none" w="sm" len="sm"/>
                </a:ln>
              </p:spPr>
            </p:cxnSp>
          </p:grpSp>
        </p:grpSp>
        <p:grpSp>
          <p:nvGrpSpPr>
            <p:cNvPr id="231" name="Google Shape;231;p5"/>
            <p:cNvGrpSpPr/>
            <p:nvPr/>
          </p:nvGrpSpPr>
          <p:grpSpPr>
            <a:xfrm>
              <a:off x="2828367" y="3812572"/>
              <a:ext cx="7074850" cy="1368499"/>
              <a:chOff x="2828367" y="3812572"/>
              <a:chExt cx="7074850" cy="1368499"/>
            </a:xfrm>
          </p:grpSpPr>
          <p:sp>
            <p:nvSpPr>
              <p:cNvPr id="232" name="Google Shape;232;p5"/>
              <p:cNvSpPr txBox="1"/>
              <p:nvPr/>
            </p:nvSpPr>
            <p:spPr>
              <a:xfrm>
                <a:off x="5503035" y="4530489"/>
                <a:ext cx="42721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Một số giải thuật khác</a:t>
                </a:r>
                <a:endParaRPr spc="300"/>
              </a:p>
            </p:txBody>
          </p:sp>
          <p:grpSp>
            <p:nvGrpSpPr>
              <p:cNvPr id="233" name="Google Shape;233;p5"/>
              <p:cNvGrpSpPr/>
              <p:nvPr/>
            </p:nvGrpSpPr>
            <p:grpSpPr>
              <a:xfrm>
                <a:off x="2828367" y="3812572"/>
                <a:ext cx="7074850" cy="1368499"/>
                <a:chOff x="2543078" y="1323306"/>
                <a:chExt cx="7074850" cy="1368499"/>
              </a:xfrm>
            </p:grpSpPr>
            <p:cxnSp>
              <p:nvCxnSpPr>
                <p:cNvPr id="234" name="Google Shape;234;p5"/>
                <p:cNvCxnSpPr/>
                <p:nvPr/>
              </p:nvCxnSpPr>
              <p:spPr>
                <a:xfrm>
                  <a:off x="2543078" y="1323306"/>
                  <a:ext cx="2467915" cy="1368499"/>
                </a:xfrm>
                <a:prstGeom prst="straightConnector1">
                  <a:avLst/>
                </a:prstGeom>
                <a:noFill/>
                <a:ln w="38100" cap="flat" cmpd="sng">
                  <a:solidFill>
                    <a:srgbClr val="548135"/>
                  </a:solidFill>
                  <a:prstDash val="solid"/>
                  <a:miter lim="800000"/>
                  <a:headEnd type="none" w="sm" len="sm"/>
                  <a:tailEnd type="none" w="sm" len="sm"/>
                </a:ln>
              </p:spPr>
            </p:cxnSp>
            <p:cxnSp>
              <p:nvCxnSpPr>
                <p:cNvPr id="235" name="Google Shape;235;p5"/>
                <p:cNvCxnSpPr/>
                <p:nvPr/>
              </p:nvCxnSpPr>
              <p:spPr>
                <a:xfrm>
                  <a:off x="5002806" y="2691805"/>
                  <a:ext cx="4615122" cy="0"/>
                </a:xfrm>
                <a:prstGeom prst="straightConnector1">
                  <a:avLst/>
                </a:prstGeom>
                <a:noFill/>
                <a:ln w="38100" cap="flat" cmpd="sng">
                  <a:solidFill>
                    <a:srgbClr val="548135"/>
                  </a:solidFill>
                  <a:prstDash val="solid"/>
                  <a:miter lim="800000"/>
                  <a:headEnd type="none" w="sm" len="sm"/>
                  <a:tailEnd type="none" w="sm" len="sm"/>
                </a:ln>
              </p:spPr>
            </p:cxnSp>
          </p:grpSp>
        </p:grpSp>
        <p:grpSp>
          <p:nvGrpSpPr>
            <p:cNvPr id="236" name="Google Shape;236;p5"/>
            <p:cNvGrpSpPr/>
            <p:nvPr/>
          </p:nvGrpSpPr>
          <p:grpSpPr>
            <a:xfrm>
              <a:off x="2828367" y="3807227"/>
              <a:ext cx="7074850" cy="2155800"/>
              <a:chOff x="2828367" y="3807227"/>
              <a:chExt cx="7074850" cy="2155800"/>
            </a:xfrm>
          </p:grpSpPr>
          <p:sp>
            <p:nvSpPr>
              <p:cNvPr id="237" name="Google Shape;237;p5"/>
              <p:cNvSpPr txBox="1"/>
              <p:nvPr/>
            </p:nvSpPr>
            <p:spPr>
              <a:xfrm>
                <a:off x="5455018" y="5328157"/>
                <a:ext cx="146110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a:ea typeface="Calibri"/>
                    <a:cs typeface="Calibri"/>
                    <a:sym typeface="Calibri"/>
                  </a:rPr>
                  <a:t>Bài tập</a:t>
                </a:r>
                <a:endParaRPr sz="2800" spc="300">
                  <a:solidFill>
                    <a:schemeClr val="dk1"/>
                  </a:solidFill>
                  <a:latin typeface="Calibri"/>
                  <a:ea typeface="Calibri"/>
                  <a:cs typeface="Calibri"/>
                  <a:sym typeface="Calibri"/>
                </a:endParaRPr>
              </a:p>
            </p:txBody>
          </p:sp>
          <p:grpSp>
            <p:nvGrpSpPr>
              <p:cNvPr id="238" name="Google Shape;238;p5"/>
              <p:cNvGrpSpPr/>
              <p:nvPr/>
            </p:nvGrpSpPr>
            <p:grpSpPr>
              <a:xfrm>
                <a:off x="2828367" y="3807227"/>
                <a:ext cx="7074850" cy="2155800"/>
                <a:chOff x="2543078" y="536072"/>
                <a:chExt cx="7074850" cy="2155800"/>
              </a:xfrm>
            </p:grpSpPr>
            <p:cxnSp>
              <p:nvCxnSpPr>
                <p:cNvPr id="239" name="Google Shape;239;p5"/>
                <p:cNvCxnSpPr>
                  <a:stCxn id="206" idx="3"/>
                </p:cNvCxnSpPr>
                <p:nvPr/>
              </p:nvCxnSpPr>
              <p:spPr>
                <a:xfrm>
                  <a:off x="2543078" y="536072"/>
                  <a:ext cx="2467800" cy="2155800"/>
                </a:xfrm>
                <a:prstGeom prst="straightConnector1">
                  <a:avLst/>
                </a:prstGeom>
                <a:noFill/>
                <a:ln w="38100" cap="flat" cmpd="sng">
                  <a:solidFill>
                    <a:srgbClr val="548135"/>
                  </a:solidFill>
                  <a:prstDash val="solid"/>
                  <a:miter lim="800000"/>
                  <a:headEnd type="none" w="sm" len="sm"/>
                  <a:tailEnd type="none" w="sm" len="sm"/>
                </a:ln>
              </p:spPr>
            </p:cxnSp>
            <p:cxnSp>
              <p:nvCxnSpPr>
                <p:cNvPr id="240" name="Google Shape;240;p5"/>
                <p:cNvCxnSpPr/>
                <p:nvPr/>
              </p:nvCxnSpPr>
              <p:spPr>
                <a:xfrm>
                  <a:off x="5002806" y="2691805"/>
                  <a:ext cx="4615122" cy="0"/>
                </a:xfrm>
                <a:prstGeom prst="straightConnector1">
                  <a:avLst/>
                </a:prstGeom>
                <a:noFill/>
                <a:ln w="38100" cap="flat" cmpd="sng">
                  <a:solidFill>
                    <a:srgbClr val="548135"/>
                  </a:solidFill>
                  <a:prstDash val="solid"/>
                  <a:miter lim="800000"/>
                  <a:headEnd type="none" w="sm" len="sm"/>
                  <a:tailEnd type="none" w="sm" len="sm"/>
                </a:ln>
              </p:spPr>
            </p:cxnSp>
          </p:grpSp>
        </p:grpSp>
      </p:grpSp>
      <p:sp>
        <p:nvSpPr>
          <p:cNvPr id="241" name="Google Shape;24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7</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63"/>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grpSp>
        <p:nvGrpSpPr>
          <p:cNvPr id="1564" name="Google Shape;1564;p63"/>
          <p:cNvGrpSpPr/>
          <p:nvPr/>
        </p:nvGrpSpPr>
        <p:grpSpPr>
          <a:xfrm>
            <a:off x="0" y="0"/>
            <a:ext cx="1569720" cy="1722120"/>
            <a:chOff x="-63500" y="-109804"/>
            <a:chExt cx="1206500" cy="1333500"/>
          </a:xfrm>
        </p:grpSpPr>
        <p:sp>
          <p:nvSpPr>
            <p:cNvPr id="1565" name="Google Shape;1565;p6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566" name="Google Shape;1566;p6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567" name="Google Shape;1567;p63"/>
          <p:cNvSpPr txBox="1"/>
          <p:nvPr/>
        </p:nvSpPr>
        <p:spPr>
          <a:xfrm>
            <a:off x="9401236" y="861060"/>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1568" name="Google Shape;1568;p63"/>
          <p:cNvSpPr/>
          <p:nvPr/>
        </p:nvSpPr>
        <p:spPr>
          <a:xfrm>
            <a:off x="830194" y="1463165"/>
            <a:ext cx="10375633" cy="373431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spc="300">
                <a:solidFill>
                  <a:schemeClr val="dk1"/>
                </a:solidFill>
                <a:latin typeface="Calibri" panose="020F0502020204030204" pitchFamily="34" charset="0"/>
                <a:ea typeface="Calibri"/>
                <a:cs typeface="Calibri" panose="020F0502020204030204" pitchFamily="34" charset="0"/>
                <a:sym typeface="Calibri"/>
              </a:rPr>
              <a:t>BT2</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b="0" i="0" spc="300">
                <a:solidFill>
                  <a:srgbClr val="000000"/>
                </a:solidFill>
                <a:latin typeface="Calibri" panose="020F0502020204030204" pitchFamily="34" charset="0"/>
                <a:ea typeface="Calibri"/>
                <a:cs typeface="Calibri" panose="020F0502020204030204" pitchFamily="34" charset="0"/>
                <a:sym typeface="Calibri"/>
              </a:rPr>
              <a:t>Bộ vi xử lý MIPS R2000 có không gian địa chỉ ảo 32 bit với kích thước trang (page) là 4096 byte. Mỗi mục (entry) trong bảng trang có kích thước 32 bit. Hỏi kích thước của bảng trang là bao nhiêu?</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0.5 MB</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1 MB</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2 MB</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4 MB</a:t>
            </a:r>
            <a:endParaRPr spc="300">
              <a:latin typeface="Calibri" panose="020F0502020204030204" pitchFamily="34" charset="0"/>
              <a:cs typeface="Calibri" panose="020F0502020204030204" pitchFamily="34" charset="0"/>
            </a:endParaRPr>
          </a:p>
        </p:txBody>
      </p:sp>
      <p:grpSp>
        <p:nvGrpSpPr>
          <p:cNvPr id="1569" name="Google Shape;1569;p63"/>
          <p:cNvGrpSpPr/>
          <p:nvPr/>
        </p:nvGrpSpPr>
        <p:grpSpPr>
          <a:xfrm>
            <a:off x="4180239" y="3341124"/>
            <a:ext cx="7198837" cy="1784094"/>
            <a:chOff x="4721762" y="3228945"/>
            <a:chExt cx="7198837" cy="1784094"/>
          </a:xfrm>
        </p:grpSpPr>
        <p:sp>
          <p:nvSpPr>
            <p:cNvPr id="1570" name="Google Shape;1570;p63"/>
            <p:cNvSpPr txBox="1"/>
            <p:nvPr/>
          </p:nvSpPr>
          <p:spPr>
            <a:xfrm>
              <a:off x="5042572" y="3228945"/>
              <a:ext cx="631923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spc="300">
                  <a:solidFill>
                    <a:schemeClr val="dk1"/>
                  </a:solidFill>
                  <a:latin typeface="Calibri" panose="020F0502020204030204" pitchFamily="34" charset="0"/>
                  <a:ea typeface="Calibri"/>
                  <a:cs typeface="Calibri" panose="020F0502020204030204" pitchFamily="34" charset="0"/>
                  <a:sym typeface="Calibri"/>
                </a:rPr>
                <a:t>Kích thước trang 2</a:t>
              </a:r>
              <a:r>
                <a:rPr lang="en-US" sz="2200" spc="300" baseline="30000">
                  <a:solidFill>
                    <a:schemeClr val="dk1"/>
                  </a:solidFill>
                  <a:latin typeface="Calibri" panose="020F0502020204030204" pitchFamily="34" charset="0"/>
                  <a:ea typeface="Calibri"/>
                  <a:cs typeface="Calibri" panose="020F0502020204030204" pitchFamily="34" charset="0"/>
                  <a:sym typeface="Calibri"/>
                </a:rPr>
                <a:t>n </a:t>
              </a:r>
              <a:r>
                <a:rPr lang="en-US" sz="2200" spc="300">
                  <a:solidFill>
                    <a:schemeClr val="dk1"/>
                  </a:solidFill>
                  <a:latin typeface="Calibri" panose="020F0502020204030204" pitchFamily="34" charset="0"/>
                  <a:ea typeface="Calibri"/>
                  <a:cs typeface="Calibri" panose="020F0502020204030204" pitchFamily="34" charset="0"/>
                  <a:sym typeface="Calibri"/>
                </a:rPr>
                <a:t>= 4096 suy ra n = 12</a:t>
              </a:r>
              <a:endParaRPr sz="22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71" name="Google Shape;1571;p63"/>
            <p:cNvSpPr txBox="1"/>
            <p:nvPr/>
          </p:nvSpPr>
          <p:spPr>
            <a:xfrm>
              <a:off x="5804807" y="3834180"/>
              <a:ext cx="6115792" cy="45457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200" b="0" i="0" spc="300">
                  <a:solidFill>
                    <a:srgbClr val="000000"/>
                  </a:solidFill>
                  <a:latin typeface="Calibri" panose="020F0502020204030204" pitchFamily="34" charset="0"/>
                  <a:ea typeface="Calibri"/>
                  <a:cs typeface="Calibri" panose="020F0502020204030204" pitchFamily="34" charset="0"/>
                  <a:sym typeface="Calibri"/>
                </a:rPr>
                <a:t>Số mục = 2</a:t>
              </a:r>
              <a:r>
                <a:rPr lang="en-US" sz="2200" b="0" i="0" spc="300" baseline="30000">
                  <a:solidFill>
                    <a:srgbClr val="000000"/>
                  </a:solidFill>
                  <a:latin typeface="Calibri" panose="020F0502020204030204" pitchFamily="34" charset="0"/>
                  <a:ea typeface="Calibri"/>
                  <a:cs typeface="Calibri" panose="020F0502020204030204" pitchFamily="34" charset="0"/>
                  <a:sym typeface="Calibri"/>
                </a:rPr>
                <a:t>m-n </a:t>
              </a:r>
              <a:r>
                <a:rPr lang="en-US" sz="2200" spc="300">
                  <a:solidFill>
                    <a:schemeClr val="dk1"/>
                  </a:solidFill>
                  <a:latin typeface="Calibri" panose="020F0502020204030204" pitchFamily="34" charset="0"/>
                  <a:ea typeface="Calibri"/>
                  <a:cs typeface="Calibri" panose="020F0502020204030204" pitchFamily="34" charset="0"/>
                  <a:sym typeface="Calibri"/>
                </a:rPr>
                <a:t>= 2 </a:t>
              </a:r>
              <a:r>
                <a:rPr lang="en-US" sz="2200" spc="300" baseline="30000">
                  <a:solidFill>
                    <a:schemeClr val="dk1"/>
                  </a:solidFill>
                  <a:latin typeface="Calibri" panose="020F0502020204030204" pitchFamily="34" charset="0"/>
                  <a:ea typeface="Calibri"/>
                  <a:cs typeface="Calibri" panose="020F0502020204030204" pitchFamily="34" charset="0"/>
                  <a:sym typeface="Calibri"/>
                </a:rPr>
                <a:t>32-12 </a:t>
              </a:r>
              <a:r>
                <a:rPr lang="en-US" sz="2200" spc="300">
                  <a:solidFill>
                    <a:schemeClr val="dk1"/>
                  </a:solidFill>
                  <a:latin typeface="Calibri" panose="020F0502020204030204" pitchFamily="34" charset="0"/>
                  <a:ea typeface="Calibri"/>
                  <a:cs typeface="Calibri" panose="020F0502020204030204" pitchFamily="34" charset="0"/>
                  <a:sym typeface="Calibri"/>
                </a:rPr>
                <a:t>= 2</a:t>
              </a:r>
              <a:r>
                <a:rPr lang="en-US" sz="2200" spc="300" baseline="30000">
                  <a:solidFill>
                    <a:schemeClr val="dk1"/>
                  </a:solidFill>
                  <a:latin typeface="Calibri" panose="020F0502020204030204" pitchFamily="34" charset="0"/>
                  <a:ea typeface="Calibri"/>
                  <a:cs typeface="Calibri" panose="020F0502020204030204" pitchFamily="34" charset="0"/>
                  <a:sym typeface="Calibri"/>
                </a:rPr>
                <a:t>20</a:t>
              </a:r>
              <a:endParaRPr sz="22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72" name="Google Shape;1572;p63"/>
            <p:cNvSpPr txBox="1"/>
            <p:nvPr/>
          </p:nvSpPr>
          <p:spPr>
            <a:xfrm>
              <a:off x="4721762" y="4558468"/>
              <a:ext cx="6115792" cy="45457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200" spc="300">
                  <a:solidFill>
                    <a:schemeClr val="dk1"/>
                  </a:solidFill>
                  <a:latin typeface="Calibri" panose="020F0502020204030204" pitchFamily="34" charset="0"/>
                  <a:ea typeface="Calibri"/>
                  <a:cs typeface="Calibri" panose="020F0502020204030204" pitchFamily="34" charset="0"/>
                  <a:sym typeface="Calibri"/>
                </a:rPr>
                <a:t>Kích thước bảng trang = 2</a:t>
              </a:r>
              <a:r>
                <a:rPr lang="en-US" sz="2200" spc="300" baseline="30000">
                  <a:solidFill>
                    <a:schemeClr val="dk1"/>
                  </a:solidFill>
                  <a:latin typeface="Calibri" panose="020F0502020204030204" pitchFamily="34" charset="0"/>
                  <a:ea typeface="Calibri"/>
                  <a:cs typeface="Calibri" panose="020F0502020204030204" pitchFamily="34" charset="0"/>
                  <a:sym typeface="Calibri"/>
                </a:rPr>
                <a:t>20</a:t>
              </a:r>
              <a:r>
                <a:rPr lang="en-US" sz="2200" spc="300">
                  <a:solidFill>
                    <a:schemeClr val="dk1"/>
                  </a:solidFill>
                  <a:latin typeface="Calibri" panose="020F0502020204030204" pitchFamily="34" charset="0"/>
                  <a:ea typeface="Calibri"/>
                  <a:cs typeface="Calibri" panose="020F0502020204030204" pitchFamily="34" charset="0"/>
                  <a:sym typeface="Calibri"/>
                </a:rPr>
                <a:t> x 32 = 4MB</a:t>
              </a:r>
              <a:endParaRPr spc="300">
                <a:latin typeface="Calibri" panose="020F0502020204030204" pitchFamily="34" charset="0"/>
                <a:cs typeface="Calibri" panose="020F0502020204030204" pitchFamily="34" charset="0"/>
              </a:endParaRPr>
            </a:p>
          </p:txBody>
        </p:sp>
      </p:grpSp>
      <p:sp>
        <p:nvSpPr>
          <p:cNvPr id="1573" name="Google Shape;1573;p63"/>
          <p:cNvSpPr/>
          <p:nvPr/>
        </p:nvSpPr>
        <p:spPr>
          <a:xfrm>
            <a:off x="830194" y="4777759"/>
            <a:ext cx="368273" cy="33147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2" name="Slide Number Placeholder 1">
            <a:extLst>
              <a:ext uri="{FF2B5EF4-FFF2-40B4-BE49-F238E27FC236}">
                <a16:creationId xmlns:a16="http://schemas.microsoft.com/office/drawing/2014/main" id="{1AE3C0A7-0840-49BB-B4BF-AB656378E4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886733" y="5032423"/>
            <a:ext cx="504825" cy="461665"/>
          </a:xfrm>
          <a:prstGeom prst="ellipse">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0" normalizeH="0" baseline="0" noProof="0">
              <a:ln>
                <a:noFill/>
              </a:ln>
              <a:solidFill>
                <a:prstClr val="black"/>
              </a:solidFill>
              <a:effectLst/>
              <a:uLnTx/>
              <a:uFillTx/>
              <a:latin typeface="Calibri"/>
              <a:ea typeface="+mn-ea"/>
              <a:cs typeface="+mn-cs"/>
            </a:endParaRPr>
          </a:p>
        </p:txBody>
      </p:sp>
      <p:sp>
        <p:nvSpPr>
          <p:cNvPr id="11" name="TextBox 10"/>
          <p:cNvSpPr txBox="1"/>
          <p:nvPr/>
        </p:nvSpPr>
        <p:spPr>
          <a:xfrm>
            <a:off x="983424" y="5014803"/>
            <a:ext cx="1737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a:ea typeface="+mn-ea"/>
                <a:cs typeface="+mn-cs"/>
              </a:rPr>
              <a:t>A.  19 bit</a:t>
            </a:r>
          </a:p>
        </p:txBody>
      </p:sp>
      <p:sp>
        <p:nvSpPr>
          <p:cNvPr id="13" name="TextBox 12"/>
          <p:cNvSpPr txBox="1"/>
          <p:nvPr/>
        </p:nvSpPr>
        <p:spPr>
          <a:xfrm>
            <a:off x="927376" y="5894558"/>
            <a:ext cx="19511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a:ea typeface="+mn-ea"/>
                <a:cs typeface="+mn-cs"/>
              </a:rPr>
              <a:t>B.  22 bit</a:t>
            </a:r>
          </a:p>
        </p:txBody>
      </p:sp>
      <p:sp>
        <p:nvSpPr>
          <p:cNvPr id="14" name="TextBox 13"/>
          <p:cNvSpPr txBox="1"/>
          <p:nvPr/>
        </p:nvSpPr>
        <p:spPr>
          <a:xfrm>
            <a:off x="3935570" y="5871656"/>
            <a:ext cx="17891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a:ea typeface="+mn-ea"/>
                <a:cs typeface="+mn-cs"/>
              </a:rPr>
              <a:t>D. </a:t>
            </a:r>
            <a:r>
              <a:rPr kumimoji="0" lang="en-US" sz="2400" b="0" i="0" u="none" strike="noStrike" kern="100" cap="none" spc="300" normalizeH="0" baseline="0" noProof="0">
                <a:ln>
                  <a:noFill/>
                </a:ln>
                <a:solidFill>
                  <a:prstClr val="black"/>
                </a:solidFill>
                <a:effectLst/>
                <a:uLnTx/>
                <a:uFillTx/>
                <a:latin typeface="Calibri" panose="020F0502020204030204" charset="0"/>
                <a:ea typeface="SimSun" panose="02010600030101010101" pitchFamily="2" charset="-122"/>
                <a:cs typeface="Calibri" panose="020F0502020204030204" charset="0"/>
              </a:rPr>
              <a:t>13 bit</a:t>
            </a:r>
            <a:endParaRPr kumimoji="0" lang="vi-VN" sz="2400" b="0" i="0" u="none" strike="noStrike" kern="100" cap="none" spc="300" normalizeH="0" baseline="0" noProof="0">
              <a:ln>
                <a:noFill/>
              </a:ln>
              <a:solidFill>
                <a:prstClr val="black"/>
              </a:solidFill>
              <a:effectLst/>
              <a:uLnTx/>
              <a:uFillTx/>
              <a:latin typeface="Calibri" panose="020F0502020204030204" charset="0"/>
              <a:ea typeface="SimSun" panose="02010600030101010101" pitchFamily="2" charset="-122"/>
              <a:cs typeface="Calibri" panose="020F0502020204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300" normalizeH="0" baseline="0" noProof="0">
              <a:ln>
                <a:noFill/>
              </a:ln>
              <a:solidFill>
                <a:prstClr val="black"/>
              </a:solidFill>
              <a:effectLst/>
              <a:uLnTx/>
              <a:uFillTx/>
              <a:latin typeface="Calibri"/>
              <a:ea typeface="+mn-ea"/>
              <a:cs typeface="+mn-cs"/>
            </a:endParaRPr>
          </a:p>
        </p:txBody>
      </p:sp>
      <p:sp>
        <p:nvSpPr>
          <p:cNvPr id="15" name="TextBox 14"/>
          <p:cNvSpPr txBox="1"/>
          <p:nvPr/>
        </p:nvSpPr>
        <p:spPr>
          <a:xfrm>
            <a:off x="3935570" y="5032423"/>
            <a:ext cx="17378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a:ea typeface="+mn-ea"/>
                <a:cs typeface="+mn-cs"/>
              </a:rPr>
              <a:t>C.  14 bit</a:t>
            </a:r>
          </a:p>
        </p:txBody>
      </p:sp>
      <p:grpSp>
        <p:nvGrpSpPr>
          <p:cNvPr id="2" name="Group 1">
            <a:extLst>
              <a:ext uri="{FF2B5EF4-FFF2-40B4-BE49-F238E27FC236}">
                <a16:creationId xmlns:a16="http://schemas.microsoft.com/office/drawing/2014/main" id="{9D0789F3-670D-4DB5-AB7D-B949FA53D469}"/>
              </a:ext>
            </a:extLst>
          </p:cNvPr>
          <p:cNvGrpSpPr/>
          <p:nvPr/>
        </p:nvGrpSpPr>
        <p:grpSpPr>
          <a:xfrm>
            <a:off x="5724707" y="861060"/>
            <a:ext cx="6321567" cy="5835302"/>
            <a:chOff x="5724707" y="861060"/>
            <a:chExt cx="6321567" cy="5835302"/>
          </a:xfrm>
        </p:grpSpPr>
        <p:sp>
          <p:nvSpPr>
            <p:cNvPr id="3" name="TextBox 2">
              <a:extLst>
                <a:ext uri="{FF2B5EF4-FFF2-40B4-BE49-F238E27FC236}">
                  <a16:creationId xmlns:a16="http://schemas.microsoft.com/office/drawing/2014/main" id="{8C9AD7A5-91A6-4D25-8623-9828A7D10CAC}"/>
                </a:ext>
              </a:extLst>
            </p:cNvPr>
            <p:cNvSpPr txBox="1"/>
            <p:nvPr/>
          </p:nvSpPr>
          <p:spPr>
            <a:xfrm>
              <a:off x="5724707" y="4156371"/>
              <a:ext cx="6321567" cy="2539991"/>
            </a:xfrm>
            <a:prstGeom prst="rect">
              <a:avLst/>
            </a:prstGeom>
            <a:solidFill>
              <a:schemeClr val="accent6">
                <a:lumMod val="40000"/>
                <a:lumOff val="60000"/>
              </a:schemeClr>
            </a:solid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1800" b="0" i="0" u="none" strike="noStrike" kern="1200" cap="none" spc="300" normalizeH="0" baseline="0" noProof="0">
                  <a:ln>
                    <a:noFill/>
                  </a:ln>
                  <a:solidFill>
                    <a:prstClr val="black"/>
                  </a:solidFill>
                  <a:effectLst/>
                  <a:uLnTx/>
                  <a:uFillTx/>
                  <a:latin typeface="Calibri"/>
                  <a:ea typeface="+mn-ea"/>
                  <a:cs typeface="+mn-cs"/>
                </a:rPr>
                <a:t>Kích </a:t>
              </a:r>
              <a:r>
                <a:rPr kumimoji="0" lang="en-US" sz="1800" b="0" i="0" u="none" strike="noStrike" kern="1200" cap="none" spc="300" normalizeH="0" baseline="0" noProof="0" err="1">
                  <a:ln>
                    <a:noFill/>
                  </a:ln>
                  <a:solidFill>
                    <a:prstClr val="black"/>
                  </a:solidFill>
                  <a:effectLst/>
                  <a:uLnTx/>
                  <a:uFillTx/>
                  <a:latin typeface="Calibri"/>
                  <a:ea typeface="+mn-ea"/>
                  <a:cs typeface="+mn-cs"/>
                </a:rPr>
                <a:t>thước</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bộ</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nhớ</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vật</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lý</a:t>
              </a:r>
              <a:r>
                <a:rPr kumimoji="0" lang="en-US" sz="1800" b="0" i="0" u="none" strike="noStrike" kern="1200" cap="none" spc="300" normalizeH="0" baseline="0" noProof="0">
                  <a:ln>
                    <a:noFill/>
                  </a:ln>
                  <a:solidFill>
                    <a:prstClr val="black"/>
                  </a:solidFill>
                  <a:effectLst/>
                  <a:uLnTx/>
                  <a:uFillTx/>
                  <a:latin typeface="Calibri"/>
                  <a:ea typeface="+mn-ea"/>
                  <a:cs typeface="+mn-cs"/>
                </a:rPr>
                <a:t> = 4MB = 2</a:t>
              </a:r>
              <a:r>
                <a:rPr kumimoji="0" lang="en-US" sz="1800" b="0" i="0" u="none" strike="noStrike" kern="1200" cap="none" spc="300" normalizeH="0" baseline="30000" noProof="0">
                  <a:ln>
                    <a:noFill/>
                  </a:ln>
                  <a:solidFill>
                    <a:prstClr val="black"/>
                  </a:solidFill>
                  <a:effectLst/>
                  <a:uLnTx/>
                  <a:uFillTx/>
                  <a:latin typeface="Calibri"/>
                  <a:ea typeface="+mn-ea"/>
                  <a:cs typeface="+mn-cs"/>
                </a:rPr>
                <a:t>22</a:t>
              </a:r>
              <a:r>
                <a:rPr kumimoji="0" lang="en-US" sz="1800" b="0" i="0" u="none" strike="noStrike" kern="1200" cap="none" spc="300" normalizeH="0" baseline="0" noProof="0">
                  <a:ln>
                    <a:noFill/>
                  </a:ln>
                  <a:solidFill>
                    <a:prstClr val="black"/>
                  </a:solidFill>
                  <a:effectLst/>
                  <a:uLnTx/>
                  <a:uFillTx/>
                  <a:latin typeface="Calibri"/>
                  <a:ea typeface="+mn-ea"/>
                  <a:cs typeface="+mn-cs"/>
                </a:rPr>
                <a:t> Byte</a:t>
              </a:r>
            </a:p>
            <a:p>
              <a:pPr marR="0" lvl="0" algn="l" defTabSz="914400" rtl="0" eaLnBrk="1" fontAlgn="auto" latinLnBrk="0" hangingPunct="1">
                <a:lnSpc>
                  <a:spcPct val="150000"/>
                </a:lnSpc>
                <a:spcBef>
                  <a:spcPts val="0"/>
                </a:spcBef>
                <a:spcAft>
                  <a:spcPts val="0"/>
                </a:spcAft>
                <a:buClrTx/>
                <a:buSzTx/>
                <a:tabLst/>
                <a:defRPr/>
              </a:pPr>
              <a:r>
                <a:rPr kumimoji="0" lang="en-US" sz="1800" b="0" i="0" u="none" strike="noStrike" kern="1200" cap="none" spc="300" normalizeH="0" baseline="0" noProof="0" err="1">
                  <a:ln>
                    <a:noFill/>
                  </a:ln>
                  <a:solidFill>
                    <a:prstClr val="black"/>
                  </a:solidFill>
                  <a:effectLst/>
                  <a:uLnTx/>
                  <a:uFillTx/>
                  <a:latin typeface="Calibri"/>
                  <a:ea typeface="+mn-ea"/>
                  <a:cs typeface="+mn-cs"/>
                </a:rPr>
                <a:t>Số</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khung</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trang</a:t>
              </a:r>
              <a:r>
                <a:rPr kumimoji="0" lang="en-US" sz="1800" b="0" i="0" u="none" strike="noStrike" kern="1200" cap="none" spc="300" normalizeH="0" baseline="0" noProof="0">
                  <a:ln>
                    <a:noFill/>
                  </a:ln>
                  <a:solidFill>
                    <a:prstClr val="black"/>
                  </a:solidFill>
                  <a:effectLst/>
                  <a:uLnTx/>
                  <a:uFillTx/>
                  <a:latin typeface="Calibri"/>
                  <a:ea typeface="+mn-ea"/>
                  <a:cs typeface="+mn-cs"/>
                </a:rPr>
                <a:t> = 256 </a:t>
              </a:r>
              <a:r>
                <a:rPr kumimoji="0" lang="en-US" sz="1800" b="0"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cần</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tối</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thiểu</a:t>
              </a:r>
              <a:r>
                <a:rPr kumimoji="0" lang="en-US" sz="1800" b="0" i="0" u="none" strike="noStrike" kern="1200" cap="none" spc="300" normalizeH="0" baseline="0" noProof="0">
                  <a:ln>
                    <a:noFill/>
                  </a:ln>
                  <a:solidFill>
                    <a:prstClr val="black"/>
                  </a:solidFill>
                  <a:effectLst/>
                  <a:uLnTx/>
                  <a:uFillTx/>
                  <a:latin typeface="Calibri"/>
                  <a:ea typeface="+mn-ea"/>
                  <a:cs typeface="+mn-cs"/>
                </a:rPr>
                <a:t> 8 bit </a:t>
              </a:r>
              <a:r>
                <a:rPr kumimoji="0" lang="en-US" sz="1800" b="0" i="0" u="none" strike="noStrike" kern="1200" cap="none" spc="300" normalizeH="0" baseline="0" noProof="0" err="1">
                  <a:ln>
                    <a:noFill/>
                  </a:ln>
                  <a:solidFill>
                    <a:prstClr val="black"/>
                  </a:solidFill>
                  <a:effectLst/>
                  <a:uLnTx/>
                  <a:uFillTx/>
                  <a:latin typeface="Calibri"/>
                  <a:ea typeface="+mn-ea"/>
                  <a:cs typeface="+mn-cs"/>
                </a:rPr>
                <a:t>trang</a:t>
              </a:r>
              <a:endParaRPr kumimoji="0" lang="en-US" sz="1800" b="0" i="0" u="none" strike="noStrike" kern="1200" cap="none" spc="30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Số bit offset = 22 – 8 = 14 bit</a:t>
              </a:r>
              <a:endParaRPr kumimoji="0" lang="en-US" sz="1800" b="0" i="0" u="none" strike="noStrike" kern="1200" cap="none" spc="300" normalizeH="0" baseline="0" noProof="0">
                <a:ln>
                  <a:noFill/>
                </a:ln>
                <a:solidFill>
                  <a:prstClr val="black"/>
                </a:solidFill>
                <a:effectLst/>
                <a:uLnTx/>
                <a:uFillTx/>
                <a:latin typeface="Calibri"/>
                <a:ea typeface="+mn-ea"/>
                <a:cs typeface="+mn-cs"/>
              </a:endParaRPr>
            </a:p>
            <a:p>
              <a:pPr marR="0" lvl="0" algn="l" defTabSz="914400" rtl="0" eaLnBrk="1" fontAlgn="auto" latinLnBrk="0" hangingPunct="1">
                <a:lnSpc>
                  <a:spcPct val="150000"/>
                </a:lnSpc>
                <a:spcBef>
                  <a:spcPts val="0"/>
                </a:spcBef>
                <a:spcAft>
                  <a:spcPts val="0"/>
                </a:spcAft>
                <a:buClrTx/>
                <a:buSzTx/>
                <a:tabLst/>
                <a:defRPr/>
              </a:pPr>
              <a:r>
                <a:rPr kumimoji="0" lang="en-US" sz="1800" b="0" i="0" u="none" strike="noStrike" kern="1200" cap="none" spc="300" normalizeH="0" baseline="0" noProof="0" err="1">
                  <a:ln>
                    <a:noFill/>
                  </a:ln>
                  <a:solidFill>
                    <a:prstClr val="black"/>
                  </a:solidFill>
                  <a:effectLst/>
                  <a:uLnTx/>
                  <a:uFillTx/>
                  <a:latin typeface="Calibri"/>
                  <a:ea typeface="+mn-ea"/>
                  <a:cs typeface="+mn-cs"/>
                </a:rPr>
                <a:t>Số</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trang</a:t>
              </a:r>
              <a:r>
                <a:rPr kumimoji="0" lang="en-US" sz="1800" b="0" i="0" u="none" strike="noStrike" kern="1200" cap="none" spc="300" normalizeH="0" baseline="0" noProof="0">
                  <a:ln>
                    <a:noFill/>
                  </a:ln>
                  <a:solidFill>
                    <a:prstClr val="black"/>
                  </a:solidFill>
                  <a:effectLst/>
                  <a:uLnTx/>
                  <a:uFillTx/>
                  <a:latin typeface="Calibri"/>
                  <a:ea typeface="+mn-ea"/>
                  <a:cs typeface="+mn-cs"/>
                </a:rPr>
                <a:t> 32 </a:t>
              </a:r>
              <a:r>
                <a:rPr kumimoji="0" lang="en-US" sz="1800" b="0"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cần</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tối</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thiểu</a:t>
              </a:r>
              <a:r>
                <a:rPr kumimoji="0" lang="en-US" sz="1800" b="0" i="0" u="none" strike="noStrike" kern="1200" cap="none" spc="300" normalizeH="0" baseline="0" noProof="0">
                  <a:ln>
                    <a:noFill/>
                  </a:ln>
                  <a:solidFill>
                    <a:prstClr val="black"/>
                  </a:solidFill>
                  <a:effectLst/>
                  <a:uLnTx/>
                  <a:uFillTx/>
                  <a:latin typeface="Calibri"/>
                  <a:ea typeface="+mn-ea"/>
                  <a:cs typeface="+mn-cs"/>
                </a:rPr>
                <a:t> 5bit </a:t>
              </a:r>
              <a:r>
                <a:rPr kumimoji="0" lang="en-US" sz="1800" b="0" i="0" u="none" strike="noStrike" kern="1200" cap="none" spc="300" normalizeH="0" baseline="0" noProof="0" err="1">
                  <a:ln>
                    <a:noFill/>
                  </a:ln>
                  <a:solidFill>
                    <a:prstClr val="black"/>
                  </a:solidFill>
                  <a:effectLst/>
                  <a:uLnTx/>
                  <a:uFillTx/>
                  <a:latin typeface="Calibri"/>
                  <a:ea typeface="+mn-ea"/>
                  <a:cs typeface="+mn-cs"/>
                </a:rPr>
                <a:t>khung</a:t>
              </a:r>
              <a:r>
                <a:rPr kumimoji="0" lang="en-US" sz="1800" b="0" i="0" u="none" strike="noStrike" kern="1200" cap="none" spc="300" normalizeH="0" baseline="0" noProof="0">
                  <a:ln>
                    <a:noFill/>
                  </a:ln>
                  <a:solidFill>
                    <a:prstClr val="black"/>
                  </a:solidFill>
                  <a:effectLst/>
                  <a:uLnTx/>
                  <a:uFillTx/>
                  <a:latin typeface="Calibri"/>
                  <a:ea typeface="+mn-ea"/>
                  <a:cs typeface="+mn-cs"/>
                </a:rPr>
                <a:t> </a:t>
              </a:r>
              <a:r>
                <a:rPr kumimoji="0" lang="en-US" sz="1800" b="0" i="0" u="none" strike="noStrike" kern="1200" cap="none" spc="300" normalizeH="0" baseline="0" noProof="0" err="1">
                  <a:ln>
                    <a:noFill/>
                  </a:ln>
                  <a:solidFill>
                    <a:prstClr val="black"/>
                  </a:solidFill>
                  <a:effectLst/>
                  <a:uLnTx/>
                  <a:uFillTx/>
                  <a:latin typeface="Calibri"/>
                  <a:ea typeface="+mn-ea"/>
                  <a:cs typeface="+mn-cs"/>
                </a:rPr>
                <a:t>trang</a:t>
              </a:r>
              <a:endParaRPr kumimoji="0" lang="en-US" sz="1800" b="0" i="0" u="none" strike="noStrike" kern="1200" cap="none" spc="30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Địa </a:t>
              </a:r>
              <a:r>
                <a:rPr kumimoji="0" lang="en-US" sz="1800" b="1" i="0" u="none" strike="noStrike" kern="1200" cap="none" spc="300" normalizeH="0" baseline="0" noProof="0" err="1">
                  <a:ln>
                    <a:noFill/>
                  </a:ln>
                  <a:solidFill>
                    <a:prstClr val="black"/>
                  </a:solidFill>
                  <a:effectLst/>
                  <a:uLnTx/>
                  <a:uFillTx/>
                  <a:latin typeface="Calibri"/>
                  <a:ea typeface="+mn-ea"/>
                  <a:cs typeface="+mn-cs"/>
                  <a:sym typeface="Symbol" panose="05050102010706020507" pitchFamily="18" charset="2"/>
                </a:rPr>
                <a:t>chỉ</a:t>
              </a: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1" i="0" u="none" strike="noStrike" kern="1200" cap="none" spc="300" normalizeH="0" baseline="0" noProof="0" err="1">
                  <a:ln>
                    <a:noFill/>
                  </a:ln>
                  <a:solidFill>
                    <a:prstClr val="black"/>
                  </a:solidFill>
                  <a:effectLst/>
                  <a:uLnTx/>
                  <a:uFillTx/>
                  <a:latin typeface="Calibri"/>
                  <a:ea typeface="+mn-ea"/>
                  <a:cs typeface="+mn-cs"/>
                  <a:sym typeface="Symbol" panose="05050102010706020507" pitchFamily="18" charset="2"/>
                </a:rPr>
                <a:t>luận</a:t>
              </a: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1" i="0" u="none" strike="noStrike" kern="1200" cap="none" spc="300" normalizeH="0" baseline="0" noProof="0" err="1">
                  <a:ln>
                    <a:noFill/>
                  </a:ln>
                  <a:solidFill>
                    <a:prstClr val="black"/>
                  </a:solidFill>
                  <a:effectLst/>
                  <a:uLnTx/>
                  <a:uFillTx/>
                  <a:latin typeface="Calibri"/>
                  <a:ea typeface="+mn-ea"/>
                  <a:cs typeface="+mn-cs"/>
                  <a:sym typeface="Symbol" panose="05050102010706020507" pitchFamily="18" charset="2"/>
                </a:rPr>
                <a:t>lý</a:t>
              </a: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1" i="0" u="none" strike="noStrike" kern="1200" cap="none" spc="300" normalizeH="0" baseline="0" noProof="0" err="1">
                  <a:ln>
                    <a:noFill/>
                  </a:ln>
                  <a:solidFill>
                    <a:prstClr val="black"/>
                  </a:solidFill>
                  <a:effectLst/>
                  <a:uLnTx/>
                  <a:uFillTx/>
                  <a:latin typeface="Calibri"/>
                  <a:ea typeface="+mn-ea"/>
                  <a:cs typeface="+mn-cs"/>
                  <a:sym typeface="Symbol" panose="05050102010706020507" pitchFamily="18" charset="2"/>
                </a:rPr>
                <a:t>tối</a:t>
              </a: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 thiểu</a:t>
              </a:r>
              <a:r>
                <a:rPr lang="en-US" sz="1800" b="1" kern="1200" spc="300">
                  <a:solidFill>
                    <a:prstClr val="black"/>
                  </a:solidFill>
                  <a:latin typeface="Calibri"/>
                  <a:ea typeface="+mn-ea"/>
                  <a:cs typeface="+mn-cs"/>
                  <a:sym typeface="Symbol" panose="05050102010706020507" pitchFamily="18" charset="2"/>
                </a:rPr>
                <a:t>: </a:t>
              </a:r>
              <a:r>
                <a:rPr kumimoji="0" lang="en-US" sz="1800" b="1" i="0" u="none" strike="noStrike" kern="1200" cap="none" spc="300" normalizeH="0" baseline="0" noProof="0">
                  <a:ln>
                    <a:noFill/>
                  </a:ln>
                  <a:solidFill>
                    <a:prstClr val="black"/>
                  </a:solidFill>
                  <a:effectLst/>
                  <a:uLnTx/>
                  <a:uFillTx/>
                  <a:latin typeface="Calibri"/>
                  <a:ea typeface="+mn-ea"/>
                  <a:cs typeface="+mn-cs"/>
                  <a:sym typeface="Symbol" panose="05050102010706020507" pitchFamily="18" charset="2"/>
                </a:rPr>
                <a:t>5 + 14 = 19 bit</a:t>
              </a:r>
              <a:endParaRPr kumimoji="0" lang="en-US" sz="1800" b="1" i="0" u="none" strike="noStrike" kern="1200" cap="none" spc="300" normalizeH="0" baseline="0" noProof="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32AFC8D-1584-4492-8272-EA231D65B341}"/>
                </a:ext>
              </a:extLst>
            </p:cNvPr>
            <p:cNvPicPr>
              <a:picLocks noChangeAspect="1"/>
            </p:cNvPicPr>
            <p:nvPr/>
          </p:nvPicPr>
          <p:blipFill>
            <a:blip r:embed="rId2"/>
            <a:stretch>
              <a:fillRect/>
            </a:stretch>
          </p:blipFill>
          <p:spPr>
            <a:xfrm>
              <a:off x="6096000" y="861060"/>
              <a:ext cx="4898672" cy="3295311"/>
            </a:xfrm>
            <a:prstGeom prst="rect">
              <a:avLst/>
            </a:prstGeom>
          </p:spPr>
        </p:pic>
      </p:grpSp>
      <p:grpSp>
        <p:nvGrpSpPr>
          <p:cNvPr id="20" name="Google Shape;1593;p65">
            <a:extLst>
              <a:ext uri="{FF2B5EF4-FFF2-40B4-BE49-F238E27FC236}">
                <a16:creationId xmlns:a16="http://schemas.microsoft.com/office/drawing/2014/main" id="{A3A9F158-AF50-4792-8B9D-986F6050A039}"/>
              </a:ext>
            </a:extLst>
          </p:cNvPr>
          <p:cNvGrpSpPr/>
          <p:nvPr/>
        </p:nvGrpSpPr>
        <p:grpSpPr>
          <a:xfrm>
            <a:off x="0" y="0"/>
            <a:ext cx="1569720" cy="1722120"/>
            <a:chOff x="-63500" y="-109804"/>
            <a:chExt cx="1206500" cy="1333500"/>
          </a:xfrm>
        </p:grpSpPr>
        <p:sp>
          <p:nvSpPr>
            <p:cNvPr id="21" name="Google Shape;1594;p65">
              <a:extLst>
                <a:ext uri="{FF2B5EF4-FFF2-40B4-BE49-F238E27FC236}">
                  <a16:creationId xmlns:a16="http://schemas.microsoft.com/office/drawing/2014/main" id="{C7B7A7A6-2610-49D6-8744-C760F58B215A}"/>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22" name="Google Shape;1595;p65">
              <a:extLst>
                <a:ext uri="{FF2B5EF4-FFF2-40B4-BE49-F238E27FC236}">
                  <a16:creationId xmlns:a16="http://schemas.microsoft.com/office/drawing/2014/main" id="{0E266D72-2F5C-4956-94E9-596B477B378F}"/>
                </a:ext>
              </a:extLst>
            </p:cNvPr>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3" name="TextBox 22">
            <a:extLst>
              <a:ext uri="{FF2B5EF4-FFF2-40B4-BE49-F238E27FC236}">
                <a16:creationId xmlns:a16="http://schemas.microsoft.com/office/drawing/2014/main" id="{C5928E33-59F2-499C-A7CF-A087AB20FE91}"/>
              </a:ext>
            </a:extLst>
          </p:cNvPr>
          <p:cNvSpPr txBox="1"/>
          <p:nvPr/>
        </p:nvSpPr>
        <p:spPr>
          <a:xfrm>
            <a:off x="876756" y="663174"/>
            <a:ext cx="4290155" cy="4199611"/>
          </a:xfrm>
          <a:prstGeom prst="rect">
            <a:avLst/>
          </a:prstGeom>
          <a:noFill/>
        </p:spPr>
        <p:txBody>
          <a:bodyPr wrap="square" rtlCol="0">
            <a:spAutoFit/>
          </a:bodyPr>
          <a:lstStyle/>
          <a:p>
            <a:pPr algn="just">
              <a:lnSpc>
                <a:spcPct val="150000"/>
              </a:lnSpc>
            </a:pPr>
            <a:r>
              <a:rPr lang="en-US" sz="2000" b="1" spc="300">
                <a:latin typeface="Calibri" panose="020F0502020204030204" pitchFamily="34" charset="0"/>
                <a:cs typeface="Calibri" panose="020F0502020204030204" pitchFamily="34" charset="0"/>
              </a:rPr>
              <a:t>BT</a:t>
            </a:r>
            <a:r>
              <a:rPr lang="vi-VN" sz="2000" b="1" spc="300">
                <a:latin typeface="Calibri" panose="020F0502020204030204" pitchFamily="34" charset="0"/>
                <a:cs typeface="Calibri" panose="020F0502020204030204" pitchFamily="34" charset="0"/>
              </a:rPr>
              <a:t>3. </a:t>
            </a:r>
            <a:r>
              <a:rPr lang="vi-VN" sz="2000" spc="300">
                <a:latin typeface="Calibri" panose="020F0502020204030204" pitchFamily="34" charset="0"/>
                <a:cs typeface="Calibri" panose="020F0502020204030204" pitchFamily="34" charset="0"/>
              </a:rPr>
              <a:t>Bộ nhớ vật lý của một hệ thống có kích thước 4MB được chia thành 256 khung trang. Để quản lý bộ nhớ này, hệ thống sử dụng một bảng trang với 32 trang. Địa chỉ luận lý có tối thiểu bao nhiêu bit để truy xuất bộ nhớ trên?</a:t>
            </a:r>
          </a:p>
        </p:txBody>
      </p:sp>
      <p:sp>
        <p:nvSpPr>
          <p:cNvPr id="25" name="Google Shape;1563;p63">
            <a:extLst>
              <a:ext uri="{FF2B5EF4-FFF2-40B4-BE49-F238E27FC236}">
                <a16:creationId xmlns:a16="http://schemas.microsoft.com/office/drawing/2014/main" id="{A543D47C-619A-4A85-986F-67329DBB9422}"/>
              </a:ext>
            </a:extLst>
          </p:cNvPr>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sp>
        <p:nvSpPr>
          <p:cNvPr id="26" name="Google Shape;1567;p63">
            <a:extLst>
              <a:ext uri="{FF2B5EF4-FFF2-40B4-BE49-F238E27FC236}">
                <a16:creationId xmlns:a16="http://schemas.microsoft.com/office/drawing/2014/main" id="{B39F9079-6129-4E83-B88E-3BE1BD38C15F}"/>
              </a:ext>
            </a:extLst>
          </p:cNvPr>
          <p:cNvSpPr txBox="1"/>
          <p:nvPr/>
        </p:nvSpPr>
        <p:spPr>
          <a:xfrm>
            <a:off x="9401236" y="438574"/>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A66D277-A474-4C99-B064-9617C867BAC1}"/>
              </a:ext>
            </a:extLst>
          </p:cNvPr>
          <p:cNvSpPr>
            <a:spLocks noGrp="1"/>
          </p:cNvSpPr>
          <p:nvPr>
            <p:ph type="sldNum" sz="quarter" idx="12"/>
          </p:nvPr>
        </p:nvSpPr>
        <p:spPr/>
        <p:txBody>
          <a:bodyPr/>
          <a:lstStyle/>
          <a:p>
            <a:fld id="{9B618960-8005-486C-9A75-10CB2AAC16F9}" type="slidenum">
              <a:rPr lang="en-US" smtClean="0"/>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1802292" y="3964956"/>
            <a:ext cx="626184" cy="461665"/>
          </a:xfrm>
          <a:prstGeom prst="ellipse">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11" name="TextBox 10"/>
          <p:cNvSpPr txBox="1"/>
          <p:nvPr/>
        </p:nvSpPr>
        <p:spPr>
          <a:xfrm>
            <a:off x="1963956" y="3910689"/>
            <a:ext cx="17840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 </a:t>
            </a:r>
            <a:r>
              <a:rPr kumimoji="0" lang="en-US" sz="2400" b="0" i="0" u="none" strike="noStrike" kern="100" cap="none" spc="30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32 KB</a:t>
            </a:r>
            <a:endPar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3" name="TextBox 12"/>
          <p:cNvSpPr txBox="1"/>
          <p:nvPr/>
        </p:nvSpPr>
        <p:spPr>
          <a:xfrm>
            <a:off x="1954115" y="4616056"/>
            <a:ext cx="17840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 </a:t>
            </a:r>
            <a:r>
              <a:rPr kumimoji="0" lang="en-US" sz="2400" b="0" i="0" u="none" strike="noStrike" kern="100" cap="none" spc="30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8 KB</a:t>
            </a:r>
          </a:p>
        </p:txBody>
      </p:sp>
      <p:sp>
        <p:nvSpPr>
          <p:cNvPr id="14" name="TextBox 13"/>
          <p:cNvSpPr txBox="1"/>
          <p:nvPr/>
        </p:nvSpPr>
        <p:spPr>
          <a:xfrm>
            <a:off x="1963956" y="6026791"/>
            <a:ext cx="17840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 </a:t>
            </a:r>
            <a:r>
              <a:rPr kumimoji="0" lang="en-US" sz="2400" b="0" i="0" u="none" strike="noStrike" kern="100" cap="none" spc="30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1 KB</a:t>
            </a:r>
            <a:endPar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TextBox 14"/>
          <p:cNvSpPr txBox="1"/>
          <p:nvPr/>
        </p:nvSpPr>
        <p:spPr>
          <a:xfrm>
            <a:off x="1954115" y="5321423"/>
            <a:ext cx="17840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 </a:t>
            </a:r>
            <a:r>
              <a:rPr kumimoji="0" lang="en-US" sz="2400" b="0" i="0" u="none" strike="noStrike" kern="100" cap="none" spc="30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16 KB</a:t>
            </a:r>
            <a:endParaRPr kumimoji="0" lang="en-US" sz="24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 name="Group 1">
            <a:extLst>
              <a:ext uri="{FF2B5EF4-FFF2-40B4-BE49-F238E27FC236}">
                <a16:creationId xmlns:a16="http://schemas.microsoft.com/office/drawing/2014/main" id="{A34248BC-A144-4FE7-A2FF-09A25FF95614}"/>
              </a:ext>
            </a:extLst>
          </p:cNvPr>
          <p:cNvGrpSpPr/>
          <p:nvPr/>
        </p:nvGrpSpPr>
        <p:grpSpPr>
          <a:xfrm>
            <a:off x="4344041" y="806340"/>
            <a:ext cx="7847959" cy="5529516"/>
            <a:chOff x="4344041" y="1261170"/>
            <a:chExt cx="7847959" cy="5529516"/>
          </a:xfrm>
        </p:grpSpPr>
        <p:sp>
          <p:nvSpPr>
            <p:cNvPr id="3" name="TextBox 2">
              <a:extLst>
                <a:ext uri="{FF2B5EF4-FFF2-40B4-BE49-F238E27FC236}">
                  <a16:creationId xmlns:a16="http://schemas.microsoft.com/office/drawing/2014/main" id="{3204F945-EFD3-4DF3-9CA9-64A609C3BAFA}"/>
                </a:ext>
              </a:extLst>
            </p:cNvPr>
            <p:cNvSpPr txBox="1"/>
            <p:nvPr/>
          </p:nvSpPr>
          <p:spPr>
            <a:xfrm>
              <a:off x="4344041" y="4899399"/>
              <a:ext cx="7693491" cy="1891287"/>
            </a:xfrm>
            <a:prstGeom prst="rect">
              <a:avLst/>
            </a:prstGeom>
            <a:solidFill>
              <a:schemeClr val="accent6">
                <a:lumMod val="40000"/>
                <a:lumOff val="60000"/>
              </a:schemeClr>
            </a:solidFill>
          </p:spPr>
          <p:txBody>
            <a:bodyPr wrap="square" rIns="0" rtlCol="0">
              <a:spAutoFit/>
            </a:bodyPr>
            <a:lstStyle/>
            <a:p>
              <a:pPr lvl="0">
                <a:lnSpc>
                  <a:spcPct val="150000"/>
                </a:lnSpc>
                <a:buClrTx/>
              </a:pPr>
              <a:r>
                <a:rPr lang="vi-VN" sz="2000" kern="1200" spc="300">
                  <a:solidFill>
                    <a:prstClr val="black"/>
                  </a:solidFill>
                  <a:latin typeface="Calibri" panose="020F0502020204030204" pitchFamily="34" charset="0"/>
                  <a:ea typeface="+mn-ea"/>
                  <a:cs typeface="Calibri" panose="020F0502020204030204" pitchFamily="34" charset="0"/>
                </a:rPr>
                <a:t>Có 32 trang </a:t>
              </a:r>
              <a:r>
                <a:rPr lang="en-US" sz="2000" kern="1200" spc="300">
                  <a:solidFill>
                    <a:prstClr val="black"/>
                  </a:solidFill>
                  <a:latin typeface="Calibri" panose="020F0502020204030204" pitchFamily="34" charset="0"/>
                  <a:cs typeface="Calibri" panose="020F0502020204030204" pitchFamily="34" charset="0"/>
                  <a:sym typeface="Symbol" panose="05050102010706020507" pitchFamily="18" charset="2"/>
                </a:rPr>
                <a:t></a:t>
              </a:r>
              <a:r>
                <a:rPr lang="vi-VN" sz="2000" kern="1200" spc="300">
                  <a:solidFill>
                    <a:prstClr val="black"/>
                  </a:solidFill>
                  <a:latin typeface="Calibri" panose="020F0502020204030204" pitchFamily="34" charset="0"/>
                  <a:ea typeface="+mn-ea"/>
                  <a:cs typeface="Calibri" panose="020F0502020204030204" pitchFamily="34" charset="0"/>
                </a:rPr>
                <a:t> cần tối thiểu 5 bit trang </a:t>
              </a:r>
            </a:p>
            <a:p>
              <a:pPr lvl="0">
                <a:lnSpc>
                  <a:spcPct val="150000"/>
                </a:lnSpc>
                <a:buClrTx/>
              </a:pPr>
              <a:r>
                <a:rPr lang="vi-VN" sz="2000" kern="1200" spc="300">
                  <a:solidFill>
                    <a:prstClr val="black"/>
                  </a:solidFill>
                  <a:latin typeface="Calibri" panose="020F0502020204030204" pitchFamily="34" charset="0"/>
                  <a:ea typeface="+mn-ea"/>
                  <a:cs typeface="Calibri" panose="020F0502020204030204" pitchFamily="34" charset="0"/>
                </a:rPr>
                <a:t>Địa chỉ luận lý 20 bit</a:t>
              </a:r>
            </a:p>
            <a:p>
              <a:pPr lvl="0">
                <a:lnSpc>
                  <a:spcPct val="150000"/>
                </a:lnSpc>
                <a:buClrTx/>
              </a:pPr>
              <a:r>
                <a:rPr lang="en-US" sz="2000" kern="1200" spc="300">
                  <a:solidFill>
                    <a:prstClr val="black"/>
                  </a:solidFill>
                  <a:latin typeface="Calibri" panose="020F0502020204030204" pitchFamily="34" charset="0"/>
                  <a:cs typeface="Calibri" panose="020F0502020204030204" pitchFamily="34" charset="0"/>
                  <a:sym typeface="Symbol" panose="05050102010706020507" pitchFamily="18" charset="2"/>
                </a:rPr>
                <a:t> </a:t>
              </a:r>
              <a:r>
                <a:rPr lang="vi-VN" sz="2000" kern="1200" spc="300">
                  <a:solidFill>
                    <a:prstClr val="black"/>
                  </a:solidFill>
                  <a:latin typeface="Calibri" panose="020F0502020204030204" pitchFamily="34" charset="0"/>
                  <a:ea typeface="+mn-ea"/>
                  <a:cs typeface="Calibri" panose="020F0502020204030204" pitchFamily="34" charset="0"/>
                </a:rPr>
                <a:t>Số bit offset = 20 –</a:t>
              </a:r>
              <a:r>
                <a:rPr lang="en-US" sz="2000" kern="1200" spc="300">
                  <a:solidFill>
                    <a:prstClr val="black"/>
                  </a:solidFill>
                  <a:latin typeface="Calibri" panose="020F0502020204030204" pitchFamily="34" charset="0"/>
                  <a:ea typeface="+mn-ea"/>
                  <a:cs typeface="Calibri" panose="020F0502020204030204" pitchFamily="34" charset="0"/>
                </a:rPr>
                <a:t> </a:t>
              </a:r>
              <a:r>
                <a:rPr lang="vi-VN" sz="2000" kern="1200" spc="300">
                  <a:solidFill>
                    <a:prstClr val="black"/>
                  </a:solidFill>
                  <a:latin typeface="Calibri" panose="020F0502020204030204" pitchFamily="34" charset="0"/>
                  <a:ea typeface="+mn-ea"/>
                  <a:cs typeface="Calibri" panose="020F0502020204030204" pitchFamily="34" charset="0"/>
                </a:rPr>
                <a:t>5 = 15 bit </a:t>
              </a:r>
            </a:p>
            <a:p>
              <a:pPr marL="285750" lvl="0" indent="-285750">
                <a:lnSpc>
                  <a:spcPct val="150000"/>
                </a:lnSpc>
                <a:buClrTx/>
                <a:buFont typeface="Symbol" panose="05050102010706020507" pitchFamily="18" charset="2"/>
                <a:buChar char="®"/>
              </a:pPr>
              <a:r>
                <a:rPr lang="vi-VN" sz="2000" b="1" kern="1200" spc="300">
                  <a:solidFill>
                    <a:prstClr val="black"/>
                  </a:solidFill>
                  <a:latin typeface="Calibri" panose="020F0502020204030204" pitchFamily="34" charset="0"/>
                  <a:ea typeface="+mn-ea"/>
                  <a:cs typeface="Calibri" panose="020F0502020204030204" pitchFamily="34" charset="0"/>
                </a:rPr>
                <a:t>Kích thước của mỗi khung trang = 2</a:t>
              </a:r>
              <a:r>
                <a:rPr lang="en-US" sz="2000" b="1" kern="1200" spc="300" baseline="30000">
                  <a:solidFill>
                    <a:prstClr val="black"/>
                  </a:solidFill>
                  <a:latin typeface="Calibri" panose="020F0502020204030204" pitchFamily="34" charset="0"/>
                  <a:ea typeface="+mn-ea"/>
                  <a:cs typeface="Calibri" panose="020F0502020204030204" pitchFamily="34" charset="0"/>
                </a:rPr>
                <a:t>15</a:t>
              </a:r>
              <a:r>
                <a:rPr lang="vi-VN" sz="2000" b="1" kern="1200" spc="300">
                  <a:solidFill>
                    <a:prstClr val="black"/>
                  </a:solidFill>
                  <a:latin typeface="Calibri" panose="020F0502020204030204" pitchFamily="34" charset="0"/>
                  <a:ea typeface="+mn-ea"/>
                  <a:cs typeface="Calibri" panose="020F0502020204030204" pitchFamily="34" charset="0"/>
                </a:rPr>
                <a:t> </a:t>
              </a:r>
              <a:r>
                <a:rPr lang="en-US" sz="2000" b="1" kern="1200" spc="300">
                  <a:solidFill>
                    <a:prstClr val="black"/>
                  </a:solidFill>
                  <a:latin typeface="Calibri" panose="020F0502020204030204" pitchFamily="34" charset="0"/>
                  <a:ea typeface="+mn-ea"/>
                  <a:cs typeface="Calibri" panose="020F0502020204030204" pitchFamily="34" charset="0"/>
                </a:rPr>
                <a:t>bytes =</a:t>
              </a:r>
              <a:r>
                <a:rPr lang="vi-VN" sz="2000" b="1" kern="1200" spc="300">
                  <a:solidFill>
                    <a:prstClr val="black"/>
                  </a:solidFill>
                  <a:latin typeface="Calibri" panose="020F0502020204030204" pitchFamily="34" charset="0"/>
                  <a:ea typeface="+mn-ea"/>
                  <a:cs typeface="Calibri" panose="020F0502020204030204" pitchFamily="34" charset="0"/>
                </a:rPr>
                <a:t> 32 KB</a:t>
              </a:r>
              <a:endPar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21" name="Picture 20">
              <a:extLst>
                <a:ext uri="{FF2B5EF4-FFF2-40B4-BE49-F238E27FC236}">
                  <a16:creationId xmlns:a16="http://schemas.microsoft.com/office/drawing/2014/main" id="{8FC27E13-258E-4177-B8B7-C443E390EA0C}"/>
                </a:ext>
              </a:extLst>
            </p:cNvPr>
            <p:cNvPicPr>
              <a:picLocks noChangeAspect="1"/>
            </p:cNvPicPr>
            <p:nvPr/>
          </p:nvPicPr>
          <p:blipFill>
            <a:blip r:embed="rId2"/>
            <a:stretch>
              <a:fillRect/>
            </a:stretch>
          </p:blipFill>
          <p:spPr>
            <a:xfrm>
              <a:off x="6939432" y="1261170"/>
              <a:ext cx="5252568" cy="3470518"/>
            </a:xfrm>
            <a:prstGeom prst="rect">
              <a:avLst/>
            </a:prstGeom>
          </p:spPr>
        </p:pic>
      </p:grpSp>
      <p:grpSp>
        <p:nvGrpSpPr>
          <p:cNvPr id="20" name="Google Shape;1593;p65">
            <a:extLst>
              <a:ext uri="{FF2B5EF4-FFF2-40B4-BE49-F238E27FC236}">
                <a16:creationId xmlns:a16="http://schemas.microsoft.com/office/drawing/2014/main" id="{2E784056-A998-4C80-A5E9-09162463C322}"/>
              </a:ext>
            </a:extLst>
          </p:cNvPr>
          <p:cNvGrpSpPr/>
          <p:nvPr/>
        </p:nvGrpSpPr>
        <p:grpSpPr>
          <a:xfrm>
            <a:off x="0" y="0"/>
            <a:ext cx="1569720" cy="1722120"/>
            <a:chOff x="-63500" y="-109804"/>
            <a:chExt cx="1206500" cy="1333500"/>
          </a:xfrm>
        </p:grpSpPr>
        <p:sp>
          <p:nvSpPr>
            <p:cNvPr id="22" name="Google Shape;1594;p65">
              <a:extLst>
                <a:ext uri="{FF2B5EF4-FFF2-40B4-BE49-F238E27FC236}">
                  <a16:creationId xmlns:a16="http://schemas.microsoft.com/office/drawing/2014/main" id="{D4CCBF9A-26AB-4389-A129-C8059BCB3D5B}"/>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23" name="Google Shape;1595;p65">
              <a:extLst>
                <a:ext uri="{FF2B5EF4-FFF2-40B4-BE49-F238E27FC236}">
                  <a16:creationId xmlns:a16="http://schemas.microsoft.com/office/drawing/2014/main" id="{97F6E478-3051-4B91-A115-266A785AA458}"/>
                </a:ext>
              </a:extLst>
            </p:cNvPr>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4" name="TextBox 23">
            <a:extLst>
              <a:ext uri="{FF2B5EF4-FFF2-40B4-BE49-F238E27FC236}">
                <a16:creationId xmlns:a16="http://schemas.microsoft.com/office/drawing/2014/main" id="{6D3BE037-027D-44D9-92A8-31ADA6CB68F6}"/>
              </a:ext>
            </a:extLst>
          </p:cNvPr>
          <p:cNvSpPr txBox="1"/>
          <p:nvPr/>
        </p:nvSpPr>
        <p:spPr>
          <a:xfrm>
            <a:off x="1086049" y="771189"/>
            <a:ext cx="5453647" cy="2814617"/>
          </a:xfrm>
          <a:prstGeom prst="rect">
            <a:avLst/>
          </a:prstGeom>
          <a:noFill/>
        </p:spPr>
        <p:txBody>
          <a:bodyPr wrap="square" rtlCol="0">
            <a:spAutoFit/>
          </a:bodyPr>
          <a:lstStyle/>
          <a:p>
            <a:pPr algn="just">
              <a:lnSpc>
                <a:spcPct val="150000"/>
              </a:lnSpc>
            </a:pPr>
            <a:r>
              <a:rPr lang="en-US" sz="2000" b="1" spc="300">
                <a:latin typeface="Calibri" panose="020F0502020204030204" pitchFamily="34" charset="0"/>
                <a:cs typeface="Calibri" panose="020F0502020204030204" pitchFamily="34" charset="0"/>
              </a:rPr>
              <a:t>BT</a:t>
            </a:r>
            <a:r>
              <a:rPr lang="vi-VN" sz="2000" b="1" spc="300">
                <a:latin typeface="Calibri" panose="020F0502020204030204" pitchFamily="34" charset="0"/>
                <a:cs typeface="Calibri" panose="020F0502020204030204" pitchFamily="34" charset="0"/>
              </a:rPr>
              <a:t>4. </a:t>
            </a:r>
            <a:r>
              <a:rPr lang="vi-VN" sz="2000" spc="300">
                <a:latin typeface="Calibri" panose="020F0502020204030204" pitchFamily="34" charset="0"/>
                <a:cs typeface="Calibri" panose="020F0502020204030204" pitchFamily="34" charset="0"/>
              </a:rPr>
              <a:t>Bộ nhớ vật lý của một hệ thống có kích thước 8MB đươc quản lý bởi một bảng trang có 32 trang. Hệ thống sử dụng địa chỉ luận lý 20 bit. Hỏi kích thước của mỗi khung trang của bộ nhớ là bao nhiêu?</a:t>
            </a:r>
          </a:p>
        </p:txBody>
      </p:sp>
      <p:sp>
        <p:nvSpPr>
          <p:cNvPr id="25" name="Google Shape;1563;p63">
            <a:extLst>
              <a:ext uri="{FF2B5EF4-FFF2-40B4-BE49-F238E27FC236}">
                <a16:creationId xmlns:a16="http://schemas.microsoft.com/office/drawing/2014/main" id="{07C884F2-5F64-4094-B025-8F687406F72C}"/>
              </a:ext>
            </a:extLst>
          </p:cNvPr>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sp>
        <p:nvSpPr>
          <p:cNvPr id="26" name="Google Shape;1567;p63">
            <a:extLst>
              <a:ext uri="{FF2B5EF4-FFF2-40B4-BE49-F238E27FC236}">
                <a16:creationId xmlns:a16="http://schemas.microsoft.com/office/drawing/2014/main" id="{AB07D341-C272-4910-92A9-82D277C08CC3}"/>
              </a:ext>
            </a:extLst>
          </p:cNvPr>
          <p:cNvSpPr txBox="1"/>
          <p:nvPr/>
        </p:nvSpPr>
        <p:spPr>
          <a:xfrm>
            <a:off x="9401236" y="410928"/>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64C239D-EDE7-4485-9CB3-DD6F029E814A}"/>
              </a:ext>
            </a:extLst>
          </p:cNvPr>
          <p:cNvSpPr>
            <a:spLocks noGrp="1"/>
          </p:cNvSpPr>
          <p:nvPr>
            <p:ph type="sldNum" sz="quarter" idx="12"/>
          </p:nvPr>
        </p:nvSpPr>
        <p:spPr/>
        <p:txBody>
          <a:bodyPr/>
          <a:lstStyle/>
          <a:p>
            <a:fld id="{9B618960-8005-486C-9A75-10CB2AAC16F9}" type="slidenum">
              <a:rPr lang="en-US" smtClean="0"/>
              <a:t>72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F095FC-ACC8-409F-A2CB-5D5A44853EEB}"/>
              </a:ext>
            </a:extLst>
          </p:cNvPr>
          <p:cNvSpPr>
            <a:spLocks noGrp="1"/>
          </p:cNvSpPr>
          <p:nvPr>
            <p:ph idx="1"/>
          </p:nvPr>
        </p:nvSpPr>
        <p:spPr>
          <a:xfrm>
            <a:off x="1198856" y="3180780"/>
            <a:ext cx="2856345" cy="2944236"/>
          </a:xfrm>
        </p:spPr>
        <p:txBody>
          <a:bodyPr>
            <a:normAutofit/>
          </a:bodyPr>
          <a:lstStyle/>
          <a:p>
            <a:pPr marL="0" indent="0">
              <a:buNone/>
            </a:pPr>
            <a:r>
              <a:rPr lang="en-US" sz="2000" spc="300">
                <a:latin typeface="Calibri" panose="020F0502020204030204" pitchFamily="34" charset="0"/>
                <a:cs typeface="Calibri" panose="020F0502020204030204" pitchFamily="34" charset="0"/>
              </a:rPr>
              <a:t>A.  58 bytes</a:t>
            </a:r>
          </a:p>
          <a:p>
            <a:pPr marL="0" indent="0">
              <a:buNone/>
            </a:pPr>
            <a:endParaRPr lang="en-US" sz="2000" spc="300">
              <a:latin typeface="Calibri" panose="020F0502020204030204" pitchFamily="34" charset="0"/>
              <a:cs typeface="Calibri" panose="020F0502020204030204" pitchFamily="34" charset="0"/>
            </a:endParaRPr>
          </a:p>
          <a:p>
            <a:pPr marL="0" indent="0">
              <a:buNone/>
            </a:pPr>
            <a:r>
              <a:rPr lang="en-US" sz="2000" spc="300">
                <a:latin typeface="Calibri" panose="020F0502020204030204" pitchFamily="34" charset="0"/>
                <a:cs typeface="Calibri" panose="020F0502020204030204" pitchFamily="34" charset="0"/>
              </a:rPr>
              <a:t>B. 128 bytes</a:t>
            </a:r>
          </a:p>
          <a:p>
            <a:pPr marL="0" indent="0">
              <a:buNone/>
            </a:pPr>
            <a:r>
              <a:rPr lang="en-US" sz="2000" spc="300">
                <a:latin typeface="Calibri" panose="020F0502020204030204" pitchFamily="34" charset="0"/>
                <a:cs typeface="Calibri" panose="020F0502020204030204" pitchFamily="34" charset="0"/>
              </a:rPr>
              <a:t> </a:t>
            </a:r>
          </a:p>
          <a:p>
            <a:pPr marL="0" indent="0">
              <a:buNone/>
            </a:pPr>
            <a:r>
              <a:rPr lang="en-US" sz="2000" spc="300">
                <a:latin typeface="Calibri" panose="020F0502020204030204" pitchFamily="34" charset="0"/>
                <a:cs typeface="Calibri" panose="020F0502020204030204" pitchFamily="34" charset="0"/>
              </a:rPr>
              <a:t>C. 112 bytes </a:t>
            </a:r>
          </a:p>
          <a:p>
            <a:pPr marL="0" indent="0">
              <a:buNone/>
            </a:pPr>
            <a:endParaRPr lang="en-US" sz="2000" spc="300">
              <a:latin typeface="Calibri" panose="020F0502020204030204" pitchFamily="34" charset="0"/>
              <a:cs typeface="Calibri" panose="020F0502020204030204" pitchFamily="34" charset="0"/>
            </a:endParaRPr>
          </a:p>
          <a:p>
            <a:pPr marL="0" indent="0">
              <a:buNone/>
            </a:pPr>
            <a:r>
              <a:rPr lang="en-US" sz="2000" spc="300">
                <a:latin typeface="Calibri" panose="020F0502020204030204" pitchFamily="34" charset="0"/>
                <a:cs typeface="Calibri" panose="020F0502020204030204" pitchFamily="34" charset="0"/>
              </a:rPr>
              <a:t>D. 64 bytes</a:t>
            </a:r>
          </a:p>
          <a:p>
            <a:pPr marL="0" indent="0">
              <a:buNone/>
            </a:pPr>
            <a:endParaRPr lang="en-US" sz="2000" spc="300">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72D65CD8-5157-44F4-952F-76AE12A017BA}"/>
              </a:ext>
            </a:extLst>
          </p:cNvPr>
          <p:cNvSpPr/>
          <p:nvPr/>
        </p:nvSpPr>
        <p:spPr>
          <a:xfrm>
            <a:off x="986778" y="3900442"/>
            <a:ext cx="566059" cy="46166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26C11761-7A50-49BD-9668-D4DD78E11E9B}"/>
              </a:ext>
            </a:extLst>
          </p:cNvPr>
          <p:cNvSpPr txBox="1"/>
          <p:nvPr/>
        </p:nvSpPr>
        <p:spPr>
          <a:xfrm>
            <a:off x="3472974" y="3148122"/>
            <a:ext cx="8613367" cy="2862322"/>
          </a:xfrm>
          <a:prstGeom prst="rect">
            <a:avLst/>
          </a:prstGeom>
          <a:solidFill>
            <a:schemeClr val="accent6">
              <a:lumMod val="40000"/>
              <a:lumOff val="60000"/>
            </a:schemeClr>
          </a:solid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ố</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trang</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112 </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cần</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tối</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thiểu</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7 bit (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vì</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7</a:t>
            </a:r>
            <a:r>
              <a:rPr kumimoji="0" lang="en-US" sz="2000" b="0" i="0" u="none" strike="noStrike" kern="1200" cap="none" spc="300" normalizeH="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 128 )</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endParaRPr>
          </a:p>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Mỗi</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trang</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có</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kích</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thước</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2048 bytes =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11</a:t>
            </a: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p>
          <a:p>
            <a:pPr lvl="0">
              <a:buClrTx/>
            </a:pPr>
            <a:r>
              <a:rPr lang="en-US" sz="2000" kern="1200" spc="300">
                <a:solidFill>
                  <a:prstClr val="black"/>
                </a:solidFill>
                <a:latin typeface="Calibri" panose="020F0502020204030204" pitchFamily="34" charset="0"/>
                <a:cs typeface="Calibri" panose="020F0502020204030204" pitchFamily="34" charset="0"/>
                <a:sym typeface="Symbol" panose="05050102010706020507" pitchFamily="18" charset="2"/>
              </a:rPr>
              <a:t> </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Kích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thước</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địa</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chỉ</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ảo</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7</a:t>
            </a:r>
            <a:r>
              <a:rPr kumimoji="0" lang="en-US" sz="2000" b="0" i="0" u="none" strike="noStrike" kern="1200" cap="none" spc="300" normalizeH="0" noProof="0">
                <a:ln>
                  <a:noFill/>
                </a:ln>
                <a:solidFill>
                  <a:prstClr val="black"/>
                </a:solidFill>
                <a:effectLst/>
                <a:uLnTx/>
                <a:uFillTx/>
                <a:latin typeface="Calibri" panose="020F0502020204030204" pitchFamily="34" charset="0"/>
                <a:ea typeface="+mn-ea"/>
                <a:cs typeface="Calibri" panose="020F0502020204030204" pitchFamily="34" charset="0"/>
              </a:rPr>
              <a:t> *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11</a:t>
            </a:r>
            <a:r>
              <a:rPr kumimoji="0" lang="en-US" sz="2000" b="0" i="0" u="none" strike="noStrike" kern="1200" cap="none" spc="300" normalizeH="0" noProof="0">
                <a:ln>
                  <a:noFill/>
                </a:ln>
                <a:solidFill>
                  <a:prstClr val="black"/>
                </a:solidFill>
                <a:effectLst/>
                <a:uLnTx/>
                <a:uFillTx/>
                <a:latin typeface="Calibri" panose="020F0502020204030204" pitchFamily="34" charset="0"/>
                <a:ea typeface="+mn-ea"/>
                <a:cs typeface="Calibri" panose="020F0502020204030204" pitchFamily="34" charset="0"/>
              </a:rPr>
              <a:t> =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18</a:t>
            </a: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Số</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mục</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Kích</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thước</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địa</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chỉ</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ảo</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kích</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thước</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mỗi</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trang</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2</a:t>
            </a:r>
            <a:r>
              <a:rPr kumimoji="0" lang="en-US" sz="2000" b="0"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7</a:t>
            </a: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Symbol" panose="05050102010706020507" pitchFamily="18" charset="2"/>
              </a:rPr>
              <a:t> </a:t>
            </a:r>
            <a:r>
              <a:rPr kumimoji="0" lang="en-US" sz="2000" b="1"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Kích</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1"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thước</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1"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bảng</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1"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phân</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000" b="1" i="0" u="none" strike="noStrike" kern="1200" cap="none" spc="300" normalizeH="0" baseline="0" noProof="0" err="1">
                <a:ln>
                  <a:noFill/>
                </a:ln>
                <a:solidFill>
                  <a:prstClr val="black"/>
                </a:solidFill>
                <a:effectLst/>
                <a:uLnTx/>
                <a:uFillTx/>
                <a:latin typeface="Calibri" panose="020F0502020204030204" pitchFamily="34" charset="0"/>
                <a:ea typeface="+mn-ea"/>
                <a:cs typeface="Calibri" panose="020F0502020204030204" pitchFamily="34" charset="0"/>
              </a:rPr>
              <a:t>trang</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2</a:t>
            </a:r>
            <a:r>
              <a:rPr kumimoji="0" lang="en-US" sz="2000" b="1"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7</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 1 = 2</a:t>
            </a:r>
            <a:r>
              <a:rPr kumimoji="0" lang="en-US" sz="2000" b="1" i="0" u="none" strike="noStrike" kern="1200" cap="none" spc="300" normalizeH="0" baseline="30000" noProof="0">
                <a:ln>
                  <a:noFill/>
                </a:ln>
                <a:solidFill>
                  <a:prstClr val="black"/>
                </a:solidFill>
                <a:effectLst/>
                <a:uLnTx/>
                <a:uFillTx/>
                <a:latin typeface="Calibri" panose="020F0502020204030204" pitchFamily="34" charset="0"/>
                <a:ea typeface="+mn-ea"/>
                <a:cs typeface="Calibri" panose="020F0502020204030204" pitchFamily="34" charset="0"/>
              </a:rPr>
              <a:t>7</a:t>
            </a:r>
            <a:r>
              <a:rPr kumimoji="0" lang="en-US" sz="2000" b="1"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bytes </a:t>
            </a:r>
            <a:endParaRPr kumimoji="0" lang="en-US" sz="2000" b="0" i="0" u="none" strike="noStrike" kern="1200" cap="none" spc="30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0" name="Google Shape;1593;p65">
            <a:extLst>
              <a:ext uri="{FF2B5EF4-FFF2-40B4-BE49-F238E27FC236}">
                <a16:creationId xmlns:a16="http://schemas.microsoft.com/office/drawing/2014/main" id="{475BFF6B-9D4F-46CE-8A06-800479DDA13E}"/>
              </a:ext>
            </a:extLst>
          </p:cNvPr>
          <p:cNvGrpSpPr/>
          <p:nvPr/>
        </p:nvGrpSpPr>
        <p:grpSpPr>
          <a:xfrm>
            <a:off x="0" y="0"/>
            <a:ext cx="1569720" cy="1722120"/>
            <a:chOff x="-63500" y="-109804"/>
            <a:chExt cx="1206500" cy="1333500"/>
          </a:xfrm>
        </p:grpSpPr>
        <p:sp>
          <p:nvSpPr>
            <p:cNvPr id="11" name="Google Shape;1594;p65">
              <a:extLst>
                <a:ext uri="{FF2B5EF4-FFF2-40B4-BE49-F238E27FC236}">
                  <a16:creationId xmlns:a16="http://schemas.microsoft.com/office/drawing/2014/main" id="{1F9B4BD0-052C-47FD-90E0-DD6BABED280B}"/>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2" name="Google Shape;1595;p65">
              <a:extLst>
                <a:ext uri="{FF2B5EF4-FFF2-40B4-BE49-F238E27FC236}">
                  <a16:creationId xmlns:a16="http://schemas.microsoft.com/office/drawing/2014/main" id="{C9F94354-C50A-49B0-91E4-C0101C381E72}"/>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13" name="TextBox 12">
            <a:extLst>
              <a:ext uri="{FF2B5EF4-FFF2-40B4-BE49-F238E27FC236}">
                <a16:creationId xmlns:a16="http://schemas.microsoft.com/office/drawing/2014/main" id="{C019B2EF-1864-469F-9B67-DB4988971DDD}"/>
              </a:ext>
            </a:extLst>
          </p:cNvPr>
          <p:cNvSpPr txBox="1"/>
          <p:nvPr/>
        </p:nvSpPr>
        <p:spPr>
          <a:xfrm>
            <a:off x="1213371" y="1387101"/>
            <a:ext cx="10896012" cy="1429622"/>
          </a:xfrm>
          <a:prstGeom prst="rect">
            <a:avLst/>
          </a:prstGeom>
          <a:noFill/>
        </p:spPr>
        <p:txBody>
          <a:bodyPr wrap="square" rtlCol="0">
            <a:spAutoFit/>
          </a:bodyPr>
          <a:lstStyle/>
          <a:p>
            <a:pPr algn="just">
              <a:lnSpc>
                <a:spcPct val="150000"/>
              </a:lnSpc>
            </a:pPr>
            <a:r>
              <a:rPr lang="en-US" sz="2000" b="1" spc="300">
                <a:latin typeface="Calibri" panose="020F0502020204030204" pitchFamily="34" charset="0"/>
                <a:cs typeface="Calibri" panose="020F0502020204030204" pitchFamily="34" charset="0"/>
              </a:rPr>
              <a:t>BT</a:t>
            </a:r>
            <a:r>
              <a:rPr lang="vi-VN" sz="2000" b="1" spc="300">
                <a:latin typeface="Calibri" panose="020F0502020204030204" pitchFamily="34" charset="0"/>
                <a:cs typeface="Calibri" panose="020F0502020204030204" pitchFamily="34" charset="0"/>
              </a:rPr>
              <a:t>5.</a:t>
            </a:r>
            <a:r>
              <a:rPr lang="en-US" sz="2000" b="1" spc="300">
                <a:latin typeface="Calibri" panose="020F0502020204030204" pitchFamily="34" charset="0"/>
                <a:cs typeface="Calibri" panose="020F0502020204030204" pitchFamily="34" charset="0"/>
              </a:rPr>
              <a:t> </a:t>
            </a:r>
            <a:r>
              <a:rPr lang="vi-VN" sz="2000" spc="300">
                <a:latin typeface="Calibri" panose="020F0502020204030204" pitchFamily="34" charset="0"/>
                <a:cs typeface="Calibri" panose="020F0502020204030204" pitchFamily="34" charset="0"/>
              </a:rPr>
              <a:t>Xét một không gian địa chỉ ảo có 112 trang, mỗi trang có kích thước 2048 bytes được ánh xạ vào bộ nhớ có 64 khung trang. Kích thước bảng phân trang là bao nhiêu nếu mỗi mục(entry ) trong nó cần 1 bytes?</a:t>
            </a:r>
            <a:endParaRPr lang="en-US" sz="2000" spc="300">
              <a:latin typeface="Calibri" panose="020F0502020204030204" pitchFamily="34" charset="0"/>
              <a:cs typeface="Calibri" panose="020F0502020204030204" pitchFamily="34" charset="0"/>
            </a:endParaRPr>
          </a:p>
        </p:txBody>
      </p:sp>
      <p:sp>
        <p:nvSpPr>
          <p:cNvPr id="14" name="Google Shape;1563;p63">
            <a:extLst>
              <a:ext uri="{FF2B5EF4-FFF2-40B4-BE49-F238E27FC236}">
                <a16:creationId xmlns:a16="http://schemas.microsoft.com/office/drawing/2014/main" id="{B4F68209-7609-4078-9648-A922023B8F07}"/>
              </a:ext>
            </a:extLst>
          </p:cNvPr>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sp>
        <p:nvSpPr>
          <p:cNvPr id="15" name="Google Shape;1567;p63">
            <a:extLst>
              <a:ext uri="{FF2B5EF4-FFF2-40B4-BE49-F238E27FC236}">
                <a16:creationId xmlns:a16="http://schemas.microsoft.com/office/drawing/2014/main" id="{5AA0476A-64D7-4C57-A3D9-FA26A95FD4A5}"/>
              </a:ext>
            </a:extLst>
          </p:cNvPr>
          <p:cNvSpPr txBox="1"/>
          <p:nvPr/>
        </p:nvSpPr>
        <p:spPr>
          <a:xfrm>
            <a:off x="9401236" y="861060"/>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2A231B3-44DD-46F1-BA56-B63328E2A669}"/>
              </a:ext>
            </a:extLst>
          </p:cNvPr>
          <p:cNvSpPr>
            <a:spLocks noGrp="1"/>
          </p:cNvSpPr>
          <p:nvPr>
            <p:ph type="sldNum" sz="quarter" idx="12"/>
          </p:nvPr>
        </p:nvSpPr>
        <p:spPr/>
        <p:txBody>
          <a:bodyPr/>
          <a:lstStyle/>
          <a:p>
            <a:fld id="{9B618960-8005-486C-9A75-10CB2AAC16F9}" type="slidenum">
              <a:rPr lang="en-US" smtClean="0"/>
              <a:t>73</a:t>
            </a:fld>
            <a:endParaRPr lang="en-US"/>
          </a:p>
        </p:txBody>
      </p:sp>
    </p:spTree>
    <p:extLst>
      <p:ext uri="{BB962C8B-B14F-4D97-AF65-F5344CB8AC3E}">
        <p14:creationId xmlns:p14="http://schemas.microsoft.com/office/powerpoint/2010/main" val="21619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1A34A40-4D42-4764-91F9-9CF1403A4F26}"/>
              </a:ext>
            </a:extLst>
          </p:cNvPr>
          <p:cNvSpPr txBox="1"/>
          <p:nvPr/>
        </p:nvSpPr>
        <p:spPr>
          <a:xfrm>
            <a:off x="3690652" y="4073158"/>
            <a:ext cx="7921794" cy="1426994"/>
          </a:xfrm>
          <a:prstGeom prst="rect">
            <a:avLst/>
          </a:prstGeom>
          <a:noFill/>
          <a:ln w="28575">
            <a:solidFill>
              <a:schemeClr val="accent6">
                <a:lumMod val="75000"/>
              </a:schemeClr>
            </a:solidFill>
            <a:prstDash val="dash"/>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rPr>
              <a:t>0xC0DEDBAD (hex) =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rPr>
              <a:t>         1100 </a:t>
            </a:r>
            <a:r>
              <a:rPr kumimoji="0" lang="en-US" sz="2000" b="1"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rPr>
              <a:t>0000 1101 1110 1101 </a:t>
            </a:r>
            <a:r>
              <a:rPr kumimoji="0" lang="en-US" sz="2000" b="0"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rPr>
              <a:t>1011 1010 1101 (bin)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sym typeface="Symbol" panose="05050102010706020507" pitchFamily="18" charset="2"/>
              </a:rPr>
              <a:t> </a:t>
            </a:r>
            <a:r>
              <a:rPr kumimoji="0" lang="en-US" sz="2000" b="0" i="0" u="none" strike="noStrike" kern="1200" cap="none" spc="300" normalizeH="0" baseline="0" noProof="0">
                <a:ln>
                  <a:noFill/>
                </a:ln>
                <a:solidFill>
                  <a:schemeClr val="accent6">
                    <a:lumMod val="75000"/>
                  </a:schemeClr>
                </a:solidFill>
                <a:effectLst/>
                <a:uLnTx/>
                <a:uFillTx/>
                <a:latin typeface="Calibri" panose="020F0502020204030204" charset="0"/>
                <a:ea typeface="+mn-ea"/>
                <a:cs typeface="Calibri" panose="020F0502020204030204" charset="0"/>
              </a:rPr>
              <a:t>0000 1101 1110 1101 = 0DED.</a:t>
            </a:r>
            <a:endParaRPr kumimoji="0" lang="en-US" sz="2000" b="0" i="0" u="none" strike="noStrike" kern="1200" cap="none" spc="0" normalizeH="0" baseline="0" noProof="0">
              <a:ln>
                <a:noFill/>
              </a:ln>
              <a:solidFill>
                <a:schemeClr val="accent6">
                  <a:lumMod val="75000"/>
                </a:scheme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57F4A94F-D735-4F89-B9C2-658C6217BC56}"/>
              </a:ext>
            </a:extLst>
          </p:cNvPr>
          <p:cNvSpPr txBox="1"/>
          <p:nvPr/>
        </p:nvSpPr>
        <p:spPr>
          <a:xfrm>
            <a:off x="1330035" y="3944583"/>
            <a:ext cx="2443312" cy="224676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A. 0xC0</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B. 0xC0DE</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C. 0x0DED</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D. 0xBAD</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14">
            <a:extLst>
              <a:ext uri="{FF2B5EF4-FFF2-40B4-BE49-F238E27FC236}">
                <a16:creationId xmlns:a16="http://schemas.microsoft.com/office/drawing/2014/main" id="{814971A2-A28D-400F-825B-0CF27A73CBA5}"/>
              </a:ext>
            </a:extLst>
          </p:cNvPr>
          <p:cNvSpPr/>
          <p:nvPr/>
        </p:nvSpPr>
        <p:spPr>
          <a:xfrm>
            <a:off x="1234758" y="5136462"/>
            <a:ext cx="566059" cy="46166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0" normalizeH="0" baseline="0" noProof="0">
              <a:ln>
                <a:noFill/>
              </a:ln>
              <a:solidFill>
                <a:prstClr val="black"/>
              </a:solidFill>
              <a:effectLst/>
              <a:uLnTx/>
              <a:uFillTx/>
              <a:latin typeface="Calibri"/>
              <a:ea typeface="+mn-ea"/>
              <a:cs typeface="+mn-cs"/>
            </a:endParaRPr>
          </a:p>
        </p:txBody>
      </p:sp>
      <p:grpSp>
        <p:nvGrpSpPr>
          <p:cNvPr id="9" name="Google Shape;1593;p65">
            <a:extLst>
              <a:ext uri="{FF2B5EF4-FFF2-40B4-BE49-F238E27FC236}">
                <a16:creationId xmlns:a16="http://schemas.microsoft.com/office/drawing/2014/main" id="{1098DB4C-9AD1-4B00-BCCB-FE4F9C2A6784}"/>
              </a:ext>
            </a:extLst>
          </p:cNvPr>
          <p:cNvGrpSpPr/>
          <p:nvPr/>
        </p:nvGrpSpPr>
        <p:grpSpPr>
          <a:xfrm>
            <a:off x="0" y="0"/>
            <a:ext cx="1569720" cy="1722120"/>
            <a:chOff x="-63500" y="-109804"/>
            <a:chExt cx="1206500" cy="1333500"/>
          </a:xfrm>
        </p:grpSpPr>
        <p:sp>
          <p:nvSpPr>
            <p:cNvPr id="10" name="Google Shape;1594;p65">
              <a:extLst>
                <a:ext uri="{FF2B5EF4-FFF2-40B4-BE49-F238E27FC236}">
                  <a16:creationId xmlns:a16="http://schemas.microsoft.com/office/drawing/2014/main" id="{FA35DA78-2CE5-4046-AD7E-C9F3ECD107C5}"/>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1" name="Google Shape;1595;p65">
              <a:extLst>
                <a:ext uri="{FF2B5EF4-FFF2-40B4-BE49-F238E27FC236}">
                  <a16:creationId xmlns:a16="http://schemas.microsoft.com/office/drawing/2014/main" id="{D804EF5C-60B3-4301-ACDB-5CBD85603829}"/>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12" name="TextBox 11">
            <a:extLst>
              <a:ext uri="{FF2B5EF4-FFF2-40B4-BE49-F238E27FC236}">
                <a16:creationId xmlns:a16="http://schemas.microsoft.com/office/drawing/2014/main" id="{2BABE55A-AF05-410D-9428-CB771D82AF7E}"/>
              </a:ext>
            </a:extLst>
          </p:cNvPr>
          <p:cNvSpPr txBox="1"/>
          <p:nvPr/>
        </p:nvSpPr>
        <p:spPr>
          <a:xfrm>
            <a:off x="1213371" y="1410250"/>
            <a:ext cx="10896012" cy="2352952"/>
          </a:xfrm>
          <a:prstGeom prst="rect">
            <a:avLst/>
          </a:prstGeom>
          <a:noFill/>
        </p:spPr>
        <p:txBody>
          <a:bodyPr wrap="square" rtlCol="0">
            <a:spAutoFit/>
          </a:bodyPr>
          <a:lstStyle/>
          <a:p>
            <a:pPr algn="just">
              <a:lnSpc>
                <a:spcPct val="150000"/>
              </a:lnSpc>
            </a:pPr>
            <a:r>
              <a:rPr lang="en-US" sz="2000" b="1" spc="300">
                <a:latin typeface="Calibri" panose="020F0502020204030204" pitchFamily="34" charset="0"/>
                <a:cs typeface="Calibri" panose="020F0502020204030204" pitchFamily="34" charset="0"/>
              </a:rPr>
              <a:t>BT6.</a:t>
            </a:r>
            <a:r>
              <a:rPr lang="en-US" sz="2000" spc="300">
                <a:latin typeface="Calibri" panose="020F0502020204030204" pitchFamily="34" charset="0"/>
                <a:cs typeface="Calibri" panose="020F0502020204030204" pitchFamily="34" charset="0"/>
              </a:rPr>
              <a:t> Một máy tính có không gian địa chỉ ảo 32 bit, quản lý bộ nhớ bằng cách sử dụng kết hợp phân trang và phân đoạn. Trong đó 4 bit đầu tiên là dành cho đoạn, 16 bit kế tiếp dành cho trang, số bit còn lại dành cho offset. Khi tiến trình truy xuất địa chỉ 0xC0DEDBAD thì chỉ số trang là bao nhiêu?</a:t>
            </a:r>
          </a:p>
        </p:txBody>
      </p:sp>
      <p:sp>
        <p:nvSpPr>
          <p:cNvPr id="16" name="Google Shape;1563;p63">
            <a:extLst>
              <a:ext uri="{FF2B5EF4-FFF2-40B4-BE49-F238E27FC236}">
                <a16:creationId xmlns:a16="http://schemas.microsoft.com/office/drawing/2014/main" id="{CC5402F4-E9C8-4FA3-A4C4-DE46A6A0B871}"/>
              </a:ext>
            </a:extLst>
          </p:cNvPr>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sp>
        <p:nvSpPr>
          <p:cNvPr id="17" name="Google Shape;1567;p63">
            <a:extLst>
              <a:ext uri="{FF2B5EF4-FFF2-40B4-BE49-F238E27FC236}">
                <a16:creationId xmlns:a16="http://schemas.microsoft.com/office/drawing/2014/main" id="{B76BF549-5F20-47AF-B57E-165D0524E595}"/>
              </a:ext>
            </a:extLst>
          </p:cNvPr>
          <p:cNvSpPr txBox="1"/>
          <p:nvPr/>
        </p:nvSpPr>
        <p:spPr>
          <a:xfrm>
            <a:off x="9401236" y="861060"/>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D363FB6-98FE-4863-A704-20621C7DEE01}"/>
              </a:ext>
            </a:extLst>
          </p:cNvPr>
          <p:cNvSpPr>
            <a:spLocks noGrp="1"/>
          </p:cNvSpPr>
          <p:nvPr>
            <p:ph type="sldNum" sz="quarter" idx="12"/>
          </p:nvPr>
        </p:nvSpPr>
        <p:spPr/>
        <p:txBody>
          <a:bodyPr/>
          <a:lstStyle/>
          <a:p>
            <a:fld id="{9B618960-8005-486C-9A75-10CB2AAC16F9}" type="slidenum">
              <a:rPr lang="en-US" smtClean="0"/>
              <a:t>74</a:t>
            </a:fld>
            <a:endParaRPr lang="en-US"/>
          </a:p>
        </p:txBody>
      </p:sp>
    </p:spTree>
    <p:extLst>
      <p:ext uri="{BB962C8B-B14F-4D97-AF65-F5344CB8AC3E}">
        <p14:creationId xmlns:p14="http://schemas.microsoft.com/office/powerpoint/2010/main" val="34890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42686-45D6-46F2-A562-767678FE62DA}"/>
              </a:ext>
            </a:extLst>
          </p:cNvPr>
          <p:cNvSpPr>
            <a:spLocks noGrp="1"/>
          </p:cNvSpPr>
          <p:nvPr>
            <p:ph idx="1"/>
          </p:nvPr>
        </p:nvSpPr>
        <p:spPr>
          <a:xfrm>
            <a:off x="5183085" y="4494212"/>
            <a:ext cx="5193145" cy="738910"/>
          </a:xfrm>
          <a:solidFill>
            <a:schemeClr val="accent6">
              <a:lumMod val="20000"/>
              <a:lumOff val="80000"/>
            </a:schemeClr>
          </a:solidFill>
        </p:spPr>
        <p:txBody>
          <a:bodyPr anchor="ctr" anchorCtr="0">
            <a:normAutofit/>
          </a:bodyPr>
          <a:lstStyle/>
          <a:p>
            <a:pPr marL="0" indent="0" algn="ctr">
              <a:buNone/>
            </a:pPr>
            <a:r>
              <a:rPr lang="vi-VN" sz="2800" spc="300">
                <a:solidFill>
                  <a:schemeClr val="accent6">
                    <a:lumMod val="75000"/>
                  </a:schemeClr>
                </a:solidFill>
                <a:latin typeface="Calibri" panose="020F0502020204030204" pitchFamily="34" charset="0"/>
                <a:cs typeface="Calibri" panose="020F0502020204030204" pitchFamily="34" charset="0"/>
              </a:rPr>
              <a:t>x + x = 200 + 200 = 400ns</a:t>
            </a:r>
            <a:endParaRPr lang="en-US">
              <a:solidFill>
                <a:schemeClr val="accent6">
                  <a:lumMod val="75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C57787B-1942-4288-BF6B-CDF37F01F8D5}"/>
              </a:ext>
            </a:extLst>
          </p:cNvPr>
          <p:cNvSpPr txBox="1"/>
          <p:nvPr/>
        </p:nvSpPr>
        <p:spPr>
          <a:xfrm>
            <a:off x="1330035" y="3678364"/>
            <a:ext cx="4858328" cy="224676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A. 400ns</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B. 200ns</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C. 800ns</a:t>
            </a: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b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br>
            <a:r>
              <a:rPr kumimoji="0" lang="en-US" sz="2000" b="0" i="0" u="none" strike="noStrike" kern="1200" cap="none" spc="300" normalizeH="0" baseline="0" noProof="0">
                <a:ln>
                  <a:noFill/>
                </a:ln>
                <a:solidFill>
                  <a:prstClr val="black"/>
                </a:solidFill>
                <a:effectLst/>
                <a:uLnTx/>
                <a:uFillTx/>
                <a:latin typeface="Calibri"/>
                <a:ea typeface="+mn-ea"/>
                <a:cs typeface="Times New Roman" panose="02020603050405020304" pitchFamily="18" charset="0"/>
              </a:rPr>
              <a:t>D. 100ns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val 7">
            <a:extLst>
              <a:ext uri="{FF2B5EF4-FFF2-40B4-BE49-F238E27FC236}">
                <a16:creationId xmlns:a16="http://schemas.microsoft.com/office/drawing/2014/main" id="{F12975FB-4626-4D73-8721-8EC76B9973D4}"/>
              </a:ext>
            </a:extLst>
          </p:cNvPr>
          <p:cNvSpPr/>
          <p:nvPr/>
        </p:nvSpPr>
        <p:spPr>
          <a:xfrm>
            <a:off x="1213371" y="3647076"/>
            <a:ext cx="566059" cy="46166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300" normalizeH="0" baseline="0" noProof="0">
              <a:ln>
                <a:noFill/>
              </a:ln>
              <a:solidFill>
                <a:prstClr val="black"/>
              </a:solidFill>
              <a:effectLst/>
              <a:uLnTx/>
              <a:uFillTx/>
              <a:latin typeface="Calibri"/>
              <a:ea typeface="+mn-ea"/>
              <a:cs typeface="+mn-cs"/>
            </a:endParaRPr>
          </a:p>
        </p:txBody>
      </p:sp>
      <p:grpSp>
        <p:nvGrpSpPr>
          <p:cNvPr id="9" name="Google Shape;1593;p65">
            <a:extLst>
              <a:ext uri="{FF2B5EF4-FFF2-40B4-BE49-F238E27FC236}">
                <a16:creationId xmlns:a16="http://schemas.microsoft.com/office/drawing/2014/main" id="{CAB99505-F6D8-4DBB-ABF9-BAA37EC98B2D}"/>
              </a:ext>
            </a:extLst>
          </p:cNvPr>
          <p:cNvGrpSpPr/>
          <p:nvPr/>
        </p:nvGrpSpPr>
        <p:grpSpPr>
          <a:xfrm>
            <a:off x="0" y="0"/>
            <a:ext cx="1569720" cy="1722120"/>
            <a:chOff x="-63500" y="-109804"/>
            <a:chExt cx="1206500" cy="1333500"/>
          </a:xfrm>
        </p:grpSpPr>
        <p:sp>
          <p:nvSpPr>
            <p:cNvPr id="10" name="Google Shape;1594;p65">
              <a:extLst>
                <a:ext uri="{FF2B5EF4-FFF2-40B4-BE49-F238E27FC236}">
                  <a16:creationId xmlns:a16="http://schemas.microsoft.com/office/drawing/2014/main" id="{804D55DC-2084-460A-8C59-03DA92ABAEA0}"/>
                </a:ext>
              </a:extLst>
            </p:cNvPr>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1" name="Google Shape;1595;p65">
              <a:extLst>
                <a:ext uri="{FF2B5EF4-FFF2-40B4-BE49-F238E27FC236}">
                  <a16:creationId xmlns:a16="http://schemas.microsoft.com/office/drawing/2014/main" id="{6B1164B0-A3E9-4A77-859E-2F8DAB4F8053}"/>
                </a:ext>
              </a:extLst>
            </p:cNvPr>
            <p:cNvPicPr preferRelativeResize="0"/>
            <p:nvPr/>
          </p:nvPicPr>
          <p:blipFill rotWithShape="1">
            <a:blip r:embed="rId2">
              <a:alphaModFix/>
            </a:blip>
            <a:srcRect/>
            <a:stretch/>
          </p:blipFill>
          <p:spPr>
            <a:xfrm>
              <a:off x="0" y="0"/>
              <a:ext cx="694946" cy="688549"/>
            </a:xfrm>
            <a:prstGeom prst="rect">
              <a:avLst/>
            </a:prstGeom>
            <a:noFill/>
            <a:ln>
              <a:noFill/>
            </a:ln>
          </p:spPr>
        </p:pic>
      </p:grpSp>
      <p:sp>
        <p:nvSpPr>
          <p:cNvPr id="14" name="TextBox 13">
            <a:extLst>
              <a:ext uri="{FF2B5EF4-FFF2-40B4-BE49-F238E27FC236}">
                <a16:creationId xmlns:a16="http://schemas.microsoft.com/office/drawing/2014/main" id="{49B1BA16-7447-49A6-9D5B-34F76C5F28DA}"/>
              </a:ext>
            </a:extLst>
          </p:cNvPr>
          <p:cNvSpPr txBox="1"/>
          <p:nvPr/>
        </p:nvSpPr>
        <p:spPr>
          <a:xfrm>
            <a:off x="1213371" y="1479697"/>
            <a:ext cx="10291864" cy="1891287"/>
          </a:xfrm>
          <a:prstGeom prst="rect">
            <a:avLst/>
          </a:prstGeom>
          <a:noFill/>
        </p:spPr>
        <p:txBody>
          <a:bodyPr wrap="square" rtlCol="0">
            <a:spAutoFit/>
          </a:bodyPr>
          <a:lstStyle/>
          <a:p>
            <a:pPr algn="just">
              <a:lnSpc>
                <a:spcPct val="150000"/>
              </a:lnSpc>
            </a:pPr>
            <a:r>
              <a:rPr lang="en-US" sz="2000" b="1" spc="300">
                <a:latin typeface="Calibri" panose="020F0502020204030204" pitchFamily="34" charset="0"/>
                <a:cs typeface="Calibri" panose="020F0502020204030204" pitchFamily="34" charset="0"/>
              </a:rPr>
              <a:t>BT</a:t>
            </a:r>
            <a:r>
              <a:rPr lang="vi-VN" sz="2000" b="1" spc="300">
                <a:latin typeface="Calibri" panose="020F0502020204030204" pitchFamily="34" charset="0"/>
                <a:cs typeface="Calibri" panose="020F0502020204030204" pitchFamily="34" charset="0"/>
              </a:rPr>
              <a:t>7. </a:t>
            </a:r>
            <a:r>
              <a:rPr lang="vi-VN" sz="2000" spc="300">
                <a:latin typeface="Calibri" panose="020F0502020204030204" pitchFamily="34" charset="0"/>
                <a:cs typeface="Calibri" panose="020F0502020204030204" pitchFamily="34" charset="0"/>
              </a:rPr>
              <a:t>Xét một hệ thống sử dụng kỹ thuật phân trang, với bảng trang được lưu trữ trong bộ nhớ chính. Nếu thời gian cho một lần truy xuất bộ nhớ bình thường là 200ns thì mất bao nhiêu thời gian cho một thao tác truy xuất bộ nhớ trong hệ thống này?</a:t>
            </a:r>
          </a:p>
        </p:txBody>
      </p:sp>
      <p:sp>
        <p:nvSpPr>
          <p:cNvPr id="15" name="Google Shape;1563;p63">
            <a:extLst>
              <a:ext uri="{FF2B5EF4-FFF2-40B4-BE49-F238E27FC236}">
                <a16:creationId xmlns:a16="http://schemas.microsoft.com/office/drawing/2014/main" id="{0BFBF790-2B4B-4A3E-9DFB-2AA283A4A0C7}"/>
              </a:ext>
            </a:extLst>
          </p:cNvPr>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pc="300">
              <a:latin typeface="Calibri" panose="020F0502020204030204" pitchFamily="34" charset="0"/>
              <a:cs typeface="Calibri" panose="020F0502020204030204" pitchFamily="34" charset="0"/>
            </a:endParaRPr>
          </a:p>
        </p:txBody>
      </p:sp>
      <p:sp>
        <p:nvSpPr>
          <p:cNvPr id="16" name="Google Shape;1567;p63">
            <a:extLst>
              <a:ext uri="{FF2B5EF4-FFF2-40B4-BE49-F238E27FC236}">
                <a16:creationId xmlns:a16="http://schemas.microsoft.com/office/drawing/2014/main" id="{7B361C6F-0A80-429E-A1B0-5B7ECD65B25C}"/>
              </a:ext>
            </a:extLst>
          </p:cNvPr>
          <p:cNvSpPr txBox="1"/>
          <p:nvPr/>
        </p:nvSpPr>
        <p:spPr>
          <a:xfrm>
            <a:off x="9401236" y="861060"/>
            <a:ext cx="279076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 phân trang</a:t>
            </a:r>
            <a:endParaRPr spc="30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5B1355C-60D4-4C51-AFBF-F5A28324A23A}"/>
              </a:ext>
            </a:extLst>
          </p:cNvPr>
          <p:cNvSpPr>
            <a:spLocks noGrp="1"/>
          </p:cNvSpPr>
          <p:nvPr>
            <p:ph type="sldNum" sz="quarter" idx="12"/>
          </p:nvPr>
        </p:nvSpPr>
        <p:spPr/>
        <p:txBody>
          <a:bodyPr/>
          <a:lstStyle/>
          <a:p>
            <a:fld id="{9B618960-8005-486C-9A75-10CB2AAC16F9}" type="slidenum">
              <a:rPr lang="en-US" smtClean="0"/>
              <a:t>75</a:t>
            </a:fld>
            <a:endParaRPr lang="en-US"/>
          </a:p>
        </p:txBody>
      </p:sp>
    </p:spTree>
    <p:extLst>
      <p:ext uri="{BB962C8B-B14F-4D97-AF65-F5344CB8AC3E}">
        <p14:creationId xmlns:p14="http://schemas.microsoft.com/office/powerpoint/2010/main" val="330045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64"/>
          <p:cNvSpPr txBox="1"/>
          <p:nvPr/>
        </p:nvSpPr>
        <p:spPr>
          <a:xfrm>
            <a:off x="9042400" y="780265"/>
            <a:ext cx="3149600"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Cài đặt bảng trang</a:t>
            </a:r>
            <a:endParaRPr sz="2000" spc="300">
              <a:solidFill>
                <a:schemeClr val="dk1"/>
              </a:solidFill>
              <a:latin typeface="Calibri"/>
              <a:ea typeface="Calibri"/>
              <a:cs typeface="Calibri"/>
              <a:sym typeface="Calibri"/>
            </a:endParaRPr>
          </a:p>
        </p:txBody>
      </p:sp>
      <p:sp>
        <p:nvSpPr>
          <p:cNvPr id="1579" name="Google Shape;1579;p64"/>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Cơ chế phân trang</a:t>
            </a:r>
            <a:endParaRPr sz="2000" spc="300">
              <a:solidFill>
                <a:schemeClr val="dk1"/>
              </a:solidFill>
              <a:latin typeface="Calibri"/>
              <a:ea typeface="Calibri"/>
              <a:cs typeface="Calibri"/>
              <a:sym typeface="Calibri"/>
            </a:endParaRPr>
          </a:p>
        </p:txBody>
      </p:sp>
      <p:grpSp>
        <p:nvGrpSpPr>
          <p:cNvPr id="1580" name="Google Shape;1580;p64"/>
          <p:cNvGrpSpPr/>
          <p:nvPr/>
        </p:nvGrpSpPr>
        <p:grpSpPr>
          <a:xfrm>
            <a:off x="0" y="0"/>
            <a:ext cx="1569720" cy="1722120"/>
            <a:chOff x="-63500" y="-109804"/>
            <a:chExt cx="1206500" cy="1333500"/>
          </a:xfrm>
        </p:grpSpPr>
        <p:sp>
          <p:nvSpPr>
            <p:cNvPr id="1581" name="Google Shape;1581;p6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582" name="Google Shape;1582;p64"/>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583" name="Google Shape;1583;p64"/>
          <p:cNvSpPr/>
          <p:nvPr/>
        </p:nvSpPr>
        <p:spPr>
          <a:xfrm>
            <a:off x="301419" y="1521163"/>
            <a:ext cx="5905573" cy="5170646"/>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000"/>
              <a:buFont typeface="Courier New"/>
              <a:buChar char="o"/>
            </a:pPr>
            <a:r>
              <a:rPr lang="en-US" sz="2000" spc="300" err="1">
                <a:solidFill>
                  <a:schemeClr val="dk1"/>
                </a:solidFill>
                <a:latin typeface="Calibri"/>
                <a:ea typeface="Calibri"/>
                <a:cs typeface="Calibri"/>
                <a:sym typeface="Calibri"/>
              </a:rPr>
              <a:t>Bảng</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phân</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trang</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lưu</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trong</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bô</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nhơ</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chính</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Courier New"/>
              <a:buChar char="o"/>
            </a:pPr>
            <a:r>
              <a:rPr lang="en-US" sz="2000" spc="300" err="1">
                <a:solidFill>
                  <a:schemeClr val="dk1"/>
                </a:solidFill>
                <a:latin typeface="Calibri"/>
                <a:ea typeface="Calibri"/>
                <a:cs typeface="Calibri"/>
                <a:sym typeface="Calibri"/>
              </a:rPr>
              <a:t>Mỗi</a:t>
            </a:r>
            <a:r>
              <a:rPr lang="en-US" sz="2000" spc="300">
                <a:solidFill>
                  <a:schemeClr val="dk1"/>
                </a:solidFill>
                <a:latin typeface="Calibri"/>
                <a:ea typeface="Calibri"/>
                <a:cs typeface="Calibri"/>
                <a:sym typeface="Calibri"/>
              </a:rPr>
              <a:t> process </a:t>
            </a:r>
            <a:r>
              <a:rPr lang="en-US" sz="2000" spc="300" err="1">
                <a:solidFill>
                  <a:schemeClr val="dk1"/>
                </a:solidFill>
                <a:latin typeface="Calibri"/>
                <a:ea typeface="Calibri"/>
                <a:cs typeface="Calibri"/>
                <a:sym typeface="Calibri"/>
              </a:rPr>
              <a:t>được</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hê</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điều</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hành</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cấp</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một</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bảng</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phân</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trang</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Thanh </a:t>
            </a:r>
            <a:r>
              <a:rPr lang="en-US" sz="2000" spc="300" err="1">
                <a:solidFill>
                  <a:schemeClr val="dk1"/>
                </a:solidFill>
                <a:latin typeface="Calibri"/>
                <a:ea typeface="Calibri"/>
                <a:cs typeface="Calibri"/>
                <a:sym typeface="Calibri"/>
              </a:rPr>
              <a:t>ghi</a:t>
            </a:r>
            <a:r>
              <a:rPr lang="en-US" sz="2000" spc="300">
                <a:solidFill>
                  <a:schemeClr val="dk1"/>
                </a:solidFill>
                <a:latin typeface="Calibri"/>
                <a:ea typeface="Calibri"/>
                <a:cs typeface="Calibri"/>
                <a:sym typeface="Calibri"/>
              </a:rPr>
              <a:t> PTBR trỏ </a:t>
            </a:r>
            <a:r>
              <a:rPr lang="en-US" sz="2000" spc="300" err="1">
                <a:solidFill>
                  <a:schemeClr val="dk1"/>
                </a:solidFill>
                <a:latin typeface="Calibri"/>
                <a:ea typeface="Calibri"/>
                <a:cs typeface="Calibri"/>
                <a:sym typeface="Calibri"/>
              </a:rPr>
              <a:t>đến</a:t>
            </a:r>
            <a:r>
              <a:rPr lang="en-US" sz="2000" spc="300">
                <a:solidFill>
                  <a:schemeClr val="dk1"/>
                </a:solidFill>
                <a:latin typeface="Calibri"/>
                <a:ea typeface="Calibri"/>
                <a:cs typeface="Calibri"/>
                <a:sym typeface="Calibri"/>
              </a:rPr>
              <a:t> bảng </a:t>
            </a:r>
            <a:r>
              <a:rPr lang="en-US" sz="2000" spc="300" err="1">
                <a:solidFill>
                  <a:schemeClr val="dk1"/>
                </a:solidFill>
                <a:latin typeface="Calibri"/>
                <a:ea typeface="Calibri"/>
                <a:cs typeface="Calibri"/>
                <a:sym typeface="Calibri"/>
              </a:rPr>
              <a:t>phân</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trang</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Thanh </a:t>
            </a:r>
            <a:r>
              <a:rPr lang="en-US" sz="2000" spc="300" err="1">
                <a:solidFill>
                  <a:schemeClr val="dk1"/>
                </a:solidFill>
                <a:latin typeface="Calibri"/>
                <a:ea typeface="Calibri"/>
                <a:cs typeface="Calibri"/>
                <a:sym typeface="Calibri"/>
              </a:rPr>
              <a:t>ghi</a:t>
            </a:r>
            <a:r>
              <a:rPr lang="en-US" sz="2000" spc="300">
                <a:solidFill>
                  <a:schemeClr val="dk1"/>
                </a:solidFill>
                <a:latin typeface="Calibri"/>
                <a:ea typeface="Calibri"/>
                <a:cs typeface="Calibri"/>
                <a:sym typeface="Calibri"/>
              </a:rPr>
              <a:t> PTLR </a:t>
            </a:r>
            <a:r>
              <a:rPr lang="en-US" sz="2000" spc="300" err="1">
                <a:solidFill>
                  <a:schemeClr val="dk1"/>
                </a:solidFill>
                <a:latin typeface="Calibri"/>
                <a:ea typeface="Calibri"/>
                <a:cs typeface="Calibri"/>
                <a:sym typeface="Calibri"/>
              </a:rPr>
              <a:t>thể</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hiện</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kích</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thước</a:t>
            </a:r>
            <a:r>
              <a:rPr lang="en-US" sz="2000" spc="300">
                <a:solidFill>
                  <a:schemeClr val="dk1"/>
                </a:solidFill>
                <a:latin typeface="Calibri"/>
                <a:ea typeface="Calibri"/>
                <a:cs typeface="Calibri"/>
                <a:sym typeface="Calibri"/>
              </a:rPr>
              <a:t> của bảng</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Thanh </a:t>
            </a:r>
            <a:r>
              <a:rPr lang="en-US" sz="2000" spc="300" err="1">
                <a:solidFill>
                  <a:schemeClr val="dk1"/>
                </a:solidFill>
                <a:latin typeface="Calibri"/>
                <a:ea typeface="Calibri"/>
                <a:cs typeface="Calibri"/>
                <a:sym typeface="Calibri"/>
              </a:rPr>
              <a:t>ghi</a:t>
            </a:r>
            <a:r>
              <a:rPr lang="en-US" sz="2000" spc="300">
                <a:solidFill>
                  <a:schemeClr val="dk1"/>
                </a:solidFill>
                <a:latin typeface="Calibri"/>
                <a:ea typeface="Calibri"/>
                <a:cs typeface="Calibri"/>
                <a:sym typeface="Calibri"/>
              </a:rPr>
              <a:t> TLB: </a:t>
            </a:r>
            <a:r>
              <a:rPr lang="en-US" sz="2000" spc="300" err="1">
                <a:solidFill>
                  <a:schemeClr val="dk1"/>
                </a:solidFill>
                <a:latin typeface="Calibri"/>
                <a:ea typeface="Calibri"/>
                <a:cs typeface="Calibri"/>
                <a:sym typeface="Calibri"/>
              </a:rPr>
              <a:t>bô</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phận</a:t>
            </a:r>
            <a:r>
              <a:rPr lang="en-US" sz="2000" spc="300">
                <a:solidFill>
                  <a:schemeClr val="dk1"/>
                </a:solidFill>
                <a:latin typeface="Calibri"/>
                <a:ea typeface="Calibri"/>
                <a:cs typeface="Calibri"/>
                <a:sym typeface="Calibri"/>
              </a:rPr>
              <a:t> cache </a:t>
            </a:r>
            <a:r>
              <a:rPr lang="en-US" sz="2000" spc="300" err="1">
                <a:solidFill>
                  <a:schemeClr val="dk1"/>
                </a:solidFill>
                <a:latin typeface="Calibri"/>
                <a:ea typeface="Calibri"/>
                <a:cs typeface="Calibri"/>
                <a:sym typeface="Calibri"/>
              </a:rPr>
              <a:t>phần</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cứng</a:t>
            </a:r>
            <a:r>
              <a:rPr lang="en-US" sz="2000" spc="300">
                <a:solidFill>
                  <a:schemeClr val="dk1"/>
                </a:solidFill>
                <a:latin typeface="Calibri"/>
                <a:ea typeface="Calibri"/>
                <a:cs typeface="Calibri"/>
                <a:sym typeface="Calibri"/>
              </a:rPr>
              <a:t> có </a:t>
            </a:r>
            <a:r>
              <a:rPr lang="en-US" sz="2000" spc="300" err="1">
                <a:solidFill>
                  <a:schemeClr val="dk1"/>
                </a:solidFill>
                <a:latin typeface="Calibri"/>
                <a:ea typeface="Calibri"/>
                <a:cs typeface="Calibri"/>
                <a:sym typeface="Calibri"/>
              </a:rPr>
              <a:t>tốc</a:t>
            </a:r>
            <a:r>
              <a:rPr lang="en-US" sz="2000" spc="300">
                <a:solidFill>
                  <a:schemeClr val="dk1"/>
                </a:solidFill>
                <a:latin typeface="Calibri"/>
                <a:ea typeface="Calibri"/>
                <a:cs typeface="Calibri"/>
                <a:sym typeface="Calibri"/>
              </a:rPr>
              <a:t> độ </a:t>
            </a:r>
            <a:r>
              <a:rPr lang="en-US" sz="2000" spc="300" err="1">
                <a:solidFill>
                  <a:schemeClr val="dk1"/>
                </a:solidFill>
                <a:latin typeface="Calibri"/>
                <a:ea typeface="Calibri"/>
                <a:cs typeface="Calibri"/>
                <a:sym typeface="Calibri"/>
              </a:rPr>
              <a:t>truy</a:t>
            </a:r>
            <a:r>
              <a:rPr lang="en-US" sz="2000" spc="300">
                <a:solidFill>
                  <a:schemeClr val="dk1"/>
                </a:solidFill>
                <a:latin typeface="Calibri"/>
                <a:ea typeface="Calibri"/>
                <a:cs typeface="Calibri"/>
                <a:sym typeface="Calibri"/>
              </a:rPr>
              <a:t> xuất và tìm </a:t>
            </a:r>
            <a:r>
              <a:rPr lang="en-US" sz="2000" spc="300" err="1">
                <a:solidFill>
                  <a:schemeClr val="dk1"/>
                </a:solidFill>
                <a:latin typeface="Calibri"/>
                <a:ea typeface="Calibri"/>
                <a:cs typeface="Calibri"/>
                <a:sym typeface="Calibri"/>
              </a:rPr>
              <a:t>kiếm</a:t>
            </a:r>
            <a:r>
              <a:rPr lang="en-US" sz="2000" spc="300">
                <a:solidFill>
                  <a:schemeClr val="dk1"/>
                </a:solidFill>
                <a:latin typeface="Calibri"/>
                <a:ea typeface="Calibri"/>
                <a:cs typeface="Calibri"/>
                <a:sym typeface="Calibri"/>
              </a:rPr>
              <a:t> </a:t>
            </a:r>
            <a:r>
              <a:rPr lang="en-US" sz="2000" spc="300" err="1">
                <a:solidFill>
                  <a:schemeClr val="dk1"/>
                </a:solidFill>
                <a:latin typeface="Calibri"/>
                <a:ea typeface="Calibri"/>
                <a:cs typeface="Calibri"/>
                <a:sym typeface="Calibri"/>
              </a:rPr>
              <a:t>cao</a:t>
            </a:r>
            <a:endParaRPr sz="2000" spc="300">
              <a:solidFill>
                <a:schemeClr val="dk1"/>
              </a:solidFill>
              <a:latin typeface="Calibri"/>
              <a:ea typeface="Calibri"/>
              <a:cs typeface="Calibri"/>
              <a:sym typeface="Calibri"/>
            </a:endParaRPr>
          </a:p>
        </p:txBody>
      </p:sp>
      <p:grpSp>
        <p:nvGrpSpPr>
          <p:cNvPr id="1584" name="Google Shape;1584;p64"/>
          <p:cNvGrpSpPr/>
          <p:nvPr/>
        </p:nvGrpSpPr>
        <p:grpSpPr>
          <a:xfrm>
            <a:off x="6360459" y="1521163"/>
            <a:ext cx="5683043" cy="4836997"/>
            <a:chOff x="6061849" y="1597306"/>
            <a:chExt cx="5992813" cy="5064319"/>
          </a:xfrm>
        </p:grpSpPr>
        <p:pic>
          <p:nvPicPr>
            <p:cNvPr id="1585" name="Google Shape;1585;p64" descr="image.png"/>
            <p:cNvPicPr preferRelativeResize="0"/>
            <p:nvPr/>
          </p:nvPicPr>
          <p:blipFill rotWithShape="1">
            <a:blip r:embed="rId4">
              <a:alphaModFix/>
            </a:blip>
            <a:srcRect l="748" t="5719" r="300" b="5062"/>
            <a:stretch/>
          </p:blipFill>
          <p:spPr>
            <a:xfrm>
              <a:off x="6061849" y="1597306"/>
              <a:ext cx="5992813" cy="4321674"/>
            </a:xfrm>
            <a:prstGeom prst="rect">
              <a:avLst/>
            </a:prstGeom>
            <a:noFill/>
            <a:ln>
              <a:noFill/>
            </a:ln>
          </p:spPr>
        </p:pic>
        <p:sp>
          <p:nvSpPr>
            <p:cNvPr id="1586" name="Google Shape;1586;p64"/>
            <p:cNvSpPr txBox="1"/>
            <p:nvPr/>
          </p:nvSpPr>
          <p:spPr>
            <a:xfrm>
              <a:off x="8553323" y="5984962"/>
              <a:ext cx="1375698" cy="676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spc="300">
                  <a:solidFill>
                    <a:schemeClr val="dk1"/>
                  </a:solidFill>
                  <a:latin typeface="Calibri"/>
                  <a:ea typeface="Calibri"/>
                  <a:cs typeface="Calibri"/>
                  <a:sym typeface="Calibri"/>
                </a:rPr>
                <a:t>Dùng TLB</a:t>
              </a:r>
              <a:endParaRPr sz="1800" spc="300">
                <a:solidFill>
                  <a:schemeClr val="dk1"/>
                </a:solidFill>
                <a:latin typeface="Calibri"/>
                <a:ea typeface="Calibri"/>
                <a:cs typeface="Calibri"/>
                <a:sym typeface="Calibri"/>
              </a:endParaRPr>
            </a:p>
          </p:txBody>
        </p:sp>
      </p:grpSp>
      <p:sp>
        <p:nvSpPr>
          <p:cNvPr id="1587" name="Google Shape;1587;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76</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65"/>
          <p:cNvSpPr/>
          <p:nvPr/>
        </p:nvSpPr>
        <p:spPr>
          <a:xfrm>
            <a:off x="4344041" y="0"/>
            <a:ext cx="3435617" cy="638629"/>
          </a:xfrm>
          <a:prstGeom prst="rect">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Cơ chế phân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93" name="Google Shape;1593;p65"/>
          <p:cNvGrpSpPr/>
          <p:nvPr/>
        </p:nvGrpSpPr>
        <p:grpSpPr>
          <a:xfrm>
            <a:off x="0" y="0"/>
            <a:ext cx="1569720" cy="1722120"/>
            <a:chOff x="-63500" y="-109804"/>
            <a:chExt cx="1206500" cy="1333500"/>
          </a:xfrm>
        </p:grpSpPr>
        <p:sp>
          <p:nvSpPr>
            <p:cNvPr id="1594" name="Google Shape;1594;p6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595" name="Google Shape;1595;p6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596" name="Google Shape;1596;p65"/>
          <p:cNvSpPr/>
          <p:nvPr/>
        </p:nvSpPr>
        <p:spPr>
          <a:xfrm>
            <a:off x="448738" y="1377910"/>
            <a:ext cx="8302365" cy="55395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EAT = (ε + x)α + (ε + 2x)(1 – α)= (2 – α)x + ε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597" name="Google Shape;1597;p65"/>
          <p:cNvSpPr txBox="1"/>
          <p:nvPr/>
        </p:nvSpPr>
        <p:spPr>
          <a:xfrm>
            <a:off x="6604000" y="780265"/>
            <a:ext cx="5588000"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Thời gian truy xuất hiệu dụng (EAT)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598" name="Google Shape;1598;p65"/>
          <p:cNvGrpSpPr/>
          <p:nvPr/>
        </p:nvGrpSpPr>
        <p:grpSpPr>
          <a:xfrm>
            <a:off x="415060" y="1890253"/>
            <a:ext cx="11968085" cy="1338788"/>
            <a:chOff x="649107" y="2178125"/>
            <a:chExt cx="8752048" cy="1338788"/>
          </a:xfrm>
        </p:grpSpPr>
        <p:sp>
          <p:nvSpPr>
            <p:cNvPr id="1599" name="Google Shape;1599;p65"/>
            <p:cNvSpPr txBox="1"/>
            <p:nvPr/>
          </p:nvSpPr>
          <p:spPr>
            <a:xfrm>
              <a:off x="649107" y="2178125"/>
              <a:ext cx="8752048" cy="9233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α</a:t>
              </a:r>
              <a:r>
                <a:rPr lang="en-US" sz="1800" spc="300">
                  <a:solidFill>
                    <a:schemeClr val="dk1"/>
                  </a:solidFill>
                  <a:latin typeface="Calibri" panose="020F0502020204030204" pitchFamily="34" charset="0"/>
                  <a:ea typeface="Calibri"/>
                  <a:cs typeface="Calibri" panose="020F0502020204030204" pitchFamily="34" charset="0"/>
                  <a:sym typeface="Calibri"/>
                </a:rPr>
                <a:t> </a:t>
              </a:r>
              <a:r>
                <a:rPr lang="en-US" sz="1800" b="1" spc="300">
                  <a:solidFill>
                    <a:schemeClr val="dk1"/>
                  </a:solidFill>
                  <a:latin typeface="Calibri" panose="020F0502020204030204" pitchFamily="34" charset="0"/>
                  <a:ea typeface="Calibri"/>
                  <a:cs typeface="Calibri" panose="020F0502020204030204" pitchFamily="34" charset="0"/>
                  <a:sym typeface="Calibri"/>
                </a:rPr>
                <a:t>(hit ratio)</a:t>
              </a:r>
              <a:r>
                <a:rPr lang="en-US" sz="1800" spc="300">
                  <a:solidFill>
                    <a:schemeClr val="dk1"/>
                  </a:solidFill>
                  <a:latin typeface="Calibri" panose="020F0502020204030204" pitchFamily="34" charset="0"/>
                  <a:ea typeface="Calibri"/>
                  <a:cs typeface="Calibri" panose="020F0502020204030204" pitchFamily="34" charset="0"/>
                  <a:sym typeface="Calibri"/>
                </a:rPr>
                <a:t>: tỉ số giữa số lần trang được tìm thấy trong TLB và số lần truy xuất từ CPU</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600" name="Google Shape;1600;p65"/>
            <p:cNvSpPr/>
            <p:nvPr/>
          </p:nvSpPr>
          <p:spPr>
            <a:xfrm>
              <a:off x="649108" y="2593624"/>
              <a:ext cx="6096000"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ε: </a:t>
              </a:r>
              <a:r>
                <a:rPr lang="en-US" sz="1800" spc="300">
                  <a:solidFill>
                    <a:schemeClr val="dk1"/>
                  </a:solidFill>
                  <a:latin typeface="Calibri" panose="020F0502020204030204" pitchFamily="34" charset="0"/>
                  <a:ea typeface="Calibri"/>
                  <a:cs typeface="Calibri" panose="020F0502020204030204" pitchFamily="34" charset="0"/>
                  <a:sym typeface="Calibri"/>
                </a:rPr>
                <a:t>Thời gian tìm kiếm trong TLB</a:t>
              </a:r>
              <a:endParaRPr sz="18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0"/>
                </a:spcBef>
                <a:spcAft>
                  <a:spcPts val="0"/>
                </a:spcAft>
                <a:buNone/>
              </a:pPr>
              <a:r>
                <a:rPr lang="en-US" sz="1800" b="1" spc="300">
                  <a:solidFill>
                    <a:schemeClr val="dk1"/>
                  </a:solidFill>
                  <a:latin typeface="Calibri" panose="020F0502020204030204" pitchFamily="34" charset="0"/>
                  <a:ea typeface="Calibri"/>
                  <a:cs typeface="Calibri" panose="020F0502020204030204" pitchFamily="34" charset="0"/>
                  <a:sym typeface="Calibri"/>
                </a:rPr>
                <a:t>X: </a:t>
              </a:r>
              <a:r>
                <a:rPr lang="en-US" sz="1800" spc="300">
                  <a:solidFill>
                    <a:schemeClr val="dk1"/>
                  </a:solidFill>
                  <a:latin typeface="Calibri" panose="020F0502020204030204" pitchFamily="34" charset="0"/>
                  <a:ea typeface="Calibri"/>
                  <a:cs typeface="Calibri" panose="020F0502020204030204" pitchFamily="34" charset="0"/>
                  <a:sym typeface="Calibri"/>
                </a:rPr>
                <a:t>Thời gian một chu kỳ truy xuất bộ nhớ</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1601" name="Google Shape;1601;p65"/>
          <p:cNvSpPr txBox="1"/>
          <p:nvPr/>
        </p:nvSpPr>
        <p:spPr>
          <a:xfrm>
            <a:off x="10450286" y="3034069"/>
            <a:ext cx="174171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Ví dụ</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602" name="Google Shape;1602;p65"/>
          <p:cNvSpPr/>
          <p:nvPr/>
        </p:nvSpPr>
        <p:spPr>
          <a:xfrm>
            <a:off x="7715280" y="4918400"/>
            <a:ext cx="3510424" cy="1585562"/>
          </a:xfrm>
          <a:prstGeom prst="rect">
            <a:avLst/>
          </a:prstGeom>
          <a:noFill/>
          <a:ln w="19050" cap="flat" cmpd="sng">
            <a:solidFill>
              <a:srgbClr val="C00000"/>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Ta có hệ phương trình:</a:t>
            </a:r>
            <a:endParaRPr spc="300">
              <a:latin typeface="Calibri" panose="020F0502020204030204" pitchFamily="34" charset="0"/>
              <a:cs typeface="Calibri" panose="020F0502020204030204" pitchFamily="34" charset="0"/>
            </a:endParaRPr>
          </a:p>
          <a:p>
            <a:pPr marL="0" marR="0" lvl="0" indent="0" algn="l" rtl="0">
              <a:lnSpc>
                <a:spcPct val="107000"/>
              </a:lnSpc>
              <a:spcBef>
                <a:spcPts val="80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(2 – 0.9)x + ε = 240 (1)</a:t>
            </a:r>
            <a:endParaRPr spc="300">
              <a:latin typeface="Calibri" panose="020F0502020204030204" pitchFamily="34" charset="0"/>
              <a:cs typeface="Calibri" panose="020F0502020204030204" pitchFamily="34" charset="0"/>
            </a:endParaRPr>
          </a:p>
          <a:p>
            <a:pPr marL="0" marR="0" lvl="0" indent="0" algn="l" rtl="0">
              <a:lnSpc>
                <a:spcPct val="107000"/>
              </a:lnSpc>
              <a:spcBef>
                <a:spcPts val="80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(2 – 0.8)x + ε = 260 (2)</a:t>
            </a:r>
            <a:endParaRPr spc="300">
              <a:latin typeface="Calibri" panose="020F0502020204030204" pitchFamily="34" charset="0"/>
              <a:cs typeface="Calibri" panose="020F0502020204030204" pitchFamily="34" charset="0"/>
            </a:endParaRPr>
          </a:p>
          <a:p>
            <a:pPr marL="342900" marR="0" lvl="0" indent="-342900" algn="l" rtl="0">
              <a:lnSpc>
                <a:spcPct val="107000"/>
              </a:lnSpc>
              <a:spcBef>
                <a:spcPts val="800"/>
              </a:spcBef>
              <a:spcAft>
                <a:spcPts val="0"/>
              </a:spcAft>
              <a:buClr>
                <a:srgbClr val="385623"/>
              </a:buClr>
              <a:buSzPts val="1800"/>
              <a:buFont typeface="Noto Sans Symbols"/>
              <a:buChar char="⇨"/>
            </a:pPr>
            <a:r>
              <a:rPr lang="en-US" sz="1800" spc="300">
                <a:solidFill>
                  <a:srgbClr val="385623"/>
                </a:solidFill>
                <a:latin typeface="Calibri" panose="020F0502020204030204" pitchFamily="34" charset="0"/>
                <a:ea typeface="Calibri"/>
                <a:cs typeface="Calibri" panose="020F0502020204030204" pitchFamily="34" charset="0"/>
                <a:sym typeface="Calibri"/>
              </a:rPr>
              <a:t>x = 200ns; ε = 20ns</a:t>
            </a:r>
            <a:endParaRPr spc="300">
              <a:latin typeface="Calibri" panose="020F0502020204030204" pitchFamily="34" charset="0"/>
              <a:cs typeface="Calibri" panose="020F0502020204030204" pitchFamily="34" charset="0"/>
            </a:endParaRPr>
          </a:p>
        </p:txBody>
      </p:sp>
      <p:grpSp>
        <p:nvGrpSpPr>
          <p:cNvPr id="1603" name="Google Shape;1603;p65"/>
          <p:cNvGrpSpPr/>
          <p:nvPr/>
        </p:nvGrpSpPr>
        <p:grpSpPr>
          <a:xfrm>
            <a:off x="415061" y="3586945"/>
            <a:ext cx="10728740" cy="2666172"/>
            <a:chOff x="415061" y="3586945"/>
            <a:chExt cx="10728740" cy="2666172"/>
          </a:xfrm>
        </p:grpSpPr>
        <p:sp>
          <p:nvSpPr>
            <p:cNvPr id="1604" name="Google Shape;1604;p65"/>
            <p:cNvSpPr/>
            <p:nvPr/>
          </p:nvSpPr>
          <p:spPr>
            <a:xfrm>
              <a:off x="415061" y="3667834"/>
              <a:ext cx="6644309" cy="258528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err="1">
                  <a:solidFill>
                    <a:srgbClr val="833C0B"/>
                  </a:solidFill>
                  <a:latin typeface="Calibri" panose="020F0502020204030204" pitchFamily="34" charset="0"/>
                  <a:ea typeface="Calibri"/>
                  <a:cs typeface="Calibri" panose="020F0502020204030204" pitchFamily="34" charset="0"/>
                  <a:sym typeface="Calibri"/>
                </a:rPr>
                <a:t>Sử</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dụng</a:t>
              </a:r>
              <a:r>
                <a:rPr lang="en-US" sz="1800" spc="300">
                  <a:solidFill>
                    <a:srgbClr val="833C0B"/>
                  </a:solidFill>
                  <a:latin typeface="Calibri" panose="020F0502020204030204" pitchFamily="34" charset="0"/>
                  <a:ea typeface="Calibri"/>
                  <a:cs typeface="Calibri" panose="020F0502020204030204" pitchFamily="34" charset="0"/>
                  <a:sym typeface="Calibri"/>
                </a:rPr>
                <a:t> TLBs </a:t>
              </a:r>
              <a:r>
                <a:rPr lang="en-US" sz="1800" spc="300" err="1">
                  <a:solidFill>
                    <a:srgbClr val="833C0B"/>
                  </a:solidFill>
                  <a:latin typeface="Calibri" panose="020F0502020204030204" pitchFamily="34" charset="0"/>
                  <a:ea typeface="Calibri"/>
                  <a:cs typeface="Calibri" panose="020F0502020204030204" pitchFamily="34" charset="0"/>
                  <a:sym typeface="Calibri"/>
                </a:rPr>
                <a:t>với</a:t>
              </a:r>
              <a:r>
                <a:rPr lang="en-US" sz="1800" spc="300">
                  <a:solidFill>
                    <a:srgbClr val="833C0B"/>
                  </a:solidFill>
                  <a:latin typeface="Calibri" panose="020F0502020204030204" pitchFamily="34" charset="0"/>
                  <a:ea typeface="Calibri"/>
                  <a:cs typeface="Calibri" panose="020F0502020204030204" pitchFamily="34" charset="0"/>
                  <a:sym typeface="Calibri"/>
                </a:rPr>
                <a:t> hit-ratio (</a:t>
              </a:r>
              <a:r>
                <a:rPr lang="en-US" sz="1800" spc="300" err="1">
                  <a:solidFill>
                    <a:srgbClr val="833C0B"/>
                  </a:solidFill>
                  <a:latin typeface="Calibri" panose="020F0502020204030204" pitchFamily="34" charset="0"/>
                  <a:ea typeface="Calibri"/>
                  <a:cs typeface="Calibri" panose="020F0502020204030204" pitchFamily="34" charset="0"/>
                  <a:sym typeface="Calibri"/>
                </a:rPr>
                <a:t>tỉ</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tìm</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thấy</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90% </a:t>
              </a:r>
              <a:r>
                <a:rPr lang="en-US" sz="1800" spc="300" err="1">
                  <a:solidFill>
                    <a:srgbClr val="833C0B"/>
                  </a:solidFill>
                  <a:latin typeface="Calibri" panose="020F0502020204030204" pitchFamily="34" charset="0"/>
                  <a:ea typeface="Calibri"/>
                  <a:cs typeface="Calibri" panose="020F0502020204030204" pitchFamily="34" charset="0"/>
                  <a:sym typeface="Calibri"/>
                </a:rPr>
                <a:t>thì</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thời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gian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truy</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xuất</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bộ</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nhớ</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trong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r>
                <a:rPr lang="en-US" sz="1800" spc="300">
                  <a:solidFill>
                    <a:srgbClr val="833C0B"/>
                  </a:solidFill>
                  <a:latin typeface="Calibri" panose="020F0502020204030204" pitchFamily="34" charset="0"/>
                  <a:ea typeface="Calibri"/>
                  <a:cs typeface="Calibri" panose="020F0502020204030204" pitchFamily="34" charset="0"/>
                  <a:sym typeface="Calibri"/>
                </a:rPr>
                <a:t> (effective memory reference time)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240 ns. </a:t>
              </a:r>
              <a:r>
                <a:rPr lang="en-US" sz="1800" spc="300" err="1">
                  <a:solidFill>
                    <a:srgbClr val="833C0B"/>
                  </a:solidFill>
                  <a:latin typeface="Calibri" panose="020F0502020204030204" pitchFamily="34" charset="0"/>
                  <a:ea typeface="Calibri"/>
                  <a:cs typeface="Calibri" panose="020F0502020204030204" pitchFamily="34" charset="0"/>
                  <a:sym typeface="Calibri"/>
                </a:rPr>
                <a:t>Nếu</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tỉ</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tìm</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thấy</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80% </a:t>
              </a:r>
              <a:r>
                <a:rPr lang="en-US" sz="1800" spc="300" err="1">
                  <a:solidFill>
                    <a:srgbClr val="833C0B"/>
                  </a:solidFill>
                  <a:latin typeface="Calibri" panose="020F0502020204030204" pitchFamily="34" charset="0"/>
                  <a:ea typeface="Calibri"/>
                  <a:cs typeface="Calibri" panose="020F0502020204030204" pitchFamily="34" charset="0"/>
                  <a:sym typeface="Calibri"/>
                </a:rPr>
                <a:t>thì</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thời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gian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truy</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xuất</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bộ</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nhớ</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trong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hệ</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thống</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là</a:t>
              </a:r>
              <a:r>
                <a:rPr lang="en-US" sz="1800" spc="300">
                  <a:solidFill>
                    <a:srgbClr val="833C0B"/>
                  </a:solidFill>
                  <a:latin typeface="Calibri" panose="020F0502020204030204" pitchFamily="34" charset="0"/>
                  <a:ea typeface="Calibri"/>
                  <a:cs typeface="Calibri" panose="020F0502020204030204" pitchFamily="34" charset="0"/>
                  <a:sym typeface="Calibri"/>
                </a:rPr>
                <a:t> 260ns. </a:t>
              </a:r>
              <a:r>
                <a:rPr lang="en-US" sz="1800" spc="300" err="1">
                  <a:solidFill>
                    <a:srgbClr val="833C0B"/>
                  </a:solidFill>
                  <a:latin typeface="Calibri" panose="020F0502020204030204" pitchFamily="34" charset="0"/>
                  <a:ea typeface="Calibri"/>
                  <a:cs typeface="Calibri" panose="020F0502020204030204" pitchFamily="34" charset="0"/>
                  <a:sym typeface="Calibri"/>
                </a:rPr>
                <a:t>Tính</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thời</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gian</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để</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tìm</a:t>
              </a:r>
              <a:r>
                <a:rPr lang="en-US" sz="1800" spc="300">
                  <a:solidFill>
                    <a:srgbClr val="833C0B"/>
                  </a:solidFill>
                  <a:latin typeface="Calibri" panose="020F0502020204030204" pitchFamily="34" charset="0"/>
                  <a:ea typeface="Calibri"/>
                  <a:cs typeface="Calibri" panose="020F0502020204030204" pitchFamily="34" charset="0"/>
                  <a:sym typeface="Calibri"/>
                </a:rPr>
                <a:t> </a:t>
              </a:r>
              <a:r>
                <a:rPr lang="en-US" sz="1800" spc="300" err="1">
                  <a:solidFill>
                    <a:srgbClr val="833C0B"/>
                  </a:solidFill>
                  <a:latin typeface="Calibri" panose="020F0502020204030204" pitchFamily="34" charset="0"/>
                  <a:ea typeface="Calibri"/>
                  <a:cs typeface="Calibri" panose="020F0502020204030204" pitchFamily="34" charset="0"/>
                  <a:sym typeface="Calibri"/>
                </a:rPr>
                <a:t>trong</a:t>
              </a:r>
              <a:r>
                <a:rPr lang="en-US" sz="1800" spc="300">
                  <a:solidFill>
                    <a:srgbClr val="833C0B"/>
                  </a:solidFill>
                  <a:latin typeface="Calibri" panose="020F0502020204030204" pitchFamily="34" charset="0"/>
                  <a:ea typeface="Calibri"/>
                  <a:cs typeface="Calibri" panose="020F0502020204030204" pitchFamily="34" charset="0"/>
                  <a:sym typeface="Calibri"/>
                </a:rPr>
                <a:t> TLBs?</a:t>
              </a:r>
              <a:endParaRPr sz="18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1605" name="Google Shape;1605;p65"/>
            <p:cNvGrpSpPr/>
            <p:nvPr/>
          </p:nvGrpSpPr>
          <p:grpSpPr>
            <a:xfrm>
              <a:off x="7589409" y="3586945"/>
              <a:ext cx="3554392" cy="1025922"/>
              <a:chOff x="986778" y="4804988"/>
              <a:chExt cx="3554392" cy="1025922"/>
            </a:xfrm>
          </p:grpSpPr>
          <p:sp>
            <p:nvSpPr>
              <p:cNvPr id="1606" name="Google Shape;1606;p65"/>
              <p:cNvSpPr/>
              <p:nvPr/>
            </p:nvSpPr>
            <p:spPr>
              <a:xfrm>
                <a:off x="986778" y="4804988"/>
                <a:ext cx="1547586" cy="10259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A. 200</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B. 20</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607" name="Google Shape;1607;p65"/>
              <p:cNvSpPr/>
              <p:nvPr/>
            </p:nvSpPr>
            <p:spPr>
              <a:xfrm>
                <a:off x="3066156" y="4804988"/>
                <a:ext cx="1475014" cy="10259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C. 40</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D. 220</a:t>
                </a:r>
                <a:endParaRPr spc="300">
                  <a:latin typeface="Calibri" panose="020F0502020204030204" pitchFamily="34" charset="0"/>
                  <a:cs typeface="Calibri" panose="020F0502020204030204" pitchFamily="34" charset="0"/>
                </a:endParaRPr>
              </a:p>
            </p:txBody>
          </p:sp>
        </p:grpSp>
      </p:grpSp>
      <p:sp>
        <p:nvSpPr>
          <p:cNvPr id="1608" name="Google Shape;1608;p65"/>
          <p:cNvSpPr/>
          <p:nvPr/>
        </p:nvSpPr>
        <p:spPr>
          <a:xfrm>
            <a:off x="7591162" y="4146242"/>
            <a:ext cx="368493" cy="512961"/>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cxnSp>
        <p:nvCxnSpPr>
          <p:cNvPr id="1609" name="Google Shape;1609;p65"/>
          <p:cNvCxnSpPr/>
          <p:nvPr/>
        </p:nvCxnSpPr>
        <p:spPr>
          <a:xfrm flipH="1">
            <a:off x="986778" y="3332066"/>
            <a:ext cx="9259668" cy="32739"/>
          </a:xfrm>
          <a:prstGeom prst="straightConnector1">
            <a:avLst/>
          </a:prstGeom>
          <a:noFill/>
          <a:ln w="28575" cap="flat" cmpd="sng">
            <a:solidFill>
              <a:schemeClr val="accent1"/>
            </a:solidFill>
            <a:prstDash val="dash"/>
            <a:miter lim="800000"/>
            <a:headEnd type="none" w="sm" len="sm"/>
            <a:tailEnd type="none" w="sm" len="sm"/>
          </a:ln>
        </p:spPr>
      </p:cxnSp>
      <p:sp>
        <p:nvSpPr>
          <p:cNvPr id="1610" name="Google Shape;161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77</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97"/>
                                        </p:tgtEl>
                                        <p:attrNameLst>
                                          <p:attrName>style.visibility</p:attrName>
                                        </p:attrNameLst>
                                      </p:cBhvr>
                                      <p:to>
                                        <p:strVal val="visible"/>
                                      </p:to>
                                    </p:set>
                                    <p:anim calcmode="lin" valueType="num">
                                      <p:cBhvr additive="base">
                                        <p:cTn id="7" dur="250" fill="hold"/>
                                        <p:tgtEl>
                                          <p:spTgt spid="1597"/>
                                        </p:tgtEl>
                                        <p:attrNameLst>
                                          <p:attrName>ppt_x</p:attrName>
                                        </p:attrNameLst>
                                      </p:cBhvr>
                                      <p:tavLst>
                                        <p:tav tm="0">
                                          <p:val>
                                            <p:strVal val="1+#ppt_w/2"/>
                                          </p:val>
                                        </p:tav>
                                        <p:tav tm="100000">
                                          <p:val>
                                            <p:strVal val="#ppt_x"/>
                                          </p:val>
                                        </p:tav>
                                      </p:tavLst>
                                    </p:anim>
                                    <p:anim calcmode="lin" valueType="num">
                                      <p:cBhvr additive="base">
                                        <p:cTn id="8" dur="250" fill="hold"/>
                                        <p:tgtEl>
                                          <p:spTgt spid="15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1596"/>
                                        </p:tgtEl>
                                        <p:attrNameLst>
                                          <p:attrName>style.visibility</p:attrName>
                                        </p:attrNameLst>
                                      </p:cBhvr>
                                      <p:to>
                                        <p:strVal val="visible"/>
                                      </p:to>
                                    </p:set>
                                    <p:animEffect transition="in" filter="barn(outVertical)">
                                      <p:cBhvr>
                                        <p:cTn id="13" dur="250"/>
                                        <p:tgtEl>
                                          <p:spTgt spid="15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9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601"/>
                                        </p:tgtEl>
                                        <p:attrNameLst>
                                          <p:attrName>style.visibility</p:attrName>
                                        </p:attrNameLst>
                                      </p:cBhvr>
                                      <p:to>
                                        <p:strVal val="visible"/>
                                      </p:to>
                                    </p:set>
                                    <p:anim calcmode="lin" valueType="num">
                                      <p:cBhvr additive="base">
                                        <p:cTn id="22" dur="250" fill="hold"/>
                                        <p:tgtEl>
                                          <p:spTgt spid="1601"/>
                                        </p:tgtEl>
                                        <p:attrNameLst>
                                          <p:attrName>ppt_x</p:attrName>
                                        </p:attrNameLst>
                                      </p:cBhvr>
                                      <p:tavLst>
                                        <p:tav tm="0">
                                          <p:val>
                                            <p:strVal val="1+#ppt_w/2"/>
                                          </p:val>
                                        </p:tav>
                                        <p:tav tm="100000">
                                          <p:val>
                                            <p:strVal val="#ppt_x"/>
                                          </p:val>
                                        </p:tav>
                                      </p:tavLst>
                                    </p:anim>
                                    <p:anim calcmode="lin" valueType="num">
                                      <p:cBhvr additive="base">
                                        <p:cTn id="23" dur="250" fill="hold"/>
                                        <p:tgtEl>
                                          <p:spTgt spid="1601"/>
                                        </p:tgtEl>
                                        <p:attrNameLst>
                                          <p:attrName>ppt_y</p:attrName>
                                        </p:attrNameLst>
                                      </p:cBhvr>
                                      <p:tavLst>
                                        <p:tav tm="0">
                                          <p:val>
                                            <p:strVal val="#ppt_y"/>
                                          </p:val>
                                        </p:tav>
                                        <p:tav tm="100000">
                                          <p:val>
                                            <p:strVal val="#ppt_y"/>
                                          </p:val>
                                        </p:tav>
                                      </p:tavLst>
                                    </p:anim>
                                  </p:childTnLst>
                                </p:cTn>
                              </p:par>
                            </p:childTnLst>
                          </p:cTn>
                        </p:par>
                        <p:par>
                          <p:cTn id="24" fill="hold">
                            <p:stCondLst>
                              <p:cond delay="250"/>
                            </p:stCondLst>
                            <p:childTnLst>
                              <p:par>
                                <p:cTn id="25" presetID="22" presetClass="entr" presetSubtype="2" fill="hold" nodeType="afterEffect">
                                  <p:stCondLst>
                                    <p:cond delay="0"/>
                                  </p:stCondLst>
                                  <p:childTnLst>
                                    <p:set>
                                      <p:cBhvr>
                                        <p:cTn id="26" dur="1" fill="hold">
                                          <p:stCondLst>
                                            <p:cond delay="0"/>
                                          </p:stCondLst>
                                        </p:cTn>
                                        <p:tgtEl>
                                          <p:spTgt spid="1609"/>
                                        </p:tgtEl>
                                        <p:attrNameLst>
                                          <p:attrName>style.visibility</p:attrName>
                                        </p:attrNameLst>
                                      </p:cBhvr>
                                      <p:to>
                                        <p:strVal val="visible"/>
                                      </p:to>
                                    </p:set>
                                    <p:animEffect transition="in" filter="wipe(right)">
                                      <p:cBhvr>
                                        <p:cTn id="27" dur="250"/>
                                        <p:tgtEl>
                                          <p:spTgt spid="1609"/>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6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 grpId="0" animBg="1"/>
      <p:bldP spid="1597" grpId="0" animBg="1"/>
      <p:bldP spid="160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614"/>
        <p:cNvGrpSpPr/>
        <p:nvPr/>
      </p:nvGrpSpPr>
      <p:grpSpPr>
        <a:xfrm>
          <a:off x="0" y="0"/>
          <a:ext cx="0" cy="0"/>
          <a:chOff x="0" y="0"/>
          <a:chExt cx="0" cy="0"/>
        </a:xfrm>
      </p:grpSpPr>
      <p:sp>
        <p:nvSpPr>
          <p:cNvPr id="1615" name="Google Shape;1615;p66"/>
          <p:cNvSpPr txBox="1"/>
          <p:nvPr/>
        </p:nvSpPr>
        <p:spPr>
          <a:xfrm>
            <a:off x="3478239" y="3370203"/>
            <a:ext cx="500329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spc="300">
                <a:solidFill>
                  <a:srgbClr val="C55A11"/>
                </a:solidFill>
                <a:latin typeface="Calibri"/>
                <a:ea typeface="Calibri"/>
                <a:cs typeface="Calibri"/>
                <a:sym typeface="Calibri"/>
              </a:rPr>
              <a:t> Bộ nhớ ảo</a:t>
            </a:r>
            <a:endParaRPr sz="7200" spc="300">
              <a:solidFill>
                <a:srgbClr val="C55A11"/>
              </a:solidFill>
              <a:latin typeface="Calibri"/>
              <a:ea typeface="Calibri"/>
              <a:cs typeface="Calibri"/>
              <a:sym typeface="Calibri"/>
            </a:endParaRPr>
          </a:p>
        </p:txBody>
      </p:sp>
      <p:sp>
        <p:nvSpPr>
          <p:cNvPr id="1616" name="Google Shape;1616;p66"/>
          <p:cNvSpPr/>
          <p:nvPr/>
        </p:nvSpPr>
        <p:spPr>
          <a:xfrm>
            <a:off x="4662859" y="2677705"/>
            <a:ext cx="26340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spc="300">
                <a:solidFill>
                  <a:srgbClr val="3F3F3F"/>
                </a:solidFill>
                <a:latin typeface="Calibri"/>
                <a:ea typeface="Calibri"/>
                <a:cs typeface="Calibri"/>
                <a:sym typeface="Calibri"/>
              </a:rPr>
              <a:t>Chương 8</a:t>
            </a:r>
            <a:endParaRPr sz="3600" spc="300">
              <a:solidFill>
                <a:srgbClr val="3F3F3F"/>
              </a:solidFill>
              <a:latin typeface="Calibri"/>
              <a:ea typeface="Calibri"/>
              <a:cs typeface="Calibri"/>
              <a:sym typeface="Calibri"/>
            </a:endParaRPr>
          </a:p>
        </p:txBody>
      </p:sp>
      <p:cxnSp>
        <p:nvCxnSpPr>
          <p:cNvPr id="1617" name="Google Shape;1617;p66"/>
          <p:cNvCxnSpPr>
            <a:cxnSpLocks/>
          </p:cNvCxnSpPr>
          <p:nvPr/>
        </p:nvCxnSpPr>
        <p:spPr>
          <a:xfrm>
            <a:off x="3478239" y="3370203"/>
            <a:ext cx="4828479" cy="0"/>
          </a:xfrm>
          <a:prstGeom prst="straightConnector1">
            <a:avLst/>
          </a:prstGeom>
          <a:noFill/>
          <a:ln w="57150" cap="flat" cmpd="sng">
            <a:solidFill>
              <a:srgbClr val="C55A11"/>
            </a:solidFill>
            <a:prstDash val="solid"/>
            <a:miter lim="800000"/>
            <a:headEnd type="none" w="sm" len="sm"/>
            <a:tailEnd type="none" w="sm" len="sm"/>
          </a:ln>
        </p:spPr>
      </p:cxnSp>
      <p:grpSp>
        <p:nvGrpSpPr>
          <p:cNvPr id="1618" name="Google Shape;1618;p66"/>
          <p:cNvGrpSpPr/>
          <p:nvPr/>
        </p:nvGrpSpPr>
        <p:grpSpPr>
          <a:xfrm>
            <a:off x="8874308" y="2059632"/>
            <a:ext cx="4665594" cy="804629"/>
            <a:chOff x="9785887" y="3455764"/>
            <a:chExt cx="4991100" cy="804629"/>
          </a:xfrm>
        </p:grpSpPr>
        <p:sp>
          <p:nvSpPr>
            <p:cNvPr id="1619" name="Google Shape;1619;p66"/>
            <p:cNvSpPr/>
            <p:nvPr/>
          </p:nvSpPr>
          <p:spPr>
            <a:xfrm>
              <a:off x="9785887" y="3455764"/>
              <a:ext cx="4991100" cy="804629"/>
            </a:xfrm>
            <a:prstGeom prst="flowChartTerminator">
              <a:avLst/>
            </a:prstGeom>
            <a:solidFill>
              <a:srgbClr val="B3C6E7"/>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620" name="Google Shape;1620;p66"/>
            <p:cNvSpPr txBox="1"/>
            <p:nvPr/>
          </p:nvSpPr>
          <p:spPr>
            <a:xfrm>
              <a:off x="10208471" y="3666649"/>
              <a:ext cx="2789660" cy="400069"/>
            </a:xfrm>
            <a:prstGeom prst="rect">
              <a:avLst/>
            </a:prstGeom>
            <a:solidFill>
              <a:srgbClr val="B3C6E7"/>
            </a:solid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000" spc="300">
                  <a:solidFill>
                    <a:schemeClr val="dk1"/>
                  </a:solidFill>
                  <a:latin typeface="Calibri"/>
                  <a:ea typeface="Calibri"/>
                  <a:cs typeface="Calibri"/>
                  <a:sym typeface="Calibri"/>
                </a:rPr>
                <a:t>Cài đặt</a:t>
              </a:r>
              <a:endParaRPr spc="300"/>
            </a:p>
          </p:txBody>
        </p:sp>
      </p:grpSp>
      <p:grpSp>
        <p:nvGrpSpPr>
          <p:cNvPr id="1621" name="Google Shape;1621;p66"/>
          <p:cNvGrpSpPr/>
          <p:nvPr/>
        </p:nvGrpSpPr>
        <p:grpSpPr>
          <a:xfrm>
            <a:off x="8874307" y="3039909"/>
            <a:ext cx="4636566" cy="804629"/>
            <a:chOff x="8657123" y="3496791"/>
            <a:chExt cx="5817882" cy="804629"/>
          </a:xfrm>
        </p:grpSpPr>
        <p:sp>
          <p:nvSpPr>
            <p:cNvPr id="1622" name="Google Shape;1622;p66"/>
            <p:cNvSpPr/>
            <p:nvPr/>
          </p:nvSpPr>
          <p:spPr>
            <a:xfrm>
              <a:off x="8657123" y="3496791"/>
              <a:ext cx="5817882" cy="804629"/>
            </a:xfrm>
            <a:prstGeom prst="flowChartTerminator">
              <a:avLst/>
            </a:prstGeom>
            <a:solidFill>
              <a:srgbClr val="FEE599"/>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623" name="Google Shape;1623;p66"/>
            <p:cNvSpPr txBox="1"/>
            <p:nvPr/>
          </p:nvSpPr>
          <p:spPr>
            <a:xfrm>
              <a:off x="8801294" y="3717285"/>
              <a:ext cx="4216904" cy="40006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3 giải thuật thay trang</a:t>
              </a:r>
              <a:endParaRPr spc="300"/>
            </a:p>
          </p:txBody>
        </p:sp>
      </p:grpSp>
      <p:grpSp>
        <p:nvGrpSpPr>
          <p:cNvPr id="1624" name="Google Shape;1624;p66"/>
          <p:cNvGrpSpPr/>
          <p:nvPr/>
        </p:nvGrpSpPr>
        <p:grpSpPr>
          <a:xfrm>
            <a:off x="8989206" y="1097088"/>
            <a:ext cx="3977661" cy="804629"/>
            <a:chOff x="9785887" y="3455764"/>
            <a:chExt cx="4991100" cy="804629"/>
          </a:xfrm>
        </p:grpSpPr>
        <p:sp>
          <p:nvSpPr>
            <p:cNvPr id="1625" name="Google Shape;1625;p66"/>
            <p:cNvSpPr/>
            <p:nvPr/>
          </p:nvSpPr>
          <p:spPr>
            <a:xfrm>
              <a:off x="9785887" y="3455764"/>
              <a:ext cx="4991100" cy="804629"/>
            </a:xfrm>
            <a:prstGeom prst="flowChartTerminator">
              <a:avLst/>
            </a:prstGeom>
            <a:solidFill>
              <a:srgbClr val="A8D08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626" name="Google Shape;1626;p66"/>
            <p:cNvSpPr txBox="1"/>
            <p:nvPr/>
          </p:nvSpPr>
          <p:spPr>
            <a:xfrm>
              <a:off x="10170724" y="3681216"/>
              <a:ext cx="3132475" cy="400069"/>
            </a:xfrm>
            <a:prstGeom prst="rect">
              <a:avLst/>
            </a:prstGeom>
            <a:solidFill>
              <a:srgbClr val="A8D08C"/>
            </a:solid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000" spc="300">
                  <a:solidFill>
                    <a:schemeClr val="dk1"/>
                  </a:solidFill>
                  <a:latin typeface="Calibri"/>
                  <a:ea typeface="Calibri"/>
                  <a:cs typeface="Calibri"/>
                  <a:sym typeface="Calibri"/>
                </a:rPr>
                <a:t>Tổng quan</a:t>
              </a:r>
              <a:endParaRPr spc="300"/>
            </a:p>
          </p:txBody>
        </p:sp>
      </p:grpSp>
      <p:grpSp>
        <p:nvGrpSpPr>
          <p:cNvPr id="1627" name="Google Shape;1627;p66"/>
          <p:cNvGrpSpPr/>
          <p:nvPr/>
        </p:nvGrpSpPr>
        <p:grpSpPr>
          <a:xfrm>
            <a:off x="8874307" y="3997495"/>
            <a:ext cx="3977662" cy="804629"/>
            <a:chOff x="9785887" y="3455764"/>
            <a:chExt cx="4991100" cy="804629"/>
          </a:xfrm>
        </p:grpSpPr>
        <p:sp>
          <p:nvSpPr>
            <p:cNvPr id="1628" name="Google Shape;1628;p66"/>
            <p:cNvSpPr/>
            <p:nvPr/>
          </p:nvSpPr>
          <p:spPr>
            <a:xfrm>
              <a:off x="9785887" y="3455764"/>
              <a:ext cx="4991100" cy="804629"/>
            </a:xfrm>
            <a:prstGeom prst="flowChartTerminator">
              <a:avLst/>
            </a:prstGeom>
            <a:solidFill>
              <a:srgbClr val="F7CAA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629" name="Google Shape;1629;p66"/>
            <p:cNvSpPr txBox="1"/>
            <p:nvPr/>
          </p:nvSpPr>
          <p:spPr>
            <a:xfrm>
              <a:off x="10281557" y="3683081"/>
              <a:ext cx="3056312" cy="40006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Vấn đề cấp phát</a:t>
              </a:r>
              <a:endParaRPr spc="300"/>
            </a:p>
          </p:txBody>
        </p:sp>
      </p:grpSp>
      <p:grpSp>
        <p:nvGrpSpPr>
          <p:cNvPr id="1630" name="Google Shape;1630;p66"/>
          <p:cNvGrpSpPr/>
          <p:nvPr/>
        </p:nvGrpSpPr>
        <p:grpSpPr>
          <a:xfrm>
            <a:off x="8903336" y="5035661"/>
            <a:ext cx="3977662" cy="804629"/>
            <a:chOff x="9638007" y="3448556"/>
            <a:chExt cx="4991100" cy="804629"/>
          </a:xfrm>
        </p:grpSpPr>
        <p:sp>
          <p:nvSpPr>
            <p:cNvPr id="1631" name="Google Shape;1631;p66"/>
            <p:cNvSpPr/>
            <p:nvPr/>
          </p:nvSpPr>
          <p:spPr>
            <a:xfrm>
              <a:off x="9638007" y="3448556"/>
              <a:ext cx="4991100" cy="804629"/>
            </a:xfrm>
            <a:prstGeom prst="flowChartTerminator">
              <a:avLst/>
            </a:prstGeom>
            <a:solidFill>
              <a:srgbClr val="A8D08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spc="300">
                <a:solidFill>
                  <a:schemeClr val="lt1"/>
                </a:solidFill>
                <a:latin typeface="Calibri"/>
                <a:ea typeface="Calibri"/>
                <a:cs typeface="Calibri"/>
                <a:sym typeface="Calibri"/>
              </a:endParaRPr>
            </a:p>
          </p:txBody>
        </p:sp>
        <p:sp>
          <p:nvSpPr>
            <p:cNvPr id="1632" name="Google Shape;1632;p66"/>
            <p:cNvSpPr txBox="1"/>
            <p:nvPr/>
          </p:nvSpPr>
          <p:spPr>
            <a:xfrm>
              <a:off x="10165189" y="3657681"/>
              <a:ext cx="3204192" cy="40006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Vấn đề thrashing</a:t>
              </a:r>
              <a:endParaRPr spc="300"/>
            </a:p>
          </p:txBody>
        </p:sp>
      </p:grpSp>
      <p:sp>
        <p:nvSpPr>
          <p:cNvPr id="1633" name="Google Shape;1633;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78</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17"/>
                                        </p:tgtEl>
                                        <p:attrNameLst>
                                          <p:attrName>style.visibility</p:attrName>
                                        </p:attrNameLst>
                                      </p:cBhvr>
                                      <p:to>
                                        <p:strVal val="visible"/>
                                      </p:to>
                                    </p:set>
                                    <p:animEffect transition="in" filter="barn(outVertical)">
                                      <p:cBhvr>
                                        <p:cTn id="7" dur="250"/>
                                        <p:tgtEl>
                                          <p:spTgt spid="1617"/>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616"/>
                                        </p:tgtEl>
                                        <p:attrNameLst>
                                          <p:attrName>style.visibility</p:attrName>
                                        </p:attrNameLst>
                                      </p:cBhvr>
                                      <p:to>
                                        <p:strVal val="visible"/>
                                      </p:to>
                                    </p:set>
                                    <p:animEffect transition="in" filter="wipe(down)">
                                      <p:cBhvr>
                                        <p:cTn id="11" dur="250"/>
                                        <p:tgtEl>
                                          <p:spTgt spid="161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15"/>
                                        </p:tgtEl>
                                        <p:attrNameLst>
                                          <p:attrName>style.visibility</p:attrName>
                                        </p:attrNameLst>
                                      </p:cBhvr>
                                      <p:to>
                                        <p:strVal val="visible"/>
                                      </p:to>
                                    </p:set>
                                    <p:animEffect transition="in" filter="wipe(up)">
                                      <p:cBhvr>
                                        <p:cTn id="14" dur="250"/>
                                        <p:tgtEl>
                                          <p:spTgt spid="1615"/>
                                        </p:tgtEl>
                                      </p:cBhvr>
                                    </p:animEffect>
                                  </p:childTnLst>
                                </p:cTn>
                              </p:par>
                            </p:childTnLst>
                          </p:cTn>
                        </p:par>
                        <p:par>
                          <p:cTn id="15" fill="hold">
                            <p:stCondLst>
                              <p:cond delay="500"/>
                            </p:stCondLst>
                            <p:childTnLst>
                              <p:par>
                                <p:cTn id="16" presetID="16" presetClass="exit" presetSubtype="21" fill="hold" nodeType="afterEffect">
                                  <p:stCondLst>
                                    <p:cond delay="0"/>
                                  </p:stCondLst>
                                  <p:childTnLst>
                                    <p:animEffect transition="out" filter="barn(inVertical)">
                                      <p:cBhvr>
                                        <p:cTn id="17" dur="250"/>
                                        <p:tgtEl>
                                          <p:spTgt spid="1617"/>
                                        </p:tgtEl>
                                      </p:cBhvr>
                                    </p:animEffect>
                                    <p:set>
                                      <p:cBhvr>
                                        <p:cTn id="18" dur="1" fill="hold">
                                          <p:stCondLst>
                                            <p:cond delay="249"/>
                                          </p:stCondLst>
                                        </p:cTn>
                                        <p:tgtEl>
                                          <p:spTgt spid="16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24"/>
                                        </p:tgtEl>
                                        <p:attrNameLst>
                                          <p:attrName>style.visibility</p:attrName>
                                        </p:attrNameLst>
                                      </p:cBhvr>
                                      <p:to>
                                        <p:strVal val="visible"/>
                                      </p:to>
                                    </p:set>
                                    <p:anim calcmode="lin" valueType="num">
                                      <p:cBhvr additive="base">
                                        <p:cTn id="23" dur="500"/>
                                        <p:tgtEl>
                                          <p:spTgt spid="162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250"/>
                                  </p:stCondLst>
                                  <p:childTnLst>
                                    <p:set>
                                      <p:cBhvr>
                                        <p:cTn id="25" dur="1" fill="hold">
                                          <p:stCondLst>
                                            <p:cond delay="0"/>
                                          </p:stCondLst>
                                        </p:cTn>
                                        <p:tgtEl>
                                          <p:spTgt spid="1618"/>
                                        </p:tgtEl>
                                        <p:attrNameLst>
                                          <p:attrName>style.visibility</p:attrName>
                                        </p:attrNameLst>
                                      </p:cBhvr>
                                      <p:to>
                                        <p:strVal val="visible"/>
                                      </p:to>
                                    </p:set>
                                    <p:anim calcmode="lin" valueType="num">
                                      <p:cBhvr additive="base">
                                        <p:cTn id="26" dur="500"/>
                                        <p:tgtEl>
                                          <p:spTgt spid="1618"/>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500"/>
                                  </p:stCondLst>
                                  <p:childTnLst>
                                    <p:set>
                                      <p:cBhvr>
                                        <p:cTn id="28" dur="1" fill="hold">
                                          <p:stCondLst>
                                            <p:cond delay="0"/>
                                          </p:stCondLst>
                                        </p:cTn>
                                        <p:tgtEl>
                                          <p:spTgt spid="1621"/>
                                        </p:tgtEl>
                                        <p:attrNameLst>
                                          <p:attrName>style.visibility</p:attrName>
                                        </p:attrNameLst>
                                      </p:cBhvr>
                                      <p:to>
                                        <p:strVal val="visible"/>
                                      </p:to>
                                    </p:set>
                                    <p:anim calcmode="lin" valueType="num">
                                      <p:cBhvr additive="base">
                                        <p:cTn id="29" dur="500"/>
                                        <p:tgtEl>
                                          <p:spTgt spid="162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750"/>
                                  </p:stCondLst>
                                  <p:childTnLst>
                                    <p:set>
                                      <p:cBhvr>
                                        <p:cTn id="31" dur="1" fill="hold">
                                          <p:stCondLst>
                                            <p:cond delay="0"/>
                                          </p:stCondLst>
                                        </p:cTn>
                                        <p:tgtEl>
                                          <p:spTgt spid="1627"/>
                                        </p:tgtEl>
                                        <p:attrNameLst>
                                          <p:attrName>style.visibility</p:attrName>
                                        </p:attrNameLst>
                                      </p:cBhvr>
                                      <p:to>
                                        <p:strVal val="visible"/>
                                      </p:to>
                                    </p:set>
                                    <p:anim calcmode="lin" valueType="num">
                                      <p:cBhvr additive="base">
                                        <p:cTn id="32" dur="500"/>
                                        <p:tgtEl>
                                          <p:spTgt spid="1627"/>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1000"/>
                                  </p:stCondLst>
                                  <p:childTnLst>
                                    <p:set>
                                      <p:cBhvr>
                                        <p:cTn id="34" dur="1" fill="hold">
                                          <p:stCondLst>
                                            <p:cond delay="0"/>
                                          </p:stCondLst>
                                        </p:cTn>
                                        <p:tgtEl>
                                          <p:spTgt spid="1630"/>
                                        </p:tgtEl>
                                        <p:attrNameLst>
                                          <p:attrName>style.visibility</p:attrName>
                                        </p:attrNameLst>
                                      </p:cBhvr>
                                      <p:to>
                                        <p:strVal val="visible"/>
                                      </p:to>
                                    </p:set>
                                    <p:anim calcmode="lin" valueType="num">
                                      <p:cBhvr additive="base">
                                        <p:cTn id="35" dur="500"/>
                                        <p:tgtEl>
                                          <p:spTgt spid="16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5" grpId="0"/>
      <p:bldP spid="16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grpSp>
        <p:nvGrpSpPr>
          <p:cNvPr id="1638" name="Google Shape;1638;p67"/>
          <p:cNvGrpSpPr/>
          <p:nvPr/>
        </p:nvGrpSpPr>
        <p:grpSpPr>
          <a:xfrm>
            <a:off x="0" y="0"/>
            <a:ext cx="1569720" cy="1722120"/>
            <a:chOff x="-63500" y="-109804"/>
            <a:chExt cx="1206500" cy="1333500"/>
          </a:xfrm>
        </p:grpSpPr>
        <p:sp>
          <p:nvSpPr>
            <p:cNvPr id="1639" name="Google Shape;1639;p6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640" name="Google Shape;1640;p6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641" name="Google Shape;1641;p67"/>
          <p:cNvSpPr/>
          <p:nvPr/>
        </p:nvSpPr>
        <p:spPr>
          <a:xfrm>
            <a:off x="4344041" y="0"/>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Tổng quan</a:t>
            </a:r>
            <a:endParaRPr sz="2000" spc="300">
              <a:solidFill>
                <a:schemeClr val="dk1"/>
              </a:solidFill>
              <a:latin typeface="Calibri"/>
              <a:ea typeface="Calibri"/>
              <a:cs typeface="Calibri"/>
              <a:sym typeface="Calibri"/>
            </a:endParaRPr>
          </a:p>
        </p:txBody>
      </p:sp>
      <p:sp>
        <p:nvSpPr>
          <p:cNvPr id="1642" name="Google Shape;1642;p67"/>
          <p:cNvSpPr/>
          <p:nvPr/>
        </p:nvSpPr>
        <p:spPr>
          <a:xfrm>
            <a:off x="1314637" y="1077238"/>
            <a:ext cx="9299388" cy="1015663"/>
          </a:xfrm>
          <a:prstGeom prst="rect">
            <a:avLst/>
          </a:prstGeom>
          <a:noFill/>
          <a:ln w="9525" cap="flat" cmpd="sng">
            <a:solidFill>
              <a:srgbClr val="833C0B"/>
            </a:solidFill>
            <a:prstDash val="dash"/>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Bộ nhớ ảo (virtual memory): 1 tiến trình không được nạp toàn bộ vào bộ nhớ vật lý =&gt; xử lý trong bộ nhớ ảo</a:t>
            </a:r>
            <a:endParaRPr sz="2000" spc="300">
              <a:solidFill>
                <a:schemeClr val="dk1"/>
              </a:solidFill>
              <a:latin typeface="Calibri"/>
              <a:ea typeface="Calibri"/>
              <a:cs typeface="Calibri"/>
              <a:sym typeface="Calibri"/>
            </a:endParaRPr>
          </a:p>
        </p:txBody>
      </p:sp>
      <p:grpSp>
        <p:nvGrpSpPr>
          <p:cNvPr id="1643" name="Google Shape;1643;p67"/>
          <p:cNvGrpSpPr/>
          <p:nvPr/>
        </p:nvGrpSpPr>
        <p:grpSpPr>
          <a:xfrm>
            <a:off x="-72571" y="2510138"/>
            <a:ext cx="12293600" cy="1968895"/>
            <a:chOff x="-101600" y="1930853"/>
            <a:chExt cx="12293600" cy="1968895"/>
          </a:xfrm>
        </p:grpSpPr>
        <p:sp>
          <p:nvSpPr>
            <p:cNvPr id="1644" name="Google Shape;1644;p67"/>
            <p:cNvSpPr/>
            <p:nvPr/>
          </p:nvSpPr>
          <p:spPr>
            <a:xfrm>
              <a:off x="-101600" y="2020907"/>
              <a:ext cx="12293600" cy="1878841"/>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645" name="Google Shape;1645;p67"/>
            <p:cNvSpPr/>
            <p:nvPr/>
          </p:nvSpPr>
          <p:spPr>
            <a:xfrm>
              <a:off x="947698" y="1930853"/>
              <a:ext cx="10228302"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spc="300">
                  <a:solidFill>
                    <a:schemeClr val="dk1"/>
                  </a:solidFill>
                  <a:latin typeface="Calibri"/>
                  <a:ea typeface="Calibri"/>
                  <a:cs typeface="Calibri"/>
                  <a:sym typeface="Calibri"/>
                </a:rPr>
                <a:t>Ưu điểm </a:t>
              </a:r>
              <a:endParaRPr sz="2000" b="1"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Số lượng process trong bộ nhớ nhiều hơn</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Một process có thể thực thi cả khi kích thước &gt; bộ nhớ thực</a:t>
              </a:r>
              <a:endParaRPr sz="2000" spc="3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spc="300">
                  <a:solidFill>
                    <a:schemeClr val="dk1"/>
                  </a:solidFill>
                  <a:latin typeface="Calibri"/>
                  <a:ea typeface="Calibri"/>
                  <a:cs typeface="Calibri"/>
                  <a:sym typeface="Calibri"/>
                </a:rPr>
                <a:t>Giảm nhẹ công việc của lập trình viên</a:t>
              </a:r>
              <a:endParaRPr sz="2000" spc="300">
                <a:solidFill>
                  <a:schemeClr val="dk1"/>
                </a:solidFill>
                <a:latin typeface="Calibri"/>
                <a:ea typeface="Calibri"/>
                <a:cs typeface="Calibri"/>
                <a:sym typeface="Calibri"/>
              </a:endParaRPr>
            </a:p>
          </p:txBody>
        </p:sp>
      </p:grpSp>
      <p:sp>
        <p:nvSpPr>
          <p:cNvPr id="1646" name="Google Shape;1646;p67"/>
          <p:cNvSpPr/>
          <p:nvPr/>
        </p:nvSpPr>
        <p:spPr>
          <a:xfrm>
            <a:off x="636297" y="4922151"/>
            <a:ext cx="5226434"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accent5">
                    <a:lumMod val="75000"/>
                  </a:schemeClr>
                </a:solidFill>
                <a:latin typeface="Calibri"/>
                <a:ea typeface="Calibri"/>
                <a:cs typeface="Calibri"/>
                <a:sym typeface="Calibri"/>
              </a:rPr>
              <a:t>Không gian tráo đổi giữa bộ nhớ chính và bộ nhớ phụ (swap space)</a:t>
            </a:r>
            <a:endParaRPr spc="300">
              <a:solidFill>
                <a:schemeClr val="accent5">
                  <a:lumMod val="75000"/>
                </a:schemeClr>
              </a:solidFill>
            </a:endParaRPr>
          </a:p>
        </p:txBody>
      </p:sp>
      <p:grpSp>
        <p:nvGrpSpPr>
          <p:cNvPr id="1647" name="Google Shape;1647;p67"/>
          <p:cNvGrpSpPr/>
          <p:nvPr/>
        </p:nvGrpSpPr>
        <p:grpSpPr>
          <a:xfrm>
            <a:off x="5862731" y="4686629"/>
            <a:ext cx="4966273" cy="1770676"/>
            <a:chOff x="5761131" y="3917372"/>
            <a:chExt cx="4966273" cy="1770676"/>
          </a:xfrm>
        </p:grpSpPr>
        <p:grpSp>
          <p:nvGrpSpPr>
            <p:cNvPr id="1648" name="Google Shape;1648;p67"/>
            <p:cNvGrpSpPr/>
            <p:nvPr/>
          </p:nvGrpSpPr>
          <p:grpSpPr>
            <a:xfrm>
              <a:off x="5761131" y="3917372"/>
              <a:ext cx="4210183" cy="875753"/>
              <a:chOff x="5761131" y="3917372"/>
              <a:chExt cx="4210183" cy="875753"/>
            </a:xfrm>
          </p:grpSpPr>
          <p:grpSp>
            <p:nvGrpSpPr>
              <p:cNvPr id="1649" name="Google Shape;1649;p67"/>
              <p:cNvGrpSpPr/>
              <p:nvPr/>
            </p:nvGrpSpPr>
            <p:grpSpPr>
              <a:xfrm>
                <a:off x="6729657" y="3917372"/>
                <a:ext cx="3241657" cy="875753"/>
                <a:chOff x="6671600" y="3917372"/>
                <a:chExt cx="3241657" cy="875753"/>
              </a:xfrm>
            </p:grpSpPr>
            <p:sp>
              <p:nvSpPr>
                <p:cNvPr id="1650" name="Google Shape;1650;p67"/>
                <p:cNvSpPr/>
                <p:nvPr/>
              </p:nvSpPr>
              <p:spPr>
                <a:xfrm>
                  <a:off x="6671600" y="4048322"/>
                  <a:ext cx="2689198" cy="553957"/>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2000" b="0" i="0" u="none" strike="noStrike" cap="none" spc="300">
                      <a:solidFill>
                        <a:schemeClr val="dk1"/>
                      </a:solidFill>
                      <a:latin typeface="Calibri"/>
                      <a:ea typeface="Calibri"/>
                      <a:cs typeface="Calibri"/>
                      <a:sym typeface="Calibri"/>
                    </a:rPr>
                    <a:t>swap partition</a:t>
                  </a:r>
                  <a:endParaRPr sz="2000" b="0" i="0" u="none" strike="noStrike" cap="none" spc="300">
                    <a:solidFill>
                      <a:schemeClr val="dk1"/>
                    </a:solidFill>
                    <a:latin typeface="Calibri"/>
                    <a:ea typeface="Calibri"/>
                    <a:cs typeface="Calibri"/>
                    <a:sym typeface="Calibri"/>
                  </a:endParaRPr>
                </a:p>
              </p:txBody>
            </p:sp>
            <p:pic>
              <p:nvPicPr>
                <p:cNvPr id="1651" name="Google Shape;1651;p67"/>
                <p:cNvPicPr preferRelativeResize="0"/>
                <p:nvPr/>
              </p:nvPicPr>
              <p:blipFill rotWithShape="1">
                <a:blip r:embed="rId4">
                  <a:alphaModFix/>
                </a:blip>
                <a:srcRect l="14868" t="4445" r="14232" b="6666"/>
                <a:stretch/>
              </p:blipFill>
              <p:spPr>
                <a:xfrm>
                  <a:off x="9214740" y="3917372"/>
                  <a:ext cx="698517" cy="875753"/>
                </a:xfrm>
                <a:prstGeom prst="rect">
                  <a:avLst/>
                </a:prstGeom>
                <a:noFill/>
                <a:ln>
                  <a:noFill/>
                </a:ln>
              </p:spPr>
            </p:pic>
          </p:grpSp>
          <p:cxnSp>
            <p:nvCxnSpPr>
              <p:cNvPr id="1652" name="Google Shape;1652;p67"/>
              <p:cNvCxnSpPr>
                <a:stCxn id="1646" idx="3"/>
              </p:cNvCxnSpPr>
              <p:nvPr/>
            </p:nvCxnSpPr>
            <p:spPr>
              <a:xfrm flipV="1">
                <a:off x="5761131" y="4420273"/>
                <a:ext cx="1418400" cy="240432"/>
              </a:xfrm>
              <a:prstGeom prst="straightConnector1">
                <a:avLst/>
              </a:prstGeom>
              <a:noFill/>
              <a:ln w="38100" cap="flat" cmpd="sng">
                <a:solidFill>
                  <a:schemeClr val="accent5">
                    <a:lumMod val="75000"/>
                  </a:schemeClr>
                </a:solidFill>
                <a:prstDash val="solid"/>
                <a:miter lim="800000"/>
                <a:headEnd type="none" w="sm" len="sm"/>
                <a:tailEnd type="triangle" w="med" len="med"/>
              </a:ln>
            </p:spPr>
          </p:cxnSp>
        </p:grpSp>
        <p:grpSp>
          <p:nvGrpSpPr>
            <p:cNvPr id="1653" name="Google Shape;1653;p67"/>
            <p:cNvGrpSpPr/>
            <p:nvPr/>
          </p:nvGrpSpPr>
          <p:grpSpPr>
            <a:xfrm>
              <a:off x="5761131" y="4660705"/>
              <a:ext cx="4966273" cy="1027343"/>
              <a:chOff x="5761131" y="4660705"/>
              <a:chExt cx="4966273" cy="1027343"/>
            </a:xfrm>
          </p:grpSpPr>
          <p:grpSp>
            <p:nvGrpSpPr>
              <p:cNvPr id="1654" name="Google Shape;1654;p67"/>
              <p:cNvGrpSpPr/>
              <p:nvPr/>
            </p:nvGrpSpPr>
            <p:grpSpPr>
              <a:xfrm>
                <a:off x="6978026" y="4847079"/>
                <a:ext cx="3749378" cy="840969"/>
                <a:chOff x="6569849" y="4816559"/>
                <a:chExt cx="3749378" cy="840969"/>
              </a:xfrm>
            </p:grpSpPr>
            <p:sp>
              <p:nvSpPr>
                <p:cNvPr id="1655" name="Google Shape;1655;p67"/>
                <p:cNvSpPr/>
                <p:nvPr/>
              </p:nvSpPr>
              <p:spPr>
                <a:xfrm>
                  <a:off x="6569849" y="4843852"/>
                  <a:ext cx="3328894" cy="553998"/>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2000" b="0" i="0" u="none" strike="noStrike" cap="none" spc="300">
                      <a:solidFill>
                        <a:schemeClr val="dk1"/>
                      </a:solidFill>
                      <a:latin typeface="Calibri"/>
                      <a:ea typeface="Calibri"/>
                      <a:cs typeface="Calibri"/>
                      <a:sym typeface="Calibri"/>
                    </a:rPr>
                    <a:t>file pagefile.sys</a:t>
                  </a:r>
                  <a:endParaRPr sz="2000" b="0" i="0" u="none" strike="noStrike" cap="none" spc="300">
                    <a:solidFill>
                      <a:schemeClr val="dk1"/>
                    </a:solidFill>
                    <a:latin typeface="Calibri"/>
                    <a:ea typeface="Calibri"/>
                    <a:cs typeface="Calibri"/>
                    <a:sym typeface="Calibri"/>
                  </a:endParaRPr>
                </a:p>
              </p:txBody>
            </p:sp>
            <p:pic>
              <p:nvPicPr>
                <p:cNvPr id="1656" name="Google Shape;1656;p67"/>
                <p:cNvPicPr preferRelativeResize="0"/>
                <p:nvPr/>
              </p:nvPicPr>
              <p:blipFill rotWithShape="1">
                <a:blip r:embed="rId5">
                  <a:alphaModFix/>
                </a:blip>
                <a:srcRect/>
                <a:stretch/>
              </p:blipFill>
              <p:spPr>
                <a:xfrm>
                  <a:off x="9478258" y="4816559"/>
                  <a:ext cx="840969" cy="840969"/>
                </a:xfrm>
                <a:prstGeom prst="rect">
                  <a:avLst/>
                </a:prstGeom>
                <a:noFill/>
                <a:ln>
                  <a:noFill/>
                </a:ln>
              </p:spPr>
            </p:pic>
          </p:grpSp>
          <p:cxnSp>
            <p:nvCxnSpPr>
              <p:cNvPr id="1657" name="Google Shape;1657;p67"/>
              <p:cNvCxnSpPr>
                <a:stCxn id="1646" idx="3"/>
              </p:cNvCxnSpPr>
              <p:nvPr/>
            </p:nvCxnSpPr>
            <p:spPr>
              <a:xfrm>
                <a:off x="5761131" y="4660705"/>
                <a:ext cx="1543500" cy="508068"/>
              </a:xfrm>
              <a:prstGeom prst="straightConnector1">
                <a:avLst/>
              </a:prstGeom>
              <a:noFill/>
              <a:ln w="38100" cap="flat" cmpd="sng">
                <a:solidFill>
                  <a:schemeClr val="accent5">
                    <a:lumMod val="75000"/>
                  </a:schemeClr>
                </a:solidFill>
                <a:prstDash val="solid"/>
                <a:miter lim="800000"/>
                <a:headEnd type="none" w="sm" len="sm"/>
                <a:tailEnd type="triangle" w="med" len="med"/>
              </a:ln>
            </p:spPr>
          </p:cxnSp>
        </p:grpSp>
      </p:grpSp>
      <p:sp>
        <p:nvSpPr>
          <p:cNvPr id="1658" name="Google Shape;1658;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79</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41"/>
                                        </p:tgtEl>
                                        <p:attrNameLst>
                                          <p:attrName>style.visibility</p:attrName>
                                        </p:attrNameLst>
                                      </p:cBhvr>
                                      <p:to>
                                        <p:strVal val="visible"/>
                                      </p:to>
                                    </p:set>
                                    <p:anim calcmode="lin" valueType="num">
                                      <p:cBhvr additive="base">
                                        <p:cTn id="7" dur="250" fill="hold"/>
                                        <p:tgtEl>
                                          <p:spTgt spid="1641"/>
                                        </p:tgtEl>
                                        <p:attrNameLst>
                                          <p:attrName>ppt_x</p:attrName>
                                        </p:attrNameLst>
                                      </p:cBhvr>
                                      <p:tavLst>
                                        <p:tav tm="0">
                                          <p:val>
                                            <p:strVal val="#ppt_x"/>
                                          </p:val>
                                        </p:tav>
                                        <p:tav tm="100000">
                                          <p:val>
                                            <p:strVal val="#ppt_x"/>
                                          </p:val>
                                        </p:tav>
                                      </p:tavLst>
                                    </p:anim>
                                    <p:anim calcmode="lin" valueType="num">
                                      <p:cBhvr additive="base">
                                        <p:cTn id="8" dur="250" fill="hold"/>
                                        <p:tgtEl>
                                          <p:spTgt spid="164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43"/>
                                        </p:tgtEl>
                                        <p:attrNameLst>
                                          <p:attrName>style.visibility</p:attrName>
                                        </p:attrNameLst>
                                      </p:cBhvr>
                                      <p:to>
                                        <p:strVal val="visible"/>
                                      </p:to>
                                    </p:set>
                                    <p:animEffect transition="in" filter="wipe(left)">
                                      <p:cBhvr>
                                        <p:cTn id="17" dur="250"/>
                                        <p:tgtEl>
                                          <p:spTgt spid="16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6"/>
                                        </p:tgtEl>
                                        <p:attrNameLst>
                                          <p:attrName>style.visibility</p:attrName>
                                        </p:attrNameLst>
                                      </p:cBhvr>
                                      <p:to>
                                        <p:strVal val="visible"/>
                                      </p:to>
                                    </p:set>
                                    <p:animEffect transition="in" filter="fade">
                                      <p:cBhvr>
                                        <p:cTn id="22" dur="250"/>
                                        <p:tgtEl>
                                          <p:spTgt spid="16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47"/>
                                        </p:tgtEl>
                                        <p:attrNameLst>
                                          <p:attrName>style.visibility</p:attrName>
                                        </p:attrNameLst>
                                      </p:cBhvr>
                                      <p:to>
                                        <p:strVal val="visible"/>
                                      </p:to>
                                    </p:set>
                                    <p:animEffect transition="in" filter="wipe(left)">
                                      <p:cBhvr>
                                        <p:cTn id="27" dur="250"/>
                                        <p:tgtEl>
                                          <p:spTgt spid="1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6"/>
          <p:cNvGrpSpPr/>
          <p:nvPr/>
        </p:nvGrpSpPr>
        <p:grpSpPr>
          <a:xfrm>
            <a:off x="0" y="0"/>
            <a:ext cx="1569720" cy="1722120"/>
            <a:chOff x="-63500" y="-109804"/>
            <a:chExt cx="1206500" cy="1333500"/>
          </a:xfrm>
        </p:grpSpPr>
        <p:sp>
          <p:nvSpPr>
            <p:cNvPr id="247" name="Google Shape;247;p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248" name="Google Shape;248;p6"/>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49" name="Google Shape;249;p6"/>
          <p:cNvSpPr/>
          <p:nvPr/>
        </p:nvSpPr>
        <p:spPr>
          <a:xfrm>
            <a:off x="8477202" y="203754"/>
            <a:ext cx="3714798" cy="461665"/>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Giải thuật </a:t>
            </a:r>
            <a:r>
              <a:rPr lang="en-US" sz="2400" b="1" spc="300">
                <a:solidFill>
                  <a:schemeClr val="dk1"/>
                </a:solidFill>
                <a:latin typeface="Calibri"/>
                <a:ea typeface="Calibri"/>
                <a:cs typeface="Calibri"/>
                <a:sym typeface="Calibri"/>
              </a:rPr>
              <a:t>luân phiên </a:t>
            </a:r>
            <a:endParaRPr sz="2400" b="1" spc="300">
              <a:solidFill>
                <a:schemeClr val="dk1"/>
              </a:solidFill>
              <a:latin typeface="Calibri"/>
              <a:ea typeface="Calibri"/>
              <a:cs typeface="Calibri"/>
              <a:sym typeface="Calibri"/>
            </a:endParaRPr>
          </a:p>
        </p:txBody>
      </p:sp>
      <p:sp>
        <p:nvSpPr>
          <p:cNvPr id="250" name="Google Shape;250;p6"/>
          <p:cNvSpPr/>
          <p:nvPr/>
        </p:nvSpPr>
        <p:spPr>
          <a:xfrm>
            <a:off x="550070" y="1451018"/>
            <a:ext cx="782639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Biến chia sẻ: </a:t>
            </a:r>
            <a:r>
              <a:rPr lang="en-US" sz="2000" spc="300">
                <a:solidFill>
                  <a:srgbClr val="FF0000"/>
                </a:solidFill>
                <a:latin typeface="Calibri"/>
                <a:ea typeface="Calibri"/>
                <a:cs typeface="Calibri"/>
                <a:sym typeface="Calibri"/>
              </a:rPr>
              <a:t>turn </a:t>
            </a:r>
            <a:r>
              <a:rPr lang="en-US" sz="2000" spc="300">
                <a:solidFill>
                  <a:schemeClr val="dk1"/>
                </a:solidFill>
                <a:latin typeface="Calibri"/>
                <a:ea typeface="Calibri"/>
                <a:cs typeface="Calibri"/>
                <a:sym typeface="Calibri"/>
              </a:rPr>
              <a:t>(khởi tạo = 0)</a:t>
            </a:r>
            <a:endParaRPr sz="2000" spc="3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Nếu </a:t>
            </a:r>
            <a:r>
              <a:rPr lang="en-US" sz="2000" spc="300">
                <a:solidFill>
                  <a:srgbClr val="C00000"/>
                </a:solidFill>
                <a:latin typeface="Calibri"/>
                <a:ea typeface="Calibri"/>
                <a:cs typeface="Calibri"/>
                <a:sym typeface="Calibri"/>
              </a:rPr>
              <a:t>turn = i thì Pi  được phép vào CS</a:t>
            </a:r>
            <a:r>
              <a:rPr lang="en-US" sz="2000" spc="300">
                <a:solidFill>
                  <a:schemeClr val="dk1"/>
                </a:solidFill>
                <a:latin typeface="Calibri"/>
                <a:ea typeface="Calibri"/>
                <a:cs typeface="Calibri"/>
                <a:sym typeface="Calibri"/>
              </a:rPr>
              <a:t>, với i = 0 hay 1</a:t>
            </a:r>
            <a:endParaRPr spc="300"/>
          </a:p>
        </p:txBody>
      </p:sp>
      <p:sp>
        <p:nvSpPr>
          <p:cNvPr id="251" name="Google Shape;251;p6"/>
          <p:cNvSpPr txBox="1"/>
          <p:nvPr/>
        </p:nvSpPr>
        <p:spPr>
          <a:xfrm>
            <a:off x="650811" y="1041942"/>
            <a:ext cx="1866475"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Đặc điểm</a:t>
            </a:r>
            <a:endParaRPr sz="2400" b="1" spc="300">
              <a:solidFill>
                <a:schemeClr val="dk1"/>
              </a:solidFill>
              <a:latin typeface="Calibri"/>
              <a:ea typeface="Calibri"/>
              <a:cs typeface="Calibri"/>
              <a:sym typeface="Calibri"/>
            </a:endParaRPr>
          </a:p>
        </p:txBody>
      </p:sp>
      <p:sp>
        <p:nvSpPr>
          <p:cNvPr id="252" name="Google Shape;252;p6"/>
          <p:cNvSpPr txBox="1"/>
          <p:nvPr/>
        </p:nvSpPr>
        <p:spPr>
          <a:xfrm>
            <a:off x="9324027" y="1031016"/>
            <a:ext cx="2125894"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spc="300">
                <a:solidFill>
                  <a:schemeClr val="dk1"/>
                </a:solidFill>
                <a:latin typeface="Calibri"/>
                <a:ea typeface="Calibri"/>
                <a:cs typeface="Calibri"/>
                <a:sym typeface="Calibri"/>
              </a:rPr>
              <a:t>3 tính chất</a:t>
            </a:r>
            <a:endParaRPr sz="2400" b="1" spc="300">
              <a:solidFill>
                <a:schemeClr val="dk1"/>
              </a:solidFill>
              <a:latin typeface="Calibri"/>
              <a:ea typeface="Calibri"/>
              <a:cs typeface="Calibri"/>
              <a:sym typeface="Calibri"/>
            </a:endParaRPr>
          </a:p>
        </p:txBody>
      </p:sp>
      <p:cxnSp>
        <p:nvCxnSpPr>
          <p:cNvPr id="253" name="Google Shape;253;p6"/>
          <p:cNvCxnSpPr/>
          <p:nvPr/>
        </p:nvCxnSpPr>
        <p:spPr>
          <a:xfrm rot="10800000" flipH="1">
            <a:off x="695923" y="2513622"/>
            <a:ext cx="10753997" cy="31927"/>
          </a:xfrm>
          <a:prstGeom prst="straightConnector1">
            <a:avLst/>
          </a:prstGeom>
          <a:noFill/>
          <a:ln w="28575" cap="flat" cmpd="sng">
            <a:solidFill>
              <a:schemeClr val="accent1"/>
            </a:solidFill>
            <a:prstDash val="dash"/>
            <a:miter lim="800000"/>
            <a:headEnd type="none" w="sm" len="sm"/>
            <a:tailEnd type="none" w="sm" len="sm"/>
          </a:ln>
        </p:spPr>
      </p:cxnSp>
      <p:sp>
        <p:nvSpPr>
          <p:cNvPr id="254" name="Google Shape;254;p6"/>
          <p:cNvSpPr txBox="1"/>
          <p:nvPr/>
        </p:nvSpPr>
        <p:spPr>
          <a:xfrm>
            <a:off x="8749116" y="1415172"/>
            <a:ext cx="2700804" cy="1015622"/>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2000" spc="300">
                <a:solidFill>
                  <a:schemeClr val="dk1"/>
                </a:solidFill>
                <a:latin typeface="Calibri"/>
                <a:ea typeface="Calibri"/>
                <a:cs typeface="Calibri"/>
                <a:sym typeface="Calibri"/>
              </a:rPr>
              <a:t>Thỏa 1</a:t>
            </a:r>
            <a:endParaRPr spc="300"/>
          </a:p>
          <a:p>
            <a:pPr marL="0" marR="0" lvl="0" indent="0" algn="r" rtl="0">
              <a:lnSpc>
                <a:spcPct val="150000"/>
              </a:lnSpc>
              <a:spcBef>
                <a:spcPts val="0"/>
              </a:spcBef>
              <a:spcAft>
                <a:spcPts val="0"/>
              </a:spcAft>
              <a:buNone/>
            </a:pPr>
            <a:r>
              <a:rPr lang="en-US" sz="2000" spc="300">
                <a:solidFill>
                  <a:schemeClr val="dk1"/>
                </a:solidFill>
                <a:latin typeface="Calibri"/>
                <a:ea typeface="Calibri"/>
                <a:cs typeface="Calibri"/>
                <a:sym typeface="Calibri"/>
              </a:rPr>
              <a:t>Không thỏa 2 và 3</a:t>
            </a:r>
            <a:endParaRPr spc="300"/>
          </a:p>
        </p:txBody>
      </p:sp>
      <p:cxnSp>
        <p:nvCxnSpPr>
          <p:cNvPr id="255" name="Google Shape;255;p6"/>
          <p:cNvCxnSpPr>
            <a:cxnSpLocks/>
          </p:cNvCxnSpPr>
          <p:nvPr/>
        </p:nvCxnSpPr>
        <p:spPr>
          <a:xfrm>
            <a:off x="8376460" y="989919"/>
            <a:ext cx="0" cy="1394442"/>
          </a:xfrm>
          <a:prstGeom prst="straightConnector1">
            <a:avLst/>
          </a:prstGeom>
          <a:noFill/>
          <a:ln w="28575" cap="flat" cmpd="sng">
            <a:solidFill>
              <a:schemeClr val="accent1"/>
            </a:solidFill>
            <a:prstDash val="dash"/>
            <a:miter lim="800000"/>
            <a:headEnd type="none" w="sm" len="sm"/>
            <a:tailEnd type="none" w="sm" len="sm"/>
          </a:ln>
        </p:spPr>
      </p:cxnSp>
      <p:sp>
        <p:nvSpPr>
          <p:cNvPr id="256" name="Google Shape;256;p6"/>
          <p:cNvSpPr txBox="1"/>
          <p:nvPr/>
        </p:nvSpPr>
        <p:spPr>
          <a:xfrm>
            <a:off x="650812" y="2807576"/>
            <a:ext cx="1866474"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Minh họa</a:t>
            </a:r>
            <a:endParaRPr sz="2400" b="1" spc="300">
              <a:solidFill>
                <a:schemeClr val="dk1"/>
              </a:solidFill>
              <a:latin typeface="Calibri"/>
              <a:ea typeface="Calibri"/>
              <a:cs typeface="Calibri"/>
              <a:sym typeface="Calibri"/>
            </a:endParaRPr>
          </a:p>
        </p:txBody>
      </p:sp>
      <p:grpSp>
        <p:nvGrpSpPr>
          <p:cNvPr id="257" name="Google Shape;257;p6"/>
          <p:cNvGrpSpPr/>
          <p:nvPr/>
        </p:nvGrpSpPr>
        <p:grpSpPr>
          <a:xfrm>
            <a:off x="4715838" y="2805194"/>
            <a:ext cx="6937287" cy="2372262"/>
            <a:chOff x="4730024" y="2805194"/>
            <a:chExt cx="6678360" cy="2372262"/>
          </a:xfrm>
        </p:grpSpPr>
        <p:sp>
          <p:nvSpPr>
            <p:cNvPr id="258" name="Google Shape;258;p6"/>
            <p:cNvSpPr/>
            <p:nvPr/>
          </p:nvSpPr>
          <p:spPr>
            <a:xfrm>
              <a:off x="4730024" y="2807576"/>
              <a:ext cx="3265715" cy="2369880"/>
            </a:xfrm>
            <a:prstGeom prst="rect">
              <a:avLst/>
            </a:prstGeom>
            <a:noFill/>
            <a:ln w="9525" cap="sq"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Process P0:</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do </a:t>
              </a:r>
              <a:endParaRPr sz="2200" spc="3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while (turn != 0);</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a:t>
              </a:r>
              <a:r>
                <a:rPr lang="en-US" sz="2200" spc="300">
                  <a:solidFill>
                    <a:srgbClr val="C00000"/>
                  </a:solidFill>
                  <a:latin typeface="Calibri"/>
                  <a:ea typeface="Calibri"/>
                  <a:cs typeface="Calibri"/>
                  <a:sym typeface="Calibri"/>
                </a:rPr>
                <a:t>critical section</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turn := 1;</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a:t>
              </a:r>
              <a:r>
                <a:rPr lang="en-US" sz="1800" b="1" spc="300">
                  <a:solidFill>
                    <a:srgbClr val="C00000"/>
                  </a:solidFill>
                  <a:latin typeface="Calibri"/>
                  <a:ea typeface="Calibri"/>
                  <a:cs typeface="Calibri"/>
                  <a:sym typeface="Calibri"/>
                </a:rPr>
                <a:t>remainder section</a:t>
              </a:r>
              <a:endParaRPr b="1"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while (1);</a:t>
              </a:r>
              <a:endParaRPr sz="1800" spc="300">
                <a:solidFill>
                  <a:schemeClr val="dk1"/>
                </a:solidFill>
                <a:latin typeface="Calibri"/>
                <a:ea typeface="Calibri"/>
                <a:cs typeface="Calibri"/>
                <a:sym typeface="Calibri"/>
              </a:endParaRPr>
            </a:p>
          </p:txBody>
        </p:sp>
        <p:sp>
          <p:nvSpPr>
            <p:cNvPr id="259" name="Google Shape;259;p6"/>
            <p:cNvSpPr/>
            <p:nvPr/>
          </p:nvSpPr>
          <p:spPr>
            <a:xfrm>
              <a:off x="8142669" y="2805194"/>
              <a:ext cx="3265715" cy="2369880"/>
            </a:xfrm>
            <a:prstGeom prst="rect">
              <a:avLst/>
            </a:prstGeom>
            <a:noFill/>
            <a:ln w="9525" cap="sq"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Process P1:</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do</a:t>
              </a:r>
              <a:endParaRPr sz="2200" spc="3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while (turn != 1);</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a:t>
              </a:r>
              <a:r>
                <a:rPr lang="en-US" sz="2200" spc="300">
                  <a:solidFill>
                    <a:srgbClr val="C00000"/>
                  </a:solidFill>
                  <a:latin typeface="Calibri"/>
                  <a:ea typeface="Calibri"/>
                  <a:cs typeface="Calibri"/>
                  <a:sym typeface="Calibri"/>
                </a:rPr>
                <a:t>critical section</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turn := 0;</a:t>
              </a:r>
              <a:endParaRPr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a:t>
              </a:r>
              <a:r>
                <a:rPr lang="en-US" sz="1800" b="1" spc="300">
                  <a:solidFill>
                    <a:srgbClr val="C00000"/>
                  </a:solidFill>
                  <a:latin typeface="Calibri"/>
                  <a:ea typeface="Calibri"/>
                  <a:cs typeface="Calibri"/>
                  <a:sym typeface="Calibri"/>
                </a:rPr>
                <a:t>remainder section</a:t>
              </a:r>
              <a:endParaRPr b="1" spc="300"/>
            </a:p>
            <a:p>
              <a:pPr marL="0" marR="0" lvl="0" indent="0" algn="l" rtl="0">
                <a:spcBef>
                  <a:spcPts val="0"/>
                </a:spcBef>
                <a:spcAft>
                  <a:spcPts val="0"/>
                </a:spcAft>
                <a:buClr>
                  <a:schemeClr val="dk1"/>
                </a:buClr>
                <a:buSzPts val="2200"/>
                <a:buFont typeface="Arial"/>
                <a:buNone/>
              </a:pPr>
              <a:r>
                <a:rPr lang="en-US" sz="2200" spc="300">
                  <a:solidFill>
                    <a:schemeClr val="dk1"/>
                  </a:solidFill>
                  <a:latin typeface="Calibri"/>
                  <a:ea typeface="Calibri"/>
                  <a:cs typeface="Calibri"/>
                  <a:sym typeface="Calibri"/>
                </a:rPr>
                <a:t>  while (1);</a:t>
              </a:r>
              <a:endParaRPr sz="1800" spc="300">
                <a:solidFill>
                  <a:schemeClr val="dk1"/>
                </a:solidFill>
                <a:latin typeface="Calibri"/>
                <a:ea typeface="Calibri"/>
                <a:cs typeface="Calibri"/>
                <a:sym typeface="Calibri"/>
              </a:endParaRPr>
            </a:p>
          </p:txBody>
        </p:sp>
      </p:grpSp>
      <p:sp>
        <p:nvSpPr>
          <p:cNvPr id="260" name="Google Shape;260;p6"/>
          <p:cNvSpPr/>
          <p:nvPr/>
        </p:nvSpPr>
        <p:spPr>
          <a:xfrm>
            <a:off x="650811" y="5294517"/>
            <a:ext cx="10618106"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385623"/>
                </a:solidFill>
                <a:latin typeface="Calibri"/>
                <a:ea typeface="Calibri"/>
                <a:cs typeface="Calibri"/>
                <a:sym typeface="Calibri"/>
              </a:rPr>
              <a:t>turn = 1 -&gt; P1 vào CS, P0 vào RS0. </a:t>
            </a:r>
            <a:endParaRPr spc="300"/>
          </a:p>
          <a:p>
            <a:pPr marL="0" marR="0" lvl="0" indent="0" algn="l" rtl="0">
              <a:spcBef>
                <a:spcPts val="0"/>
              </a:spcBef>
              <a:spcAft>
                <a:spcPts val="0"/>
              </a:spcAft>
              <a:buNone/>
            </a:pPr>
            <a:r>
              <a:rPr lang="en-US" sz="2000" spc="300">
                <a:solidFill>
                  <a:srgbClr val="385623"/>
                </a:solidFill>
                <a:latin typeface="Calibri"/>
                <a:ea typeface="Calibri"/>
                <a:cs typeface="Calibri"/>
                <a:sym typeface="Calibri"/>
              </a:rPr>
              <a:t>RS0 quá lớn =&gt; P0 vẫn chưa vào vòng lặp mới, chưa vô được CS -&gt; chưa gán turn tiếp theo = 1, trong khi RS1 nhanh hơn =&gt; P1 đang chờ ở vòng lặp tiếp theo cũng bị delay</a:t>
            </a:r>
            <a:endParaRPr spc="300"/>
          </a:p>
        </p:txBody>
      </p:sp>
      <p:sp>
        <p:nvSpPr>
          <p:cNvPr id="261" name="Google Shape;261;p6"/>
          <p:cNvSpPr/>
          <p:nvPr/>
        </p:nvSpPr>
        <p:spPr>
          <a:xfrm>
            <a:off x="650812" y="3531268"/>
            <a:ext cx="3932282"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i="1" spc="300">
                <a:solidFill>
                  <a:schemeClr val="dk1"/>
                </a:solidFill>
                <a:latin typeface="Calibri"/>
                <a:ea typeface="Calibri"/>
                <a:cs typeface="Calibri"/>
                <a:sym typeface="Calibri"/>
              </a:rPr>
              <a:t>Điều gì xảy ra nếu P0 có RS (remainder section) rất lớn còn P1 có RS nhỏ?</a:t>
            </a:r>
            <a:endParaRPr sz="2000" i="1" spc="300">
              <a:solidFill>
                <a:schemeClr val="dk1"/>
              </a:solidFill>
              <a:latin typeface="Calibri"/>
              <a:ea typeface="Calibri"/>
              <a:cs typeface="Calibri"/>
              <a:sym typeface="Calibri"/>
            </a:endParaRPr>
          </a:p>
        </p:txBody>
      </p:sp>
      <p:sp>
        <p:nvSpPr>
          <p:cNvPr id="262" name="Google Shape;26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8</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fill="hold"/>
                                        <p:tgtEl>
                                          <p:spTgt spid="249"/>
                                        </p:tgtEl>
                                        <p:attrNameLst>
                                          <p:attrName>ppt_x</p:attrName>
                                        </p:attrNameLst>
                                      </p:cBhvr>
                                      <p:tavLst>
                                        <p:tav tm="0">
                                          <p:val>
                                            <p:strVal val="1+#ppt_w/2"/>
                                          </p:val>
                                        </p:tav>
                                        <p:tav tm="100000">
                                          <p:val>
                                            <p:strVal val="#ppt_x"/>
                                          </p:val>
                                        </p:tav>
                                      </p:tavLst>
                                    </p:anim>
                                    <p:anim calcmode="lin" valueType="num">
                                      <p:cBhvr additive="base">
                                        <p:cTn id="8" dur="250" fill="hold"/>
                                        <p:tgtEl>
                                          <p:spTgt spid="2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barn(outVertical)">
                                      <p:cBhvr>
                                        <p:cTn id="13" dur="250"/>
                                        <p:tgtEl>
                                          <p:spTgt spid="2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wipe(left)">
                                      <p:cBhvr>
                                        <p:cTn id="18" dur="250"/>
                                        <p:tgtEl>
                                          <p:spTgt spid="25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255"/>
                                        </p:tgtEl>
                                        <p:attrNameLst>
                                          <p:attrName>style.visibility</p:attrName>
                                        </p:attrNameLst>
                                      </p:cBhvr>
                                      <p:to>
                                        <p:strVal val="visible"/>
                                      </p:to>
                                    </p:set>
                                    <p:animEffect transition="in" filter="barn(outHorizontal)">
                                      <p:cBhvr>
                                        <p:cTn id="23" dur="250"/>
                                        <p:tgtEl>
                                          <p:spTgt spid="25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barn(outVertical)">
                                      <p:cBhvr>
                                        <p:cTn id="28" dur="250"/>
                                        <p:tgtEl>
                                          <p:spTgt spid="2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wipe(right)">
                                      <p:cBhvr>
                                        <p:cTn id="33" dur="250"/>
                                        <p:tgtEl>
                                          <p:spTgt spid="25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253"/>
                                        </p:tgtEl>
                                        <p:attrNameLst>
                                          <p:attrName>style.visibility</p:attrName>
                                        </p:attrNameLst>
                                      </p:cBhvr>
                                      <p:to>
                                        <p:strVal val="visible"/>
                                      </p:to>
                                    </p:set>
                                    <p:animEffect transition="in" filter="barn(outVertical)">
                                      <p:cBhvr>
                                        <p:cTn id="38" dur="250"/>
                                        <p:tgtEl>
                                          <p:spTgt spid="25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256"/>
                                        </p:tgtEl>
                                        <p:attrNameLst>
                                          <p:attrName>style.visibility</p:attrName>
                                        </p:attrNameLst>
                                      </p:cBhvr>
                                      <p:to>
                                        <p:strVal val="visible"/>
                                      </p:to>
                                    </p:set>
                                    <p:animEffect transition="in" filter="barn(outVertical)">
                                      <p:cBhvr>
                                        <p:cTn id="43" dur="250"/>
                                        <p:tgtEl>
                                          <p:spTgt spid="25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1" grpId="0" animBg="1"/>
      <p:bldP spid="252" grpId="0" animBg="1"/>
      <p:bldP spid="254" grpId="0"/>
      <p:bldP spid="25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grpSp>
        <p:nvGrpSpPr>
          <p:cNvPr id="1663" name="Google Shape;1663;p68"/>
          <p:cNvGrpSpPr/>
          <p:nvPr/>
        </p:nvGrpSpPr>
        <p:grpSpPr>
          <a:xfrm>
            <a:off x="0" y="0"/>
            <a:ext cx="1569720" cy="1722120"/>
            <a:chOff x="-63500" y="-109804"/>
            <a:chExt cx="1206500" cy="1333500"/>
          </a:xfrm>
        </p:grpSpPr>
        <p:sp>
          <p:nvSpPr>
            <p:cNvPr id="1664" name="Google Shape;1664;p6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665" name="Google Shape;1665;p68"/>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666" name="Google Shape;1666;p68"/>
          <p:cNvSpPr/>
          <p:nvPr/>
        </p:nvSpPr>
        <p:spPr>
          <a:xfrm>
            <a:off x="4344041" y="0"/>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Cài đặt bộ nhớ ảo</a:t>
            </a:r>
            <a:endParaRPr sz="2000" spc="300">
              <a:solidFill>
                <a:schemeClr val="dk1"/>
              </a:solidFill>
              <a:latin typeface="Calibri"/>
              <a:ea typeface="Calibri"/>
              <a:cs typeface="Calibri"/>
              <a:sym typeface="Calibri"/>
            </a:endParaRPr>
          </a:p>
        </p:txBody>
      </p:sp>
      <p:sp>
        <p:nvSpPr>
          <p:cNvPr id="1667" name="Google Shape;1667;p68"/>
          <p:cNvSpPr/>
          <p:nvPr/>
        </p:nvSpPr>
        <p:spPr>
          <a:xfrm>
            <a:off x="566057" y="2688188"/>
            <a:ext cx="11625943" cy="111825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1F3864"/>
              </a:buClr>
              <a:buSzPts val="2000"/>
              <a:buFont typeface="Noto Sans Symbols"/>
              <a:buChar char="✔"/>
            </a:pPr>
            <a:r>
              <a:rPr lang="en-US" sz="2000" spc="300">
                <a:solidFill>
                  <a:srgbClr val="1F3864"/>
                </a:solidFill>
                <a:latin typeface="Calibri"/>
                <a:ea typeface="Calibri"/>
                <a:cs typeface="Calibri"/>
                <a:sym typeface="Calibri"/>
              </a:rPr>
              <a:t>Phần cứng memory management phải hỗ trợ 2 kỹ thuật</a:t>
            </a:r>
            <a:endParaRPr sz="2000" spc="300">
              <a:solidFill>
                <a:srgbClr val="1F3864"/>
              </a:solidFill>
              <a:latin typeface="Calibri"/>
              <a:ea typeface="Calibri"/>
              <a:cs typeface="Calibri"/>
              <a:sym typeface="Calibri"/>
            </a:endParaRPr>
          </a:p>
          <a:p>
            <a:pPr marL="342900" marR="0" lvl="0" indent="-342900" algn="just" rtl="0">
              <a:lnSpc>
                <a:spcPct val="150000"/>
              </a:lnSpc>
              <a:spcBef>
                <a:spcPts val="800"/>
              </a:spcBef>
              <a:spcAft>
                <a:spcPts val="0"/>
              </a:spcAft>
              <a:buClr>
                <a:srgbClr val="1F3864"/>
              </a:buClr>
              <a:buSzPts val="2000"/>
              <a:buFont typeface="Noto Sans Symbols"/>
              <a:buChar char="✔"/>
            </a:pPr>
            <a:r>
              <a:rPr lang="en-US" sz="2000" spc="300">
                <a:solidFill>
                  <a:srgbClr val="1F3864"/>
                </a:solidFill>
                <a:latin typeface="Calibri"/>
                <a:ea typeface="Calibri"/>
                <a:cs typeface="Calibri"/>
                <a:sym typeface="Calibri"/>
              </a:rPr>
              <a:t>OS phải quản lý sự di chuyển của trang/đoạn giữa bộ nhớ chính và bộ nhớ ảo</a:t>
            </a:r>
            <a:endParaRPr sz="2000" spc="300">
              <a:solidFill>
                <a:srgbClr val="1F3864"/>
              </a:solidFill>
              <a:latin typeface="Calibri"/>
              <a:ea typeface="Calibri"/>
              <a:cs typeface="Calibri"/>
              <a:sym typeface="Calibri"/>
            </a:endParaRPr>
          </a:p>
        </p:txBody>
      </p:sp>
      <p:sp>
        <p:nvSpPr>
          <p:cNvPr id="1668" name="Google Shape;1668;p68"/>
          <p:cNvSpPr/>
          <p:nvPr/>
        </p:nvSpPr>
        <p:spPr>
          <a:xfrm>
            <a:off x="1069395" y="779550"/>
            <a:ext cx="7707240" cy="168251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2 kỹ thuật:</a:t>
            </a:r>
            <a:endParaRPr sz="2000" spc="300">
              <a:solidFill>
                <a:schemeClr val="dk1"/>
              </a:solidFill>
              <a:latin typeface="Calibri"/>
              <a:ea typeface="Calibri"/>
              <a:cs typeface="Calibri"/>
              <a:sym typeface="Calibri"/>
            </a:endParaRPr>
          </a:p>
          <a:p>
            <a:pPr marL="342900" marR="0" lvl="0" indent="-342900" algn="just" rtl="0">
              <a:lnSpc>
                <a:spcPct val="150000"/>
              </a:lnSpc>
              <a:spcBef>
                <a:spcPts val="800"/>
              </a:spcBef>
              <a:spcAft>
                <a:spcPts val="0"/>
              </a:spcAft>
              <a:buClr>
                <a:srgbClr val="833C0B"/>
              </a:buClr>
              <a:buSzPts val="2000"/>
              <a:buFont typeface="Courier New"/>
              <a:buChar char="o"/>
            </a:pPr>
            <a:r>
              <a:rPr lang="en-US" sz="2000" spc="300">
                <a:solidFill>
                  <a:srgbClr val="833C0B"/>
                </a:solidFill>
                <a:latin typeface="Calibri"/>
                <a:ea typeface="Calibri"/>
                <a:cs typeface="Calibri"/>
                <a:sym typeface="Calibri"/>
              </a:rPr>
              <a:t>Phân trang theo yêu cầu (Demand Paging</a:t>
            </a:r>
            <a:r>
              <a:rPr lang="en-US" sz="2000" spc="300">
                <a:solidFill>
                  <a:schemeClr val="dk1"/>
                </a:solidFill>
                <a:latin typeface="Calibri"/>
                <a:ea typeface="Calibri"/>
                <a:cs typeface="Calibri"/>
                <a:sym typeface="Calibri"/>
              </a:rPr>
              <a:t>)</a:t>
            </a:r>
            <a:endParaRPr sz="2000" spc="300">
              <a:solidFill>
                <a:schemeClr val="dk1"/>
              </a:solidFill>
              <a:latin typeface="Calibri"/>
              <a:ea typeface="Calibri"/>
              <a:cs typeface="Calibri"/>
              <a:sym typeface="Calibri"/>
            </a:endParaRPr>
          </a:p>
          <a:p>
            <a:pPr marL="342900" marR="0" lvl="0" indent="-342900" algn="just" rtl="0">
              <a:lnSpc>
                <a:spcPct val="150000"/>
              </a:lnSpc>
              <a:spcBef>
                <a:spcPts val="800"/>
              </a:spcBef>
              <a:spcAft>
                <a:spcPts val="0"/>
              </a:spcAft>
              <a:buClr>
                <a:schemeClr val="dk1"/>
              </a:buClr>
              <a:buSzPts val="2000"/>
              <a:buFont typeface="Courier New"/>
              <a:buChar char="o"/>
            </a:pPr>
            <a:r>
              <a:rPr lang="en-US" sz="2000" spc="300">
                <a:solidFill>
                  <a:schemeClr val="dk1"/>
                </a:solidFill>
                <a:latin typeface="Calibri"/>
                <a:ea typeface="Calibri"/>
                <a:cs typeface="Calibri"/>
                <a:sym typeface="Calibri"/>
              </a:rPr>
              <a:t>Phân đoạn theo yêu cầu (Demand Segmentation)</a:t>
            </a:r>
            <a:endParaRPr spc="300"/>
          </a:p>
        </p:txBody>
      </p:sp>
      <p:sp>
        <p:nvSpPr>
          <p:cNvPr id="1669" name="Google Shape;1669;p68"/>
          <p:cNvSpPr/>
          <p:nvPr/>
        </p:nvSpPr>
        <p:spPr>
          <a:xfrm>
            <a:off x="1069395" y="1455767"/>
            <a:ext cx="353005" cy="330077"/>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cxnSp>
        <p:nvCxnSpPr>
          <p:cNvPr id="1670" name="Google Shape;1670;p68"/>
          <p:cNvCxnSpPr>
            <a:stCxn id="1669" idx="2"/>
            <a:endCxn id="1671" idx="1"/>
          </p:cNvCxnSpPr>
          <p:nvPr/>
        </p:nvCxnSpPr>
        <p:spPr>
          <a:xfrm flipH="1">
            <a:off x="565995" y="1620805"/>
            <a:ext cx="503400" cy="3452100"/>
          </a:xfrm>
          <a:prstGeom prst="bentConnector3">
            <a:avLst>
              <a:gd name="adj1" fmla="val 145399"/>
            </a:avLst>
          </a:prstGeom>
          <a:noFill/>
          <a:ln w="28575" cap="flat" cmpd="sng">
            <a:solidFill>
              <a:srgbClr val="C00000"/>
            </a:solidFill>
            <a:prstDash val="solid"/>
            <a:miter lim="800000"/>
            <a:headEnd type="none" w="sm" len="sm"/>
            <a:tailEnd type="triangle" w="med" len="med"/>
          </a:ln>
        </p:spPr>
      </p:cxnSp>
      <p:sp>
        <p:nvSpPr>
          <p:cNvPr id="1672" name="Google Shape;1672;p68"/>
          <p:cNvSpPr/>
          <p:nvPr/>
        </p:nvSpPr>
        <p:spPr>
          <a:xfrm>
            <a:off x="830130" y="4194024"/>
            <a:ext cx="8329023"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các trang chỉ được nạp vào bộ nhớ chính khi được yêu cầu</a:t>
            </a:r>
            <a:endParaRPr sz="2000" spc="300">
              <a:solidFill>
                <a:schemeClr val="dk1"/>
              </a:solidFill>
              <a:latin typeface="Calibri"/>
              <a:ea typeface="Calibri"/>
              <a:cs typeface="Calibri"/>
              <a:sym typeface="Calibri"/>
            </a:endParaRPr>
          </a:p>
        </p:txBody>
      </p:sp>
      <p:sp>
        <p:nvSpPr>
          <p:cNvPr id="1673" name="Google Shape;1673;p68"/>
          <p:cNvSpPr/>
          <p:nvPr/>
        </p:nvSpPr>
        <p:spPr>
          <a:xfrm>
            <a:off x="864835" y="5072840"/>
            <a:ext cx="548373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tham chiếu đến 1 trang không có trong bộ nhớ chính =&gt; page-fault </a:t>
            </a:r>
            <a:endParaRPr sz="2000" spc="300">
              <a:solidFill>
                <a:schemeClr val="dk1"/>
              </a:solidFill>
              <a:latin typeface="Calibri"/>
              <a:ea typeface="Calibri"/>
              <a:cs typeface="Calibri"/>
              <a:sym typeface="Calibri"/>
            </a:endParaRPr>
          </a:p>
        </p:txBody>
      </p:sp>
      <p:grpSp>
        <p:nvGrpSpPr>
          <p:cNvPr id="1674" name="Google Shape;1674;p68"/>
          <p:cNvGrpSpPr/>
          <p:nvPr/>
        </p:nvGrpSpPr>
        <p:grpSpPr>
          <a:xfrm>
            <a:off x="5617987" y="5072840"/>
            <a:ext cx="3366356" cy="923289"/>
            <a:chOff x="5730700" y="4772327"/>
            <a:chExt cx="3366356" cy="923289"/>
          </a:xfrm>
        </p:grpSpPr>
        <p:cxnSp>
          <p:nvCxnSpPr>
            <p:cNvPr id="1675" name="Google Shape;1675;p68"/>
            <p:cNvCxnSpPr/>
            <p:nvPr/>
          </p:nvCxnSpPr>
          <p:spPr>
            <a:xfrm rot="10800000" flipH="1">
              <a:off x="5730700" y="5280158"/>
              <a:ext cx="3366356" cy="3044"/>
            </a:xfrm>
            <a:prstGeom prst="straightConnector1">
              <a:avLst/>
            </a:prstGeom>
            <a:noFill/>
            <a:ln w="38100" cap="flat" cmpd="sng">
              <a:solidFill>
                <a:srgbClr val="833C0B"/>
              </a:solidFill>
              <a:prstDash val="solid"/>
              <a:miter lim="800000"/>
              <a:headEnd type="none" w="sm" len="sm"/>
              <a:tailEnd type="triangle" w="med" len="med"/>
            </a:ln>
          </p:spPr>
        </p:cxnSp>
        <p:sp>
          <p:nvSpPr>
            <p:cNvPr id="1676" name="Google Shape;1676;p68"/>
            <p:cNvSpPr txBox="1"/>
            <p:nvPr/>
          </p:nvSpPr>
          <p:spPr>
            <a:xfrm>
              <a:off x="5935261" y="4772327"/>
              <a:ext cx="2789722"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833C0B"/>
                  </a:solidFill>
                  <a:latin typeface="Calibri"/>
                  <a:ea typeface="Calibri"/>
                  <a:cs typeface="Calibri"/>
                  <a:sym typeface="Calibri"/>
                </a:rPr>
                <a:t>Phần cứng gọi page-fault trap</a:t>
              </a:r>
              <a:endParaRPr sz="1800" spc="300">
                <a:solidFill>
                  <a:srgbClr val="833C0B"/>
                </a:solidFill>
                <a:latin typeface="Calibri"/>
                <a:ea typeface="Calibri"/>
                <a:cs typeface="Calibri"/>
                <a:sym typeface="Calibri"/>
              </a:endParaRPr>
            </a:p>
          </p:txBody>
        </p:sp>
      </p:grpSp>
      <p:sp>
        <p:nvSpPr>
          <p:cNvPr id="1677" name="Google Shape;1677;p68"/>
          <p:cNvSpPr/>
          <p:nvPr/>
        </p:nvSpPr>
        <p:spPr>
          <a:xfrm>
            <a:off x="8984343" y="4852268"/>
            <a:ext cx="2651184" cy="1477328"/>
          </a:xfrm>
          <a:prstGeom prst="rect">
            <a:avLst/>
          </a:prstGeom>
          <a:noFill/>
          <a:ln w="9525" cap="flat" cmpd="sng">
            <a:solidFill>
              <a:srgbClr val="C0000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a:ea typeface="Calibri"/>
                <a:cs typeface="Calibri"/>
                <a:sym typeface="Calibri"/>
              </a:rPr>
              <a:t>Khởi động page-fault service routine (PFSR) </a:t>
            </a:r>
            <a:endParaRPr sz="2000" spc="300">
              <a:solidFill>
                <a:schemeClr val="dk1"/>
              </a:solidFill>
              <a:latin typeface="Calibri"/>
              <a:ea typeface="Calibri"/>
              <a:cs typeface="Calibri"/>
              <a:sym typeface="Calibri"/>
            </a:endParaRPr>
          </a:p>
        </p:txBody>
      </p:sp>
      <p:sp>
        <p:nvSpPr>
          <p:cNvPr id="1671" name="Google Shape;1671;p68"/>
          <p:cNvSpPr/>
          <p:nvPr/>
        </p:nvSpPr>
        <p:spPr>
          <a:xfrm>
            <a:off x="566057" y="4411060"/>
            <a:ext cx="222152" cy="1323561"/>
          </a:xfrm>
          <a:prstGeom prst="lef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a:ea typeface="Calibri"/>
              <a:cs typeface="Calibri"/>
              <a:sym typeface="Calibri"/>
            </a:endParaRPr>
          </a:p>
        </p:txBody>
      </p:sp>
      <p:sp>
        <p:nvSpPr>
          <p:cNvPr id="1678" name="Google Shape;1678;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80</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669"/>
                                        </p:tgtEl>
                                        <p:attrNameLst>
                                          <p:attrName>style.visibility</p:attrName>
                                        </p:attrNameLst>
                                      </p:cBhvr>
                                      <p:to>
                                        <p:strVal val="visible"/>
                                      </p:to>
                                    </p:set>
                                    <p:animEffect transition="in" filter="wipe(right)">
                                      <p:cBhvr>
                                        <p:cTn id="15" dur="250"/>
                                        <p:tgtEl>
                                          <p:spTgt spid="1669"/>
                                        </p:tgtEl>
                                      </p:cBhvr>
                                    </p:animEffect>
                                  </p:childTnLst>
                                </p:cTn>
                              </p:par>
                            </p:childTnLst>
                          </p:cTn>
                        </p:par>
                        <p:par>
                          <p:cTn id="16" fill="hold">
                            <p:stCondLst>
                              <p:cond delay="250"/>
                            </p:stCondLst>
                            <p:childTnLst>
                              <p:par>
                                <p:cTn id="17" presetID="22" presetClass="entr" presetSubtype="1" fill="hold" nodeType="afterEffect">
                                  <p:stCondLst>
                                    <p:cond delay="0"/>
                                  </p:stCondLst>
                                  <p:childTnLst>
                                    <p:set>
                                      <p:cBhvr>
                                        <p:cTn id="18" dur="1" fill="hold">
                                          <p:stCondLst>
                                            <p:cond delay="0"/>
                                          </p:stCondLst>
                                        </p:cTn>
                                        <p:tgtEl>
                                          <p:spTgt spid="1670"/>
                                        </p:tgtEl>
                                        <p:attrNameLst>
                                          <p:attrName>style.visibility</p:attrName>
                                        </p:attrNameLst>
                                      </p:cBhvr>
                                      <p:to>
                                        <p:strVal val="visible"/>
                                      </p:to>
                                    </p:set>
                                    <p:animEffect transition="in" filter="wipe(up)">
                                      <p:cBhvr>
                                        <p:cTn id="19" dur="250"/>
                                        <p:tgtEl>
                                          <p:spTgt spid="167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671"/>
                                        </p:tgtEl>
                                        <p:attrNameLst>
                                          <p:attrName>style.visibility</p:attrName>
                                        </p:attrNameLst>
                                      </p:cBhvr>
                                      <p:to>
                                        <p:strVal val="visible"/>
                                      </p:to>
                                    </p:set>
                                    <p:animEffect transition="in" filter="wipe(left)">
                                      <p:cBhvr>
                                        <p:cTn id="23" dur="250"/>
                                        <p:tgtEl>
                                          <p:spTgt spid="167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7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7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74"/>
                                        </p:tgtEl>
                                        <p:attrNameLst>
                                          <p:attrName>style.visibility</p:attrName>
                                        </p:attrNameLst>
                                      </p:cBhvr>
                                      <p:to>
                                        <p:strVal val="visible"/>
                                      </p:to>
                                    </p:set>
                                    <p:animEffect transition="in" filter="wipe(left)">
                                      <p:cBhvr>
                                        <p:cTn id="36" dur="250"/>
                                        <p:tgtEl>
                                          <p:spTgt spid="1674"/>
                                        </p:tgtEl>
                                      </p:cBhvr>
                                    </p:animEffect>
                                  </p:childTnLst>
                                </p:cTn>
                              </p:par>
                            </p:childTnLst>
                          </p:cTn>
                        </p:par>
                        <p:par>
                          <p:cTn id="37" fill="hold">
                            <p:stCondLst>
                              <p:cond delay="250"/>
                            </p:stCondLst>
                            <p:childTnLst>
                              <p:par>
                                <p:cTn id="38" presetID="10" presetClass="entr" presetSubtype="0" fill="hold" nodeType="afterEffect">
                                  <p:stCondLst>
                                    <p:cond delay="0"/>
                                  </p:stCondLst>
                                  <p:childTnLst>
                                    <p:set>
                                      <p:cBhvr>
                                        <p:cTn id="39" dur="1" fill="hold">
                                          <p:stCondLst>
                                            <p:cond delay="0"/>
                                          </p:stCondLst>
                                        </p:cTn>
                                        <p:tgtEl>
                                          <p:spTgt spid="1677"/>
                                        </p:tgtEl>
                                        <p:attrNameLst>
                                          <p:attrName>style.visibility</p:attrName>
                                        </p:attrNameLst>
                                      </p:cBhvr>
                                      <p:to>
                                        <p:strVal val="visible"/>
                                      </p:to>
                                    </p:set>
                                    <p:animEffect transition="in" filter="fade">
                                      <p:cBhvr>
                                        <p:cTn id="40" dur="250"/>
                                        <p:tgtEl>
                                          <p:spTgt spid="1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 grpId="0" animBg="1"/>
      <p:bldP spid="167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683" name="Google Shape;1683;p69" descr="image.png"/>
          <p:cNvPicPr preferRelativeResize="0"/>
          <p:nvPr/>
        </p:nvPicPr>
        <p:blipFill rotWithShape="1">
          <a:blip r:embed="rId3">
            <a:alphaModFix/>
          </a:blip>
          <a:srcRect l="5911" t="2506" r="5910" b="1411"/>
          <a:stretch/>
        </p:blipFill>
        <p:spPr>
          <a:xfrm>
            <a:off x="5521951" y="803003"/>
            <a:ext cx="6073523" cy="4478216"/>
          </a:xfrm>
          <a:prstGeom prst="rect">
            <a:avLst/>
          </a:prstGeom>
          <a:noFill/>
          <a:ln>
            <a:noFill/>
          </a:ln>
        </p:spPr>
      </p:pic>
      <p:grpSp>
        <p:nvGrpSpPr>
          <p:cNvPr id="1684" name="Google Shape;1684;p69"/>
          <p:cNvGrpSpPr/>
          <p:nvPr/>
        </p:nvGrpSpPr>
        <p:grpSpPr>
          <a:xfrm>
            <a:off x="0" y="0"/>
            <a:ext cx="1569720" cy="1722120"/>
            <a:chOff x="-63500" y="-109804"/>
            <a:chExt cx="1206500" cy="1333500"/>
          </a:xfrm>
        </p:grpSpPr>
        <p:sp>
          <p:nvSpPr>
            <p:cNvPr id="1685" name="Google Shape;1685;p69"/>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686" name="Google Shape;1686;p69"/>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687" name="Google Shape;1687;p69"/>
          <p:cNvSpPr/>
          <p:nvPr/>
        </p:nvSpPr>
        <p:spPr>
          <a:xfrm>
            <a:off x="4344041" y="0"/>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Cài đặt bộ nhớ ảo</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688" name="Google Shape;1688;p69"/>
          <p:cNvSpPr/>
          <p:nvPr/>
        </p:nvSpPr>
        <p:spPr>
          <a:xfrm>
            <a:off x="1804254" y="355466"/>
            <a:ext cx="1217106" cy="553957"/>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PFSR </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689" name="Google Shape;1689;p69"/>
          <p:cNvGrpSpPr/>
          <p:nvPr/>
        </p:nvGrpSpPr>
        <p:grpSpPr>
          <a:xfrm>
            <a:off x="1350505" y="928028"/>
            <a:ext cx="2369046" cy="662946"/>
            <a:chOff x="1043015" y="926085"/>
            <a:chExt cx="2369046" cy="662946"/>
          </a:xfrm>
        </p:grpSpPr>
        <p:sp>
          <p:nvSpPr>
            <p:cNvPr id="1690" name="Google Shape;1690;p69"/>
            <p:cNvSpPr txBox="1"/>
            <p:nvPr/>
          </p:nvSpPr>
          <p:spPr>
            <a:xfrm>
              <a:off x="1043015" y="1081240"/>
              <a:ext cx="2369046"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chemeClr val="dk1"/>
                  </a:solidFill>
                  <a:latin typeface="Calibri" panose="020F0502020204030204" pitchFamily="34" charset="0"/>
                  <a:ea typeface="Calibri"/>
                  <a:cs typeface="Calibri" panose="020F0502020204030204" pitchFamily="34" charset="0"/>
                  <a:sym typeface="Calibri"/>
                </a:rPr>
                <a:t>Block process đó</a:t>
              </a: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691" name="Google Shape;1691;p69"/>
            <p:cNvCxnSpPr/>
            <p:nvPr/>
          </p:nvCxnSpPr>
          <p:spPr>
            <a:xfrm>
              <a:off x="2109257" y="926085"/>
              <a:ext cx="0" cy="310310"/>
            </a:xfrm>
            <a:prstGeom prst="straightConnector1">
              <a:avLst/>
            </a:prstGeom>
            <a:noFill/>
            <a:ln w="28575" cap="flat" cmpd="sng">
              <a:solidFill>
                <a:schemeClr val="accent5">
                  <a:lumMod val="75000"/>
                </a:schemeClr>
              </a:solidFill>
              <a:prstDash val="solid"/>
              <a:miter lim="800000"/>
              <a:headEnd type="none" w="sm" len="sm"/>
              <a:tailEnd type="triangle" w="med" len="med"/>
            </a:ln>
          </p:spPr>
        </p:cxnSp>
      </p:grpSp>
      <p:grpSp>
        <p:nvGrpSpPr>
          <p:cNvPr id="1692" name="Google Shape;1692;p69"/>
          <p:cNvGrpSpPr/>
          <p:nvPr/>
        </p:nvGrpSpPr>
        <p:grpSpPr>
          <a:xfrm>
            <a:off x="307490" y="1568908"/>
            <a:ext cx="4852240" cy="696367"/>
            <a:chOff x="0" y="1566965"/>
            <a:chExt cx="4852240" cy="696367"/>
          </a:xfrm>
        </p:grpSpPr>
        <p:sp>
          <p:nvSpPr>
            <p:cNvPr id="1693" name="Google Shape;1693;p69"/>
            <p:cNvSpPr txBox="1"/>
            <p:nvPr/>
          </p:nvSpPr>
          <p:spPr>
            <a:xfrm>
              <a:off x="0" y="1755541"/>
              <a:ext cx="485224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chemeClr val="accent2">
                      <a:lumMod val="75000"/>
                    </a:schemeClr>
                  </a:solidFill>
                  <a:latin typeface="Calibri" panose="020F0502020204030204" pitchFamily="34" charset="0"/>
                  <a:ea typeface="Calibri"/>
                  <a:cs typeface="Calibri" panose="020F0502020204030204" pitchFamily="34" charset="0"/>
                  <a:sym typeface="Calibri"/>
                </a:rPr>
                <a:t>Yêu cầu đọc đĩa để thêm trang mới</a:t>
              </a:r>
              <a:endParaRPr sz="1800" spc="300">
                <a:solidFill>
                  <a:schemeClr val="accent2">
                    <a:lumMod val="75000"/>
                  </a:schemeClr>
                </a:solidFill>
                <a:latin typeface="Calibri" panose="020F0502020204030204" pitchFamily="34" charset="0"/>
                <a:ea typeface="Calibri"/>
                <a:cs typeface="Calibri" panose="020F0502020204030204" pitchFamily="34" charset="0"/>
                <a:sym typeface="Calibri"/>
              </a:endParaRPr>
            </a:p>
          </p:txBody>
        </p:sp>
        <p:cxnSp>
          <p:nvCxnSpPr>
            <p:cNvPr id="1694" name="Google Shape;1694;p69"/>
            <p:cNvCxnSpPr/>
            <p:nvPr/>
          </p:nvCxnSpPr>
          <p:spPr>
            <a:xfrm>
              <a:off x="2109257" y="1566965"/>
              <a:ext cx="0" cy="312635"/>
            </a:xfrm>
            <a:prstGeom prst="straightConnector1">
              <a:avLst/>
            </a:prstGeom>
            <a:noFill/>
            <a:ln w="28575" cap="flat" cmpd="sng">
              <a:solidFill>
                <a:schemeClr val="accent2">
                  <a:lumMod val="75000"/>
                </a:schemeClr>
              </a:solidFill>
              <a:prstDash val="solid"/>
              <a:miter lim="800000"/>
              <a:headEnd type="none" w="sm" len="sm"/>
              <a:tailEnd type="triangle" w="med" len="med"/>
            </a:ln>
          </p:spPr>
        </p:cxnSp>
      </p:grpSp>
      <p:grpSp>
        <p:nvGrpSpPr>
          <p:cNvPr id="1695" name="Google Shape;1695;p69"/>
          <p:cNvGrpSpPr/>
          <p:nvPr/>
        </p:nvGrpSpPr>
        <p:grpSpPr>
          <a:xfrm>
            <a:off x="329307" y="2160943"/>
            <a:ext cx="4571909" cy="1127433"/>
            <a:chOff x="329307" y="2160943"/>
            <a:chExt cx="4571909" cy="1127433"/>
          </a:xfrm>
        </p:grpSpPr>
        <p:sp>
          <p:nvSpPr>
            <p:cNvPr id="1696" name="Google Shape;1696;p69"/>
            <p:cNvSpPr txBox="1"/>
            <p:nvPr/>
          </p:nvSpPr>
          <p:spPr>
            <a:xfrm>
              <a:off x="329307" y="2365087"/>
              <a:ext cx="457190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1E4E79"/>
                  </a:solidFill>
                  <a:latin typeface="Calibri" panose="020F0502020204030204" pitchFamily="34" charset="0"/>
                  <a:ea typeface="Calibri"/>
                  <a:cs typeface="Calibri" panose="020F0502020204030204" pitchFamily="34" charset="0"/>
                  <a:sym typeface="Calibri"/>
                </a:rPr>
                <a:t>Trong lúc đợi I/O, 1 process khác có thể thực thi trước</a:t>
              </a:r>
              <a:endParaRPr sz="1800" spc="300">
                <a:solidFill>
                  <a:srgbClr val="1E4E79"/>
                </a:solidFill>
                <a:latin typeface="Calibri" panose="020F0502020204030204" pitchFamily="34" charset="0"/>
                <a:ea typeface="Calibri"/>
                <a:cs typeface="Calibri" panose="020F0502020204030204" pitchFamily="34" charset="0"/>
                <a:sym typeface="Calibri"/>
              </a:endParaRPr>
            </a:p>
          </p:txBody>
        </p:sp>
        <p:cxnSp>
          <p:nvCxnSpPr>
            <p:cNvPr id="1697" name="Google Shape;1697;p69"/>
            <p:cNvCxnSpPr/>
            <p:nvPr/>
          </p:nvCxnSpPr>
          <p:spPr>
            <a:xfrm flipH="1">
              <a:off x="2416747" y="2160943"/>
              <a:ext cx="15800" cy="358372"/>
            </a:xfrm>
            <a:prstGeom prst="straightConnector1">
              <a:avLst/>
            </a:prstGeom>
            <a:noFill/>
            <a:ln w="28575" cap="flat" cmpd="sng">
              <a:solidFill>
                <a:schemeClr val="accent5">
                  <a:lumMod val="75000"/>
                </a:schemeClr>
              </a:solidFill>
              <a:prstDash val="solid"/>
              <a:miter lim="800000"/>
              <a:headEnd type="none" w="sm" len="sm"/>
              <a:tailEnd type="triangle" w="med" len="med"/>
            </a:ln>
          </p:spPr>
        </p:cxnSp>
      </p:grpSp>
      <p:grpSp>
        <p:nvGrpSpPr>
          <p:cNvPr id="1698" name="Google Shape;1698;p69"/>
          <p:cNvGrpSpPr/>
          <p:nvPr/>
        </p:nvGrpSpPr>
        <p:grpSpPr>
          <a:xfrm>
            <a:off x="1227113" y="3288376"/>
            <a:ext cx="3888740" cy="1476131"/>
            <a:chOff x="1227113" y="3288376"/>
            <a:chExt cx="3888740" cy="1476131"/>
          </a:xfrm>
        </p:grpSpPr>
        <p:sp>
          <p:nvSpPr>
            <p:cNvPr id="1699" name="Google Shape;1699;p69"/>
            <p:cNvSpPr txBox="1"/>
            <p:nvPr/>
          </p:nvSpPr>
          <p:spPr>
            <a:xfrm>
              <a:off x="1227113" y="3425679"/>
              <a:ext cx="3888740" cy="133882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385623"/>
                  </a:solidFill>
                  <a:latin typeface="Calibri" panose="020F0502020204030204" pitchFamily="34" charset="0"/>
                  <a:ea typeface="Calibri"/>
                  <a:cs typeface="Calibri" panose="020F0502020204030204" pitchFamily="34" charset="0"/>
                  <a:sym typeface="Calibri"/>
                </a:rPr>
                <a:t>I/O ready =&gt; đĩa gọi ngắt </a:t>
              </a:r>
              <a:endParaRPr spc="300">
                <a:latin typeface="Calibri" panose="020F0502020204030204" pitchFamily="34" charset="0"/>
                <a:cs typeface="Calibri" panose="020F0502020204030204" pitchFamily="34" charset="0"/>
              </a:endParaRPr>
            </a:p>
            <a:p>
              <a:pPr marL="285750" marR="0" lvl="0" indent="-285750" algn="ctr" rtl="0">
                <a:lnSpc>
                  <a:spcPct val="150000"/>
                </a:lnSpc>
                <a:spcBef>
                  <a:spcPts val="0"/>
                </a:spcBef>
                <a:spcAft>
                  <a:spcPts val="0"/>
                </a:spcAft>
                <a:buClr>
                  <a:srgbClr val="385623"/>
                </a:buClr>
                <a:buSzPts val="1800"/>
                <a:buFont typeface="Noto Sans Symbols"/>
                <a:buChar char="⇒"/>
              </a:pPr>
              <a:r>
                <a:rPr lang="en-US" sz="1800" spc="300">
                  <a:solidFill>
                    <a:srgbClr val="385623"/>
                  </a:solidFill>
                  <a:latin typeface="Calibri" panose="020F0502020204030204" pitchFamily="34" charset="0"/>
                  <a:ea typeface="Calibri"/>
                  <a:cs typeface="Calibri" panose="020F0502020204030204" pitchFamily="34" charset="0"/>
                  <a:sym typeface="Calibri"/>
                </a:rPr>
                <a:t>update page table </a:t>
              </a:r>
              <a:endParaRPr spc="300">
                <a:latin typeface="Calibri" panose="020F0502020204030204" pitchFamily="34" charset="0"/>
                <a:cs typeface="Calibri" panose="020F0502020204030204" pitchFamily="34" charset="0"/>
              </a:endParaRPr>
            </a:p>
            <a:p>
              <a:pPr marL="285750" marR="0" lvl="0" indent="-285750" algn="ctr" rtl="0">
                <a:lnSpc>
                  <a:spcPct val="150000"/>
                </a:lnSpc>
                <a:spcBef>
                  <a:spcPts val="0"/>
                </a:spcBef>
                <a:spcAft>
                  <a:spcPts val="0"/>
                </a:spcAft>
                <a:buClr>
                  <a:srgbClr val="385623"/>
                </a:buClr>
                <a:buSzPts val="1800"/>
                <a:buFont typeface="Noto Sans Symbols"/>
                <a:buChar char="⇒"/>
              </a:pPr>
              <a:r>
                <a:rPr lang="en-US" sz="1800" spc="300">
                  <a:solidFill>
                    <a:srgbClr val="385623"/>
                  </a:solidFill>
                  <a:latin typeface="Calibri" panose="020F0502020204030204" pitchFamily="34" charset="0"/>
                  <a:ea typeface="Calibri"/>
                  <a:cs typeface="Calibri" panose="020F0502020204030204" pitchFamily="34" charset="0"/>
                  <a:sym typeface="Calibri"/>
                </a:rPr>
                <a:t>unblocked process</a:t>
              </a:r>
              <a:endParaRPr sz="1800" spc="300">
                <a:solidFill>
                  <a:srgbClr val="385623"/>
                </a:solidFill>
                <a:latin typeface="Calibri" panose="020F0502020204030204" pitchFamily="34" charset="0"/>
                <a:ea typeface="Calibri"/>
                <a:cs typeface="Calibri" panose="020F0502020204030204" pitchFamily="34" charset="0"/>
                <a:sym typeface="Calibri"/>
              </a:endParaRPr>
            </a:p>
          </p:txBody>
        </p:sp>
        <p:cxnSp>
          <p:nvCxnSpPr>
            <p:cNvPr id="1700" name="Google Shape;1700;p69"/>
            <p:cNvCxnSpPr>
              <a:stCxn id="1696" idx="2"/>
              <a:endCxn id="1699" idx="0"/>
            </p:cNvCxnSpPr>
            <p:nvPr/>
          </p:nvCxnSpPr>
          <p:spPr>
            <a:xfrm>
              <a:off x="2615262" y="3288376"/>
              <a:ext cx="556221" cy="137303"/>
            </a:xfrm>
            <a:prstGeom prst="straightConnector1">
              <a:avLst/>
            </a:prstGeom>
            <a:noFill/>
            <a:ln w="28575" cap="flat" cmpd="sng">
              <a:solidFill>
                <a:schemeClr val="accent6">
                  <a:lumMod val="75000"/>
                </a:schemeClr>
              </a:solidFill>
              <a:prstDash val="solid"/>
              <a:miter lim="800000"/>
              <a:headEnd type="none" w="sm" len="sm"/>
              <a:tailEnd type="triangle" w="med" len="med"/>
            </a:ln>
          </p:spPr>
        </p:cxnSp>
      </p:grpSp>
      <p:cxnSp>
        <p:nvCxnSpPr>
          <p:cNvPr id="1701" name="Google Shape;1701;p69"/>
          <p:cNvCxnSpPr>
            <a:stCxn id="1696" idx="2"/>
            <a:endCxn id="1702" idx="1"/>
          </p:cNvCxnSpPr>
          <p:nvPr/>
        </p:nvCxnSpPr>
        <p:spPr>
          <a:xfrm rot="5400000">
            <a:off x="188231" y="3525283"/>
            <a:ext cx="2663938" cy="2190124"/>
          </a:xfrm>
          <a:prstGeom prst="bentConnector4">
            <a:avLst>
              <a:gd name="adj1" fmla="val -419"/>
              <a:gd name="adj2" fmla="val 110438"/>
            </a:avLst>
          </a:prstGeom>
          <a:noFill/>
          <a:ln w="28575" cap="flat" cmpd="sng">
            <a:solidFill>
              <a:srgbClr val="C00000"/>
            </a:solidFill>
            <a:prstDash val="solid"/>
            <a:miter lim="800000"/>
            <a:headEnd type="none" w="sm" len="sm"/>
            <a:tailEnd type="triangle" w="med" len="med"/>
          </a:ln>
        </p:spPr>
      </p:cxnSp>
      <p:sp>
        <p:nvSpPr>
          <p:cNvPr id="1702" name="Google Shape;1702;p69"/>
          <p:cNvSpPr txBox="1"/>
          <p:nvPr/>
        </p:nvSpPr>
        <p:spPr>
          <a:xfrm>
            <a:off x="425138" y="5629148"/>
            <a:ext cx="185073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Không có frame trống</a:t>
            </a:r>
            <a:endParaRPr sz="1800" spc="300">
              <a:solidFill>
                <a:srgbClr val="C00000"/>
              </a:solidFill>
              <a:latin typeface="Calibri" panose="020F0502020204030204" pitchFamily="34" charset="0"/>
              <a:ea typeface="Calibri"/>
              <a:cs typeface="Calibri" panose="020F0502020204030204" pitchFamily="34" charset="0"/>
              <a:sym typeface="Calibri"/>
            </a:endParaRPr>
          </a:p>
        </p:txBody>
      </p:sp>
      <p:grpSp>
        <p:nvGrpSpPr>
          <p:cNvPr id="1703" name="Google Shape;1703;p69"/>
          <p:cNvGrpSpPr/>
          <p:nvPr/>
        </p:nvGrpSpPr>
        <p:grpSpPr>
          <a:xfrm>
            <a:off x="4267201" y="4699000"/>
            <a:ext cx="7111999" cy="1562282"/>
            <a:chOff x="4267200" y="4699000"/>
            <a:chExt cx="8057397" cy="1562282"/>
          </a:xfrm>
        </p:grpSpPr>
        <p:sp>
          <p:nvSpPr>
            <p:cNvPr id="1704" name="Google Shape;1704;p69"/>
            <p:cNvSpPr/>
            <p:nvPr/>
          </p:nvSpPr>
          <p:spPr>
            <a:xfrm>
              <a:off x="4267200" y="4749800"/>
              <a:ext cx="8057397" cy="1511482"/>
            </a:xfrm>
            <a:custGeom>
              <a:avLst/>
              <a:gdLst/>
              <a:ahLst/>
              <a:cxnLst/>
              <a:rect l="l" t="t" r="r" b="b"/>
              <a:pathLst>
                <a:path w="8057397" h="1511482" extrusionOk="0">
                  <a:moveTo>
                    <a:pt x="5219700" y="1511300"/>
                  </a:moveTo>
                  <a:cubicBezTo>
                    <a:pt x="6275916" y="1512358"/>
                    <a:pt x="7332133" y="1513417"/>
                    <a:pt x="7708900" y="1371600"/>
                  </a:cubicBezTo>
                  <a:cubicBezTo>
                    <a:pt x="8085667" y="1229783"/>
                    <a:pt x="8337550" y="802217"/>
                    <a:pt x="7480300" y="660400"/>
                  </a:cubicBezTo>
                  <a:cubicBezTo>
                    <a:pt x="6623050" y="518583"/>
                    <a:pt x="3812117" y="630767"/>
                    <a:pt x="2565400" y="520700"/>
                  </a:cubicBezTo>
                  <a:cubicBezTo>
                    <a:pt x="1318683" y="410633"/>
                    <a:pt x="659341" y="205316"/>
                    <a:pt x="0" y="0"/>
                  </a:cubicBezTo>
                </a:path>
              </a:pathLst>
            </a:custGeom>
            <a:noFill/>
            <a:ln w="28575"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705" name="Google Shape;1705;p69"/>
            <p:cNvSpPr/>
            <p:nvPr/>
          </p:nvSpPr>
          <p:spPr>
            <a:xfrm>
              <a:off x="4292600" y="4699000"/>
              <a:ext cx="228600" cy="266700"/>
            </a:xfrm>
            <a:custGeom>
              <a:avLst/>
              <a:gdLst/>
              <a:ahLst/>
              <a:cxnLst/>
              <a:rect l="l" t="t" r="r" b="b"/>
              <a:pathLst>
                <a:path w="228600" h="266700" extrusionOk="0">
                  <a:moveTo>
                    <a:pt x="76200" y="266700"/>
                  </a:moveTo>
                  <a:lnTo>
                    <a:pt x="0" y="63500"/>
                  </a:lnTo>
                  <a:lnTo>
                    <a:pt x="228600" y="0"/>
                  </a:lnTo>
                </a:path>
              </a:pathLst>
            </a:custGeom>
            <a:noFill/>
            <a:ln w="2857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grpSp>
        <p:nvGrpSpPr>
          <p:cNvPr id="1706" name="Google Shape;1706;p69"/>
          <p:cNvGrpSpPr/>
          <p:nvPr/>
        </p:nvGrpSpPr>
        <p:grpSpPr>
          <a:xfrm>
            <a:off x="1898745" y="5490648"/>
            <a:ext cx="9696729" cy="923330"/>
            <a:chOff x="1898745" y="5490648"/>
            <a:chExt cx="9696729" cy="923330"/>
          </a:xfrm>
        </p:grpSpPr>
        <p:sp>
          <p:nvSpPr>
            <p:cNvPr id="1707" name="Google Shape;1707;p69"/>
            <p:cNvSpPr/>
            <p:nvPr/>
          </p:nvSpPr>
          <p:spPr>
            <a:xfrm>
              <a:off x="1898745" y="5490648"/>
              <a:ext cx="9696729" cy="923330"/>
            </a:xfrm>
            <a:prstGeom prst="rect">
              <a:avLst/>
            </a:prstGeom>
            <a:noFill/>
            <a:ln>
              <a:noFill/>
            </a:ln>
          </p:spPr>
          <p:txBody>
            <a:bodyPr spcFirstLastPara="1" wrap="square" lIns="91425" tIns="45700" rIns="91425" bIns="45700" anchor="t" anchorCtr="0">
              <a:spAutoFit/>
            </a:bodyPr>
            <a:lstStyle/>
            <a:p>
              <a:pPr marL="914400" marR="0" lvl="2" indent="0" algn="just"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Dùng </a:t>
              </a:r>
              <a:r>
                <a:rPr lang="en-US" sz="1800" b="1" i="0" u="none" strike="noStrike" cap="none" spc="300">
                  <a:solidFill>
                    <a:schemeClr val="dk1"/>
                  </a:solidFill>
                  <a:latin typeface="Calibri" panose="020F0502020204030204" pitchFamily="34" charset="0"/>
                  <a:ea typeface="Calibri"/>
                  <a:cs typeface="Calibri" panose="020F0502020204030204" pitchFamily="34" charset="0"/>
                  <a:sym typeface="Calibri"/>
                </a:rPr>
                <a:t>giải thuật thay trang </a:t>
              </a: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chọn một trang hy sinh </a:t>
              </a:r>
              <a:r>
                <a:rPr lang="en-US" sz="1800" b="0" i="0" u="none" strike="noStrike" cap="none" spc="300">
                  <a:solidFill>
                    <a:srgbClr val="C00000"/>
                  </a:solidFill>
                  <a:latin typeface="Calibri" panose="020F0502020204030204" pitchFamily="34" charset="0"/>
                  <a:ea typeface="Calibri"/>
                  <a:cs typeface="Calibri" panose="020F0502020204030204" pitchFamily="34" charset="0"/>
                  <a:sym typeface="Calibri"/>
                </a:rPr>
                <a:t>(victim page)</a:t>
              </a:r>
              <a:endParaRPr spc="300">
                <a:latin typeface="Calibri" panose="020F0502020204030204" pitchFamily="34" charset="0"/>
                <a:cs typeface="Calibri" panose="020F0502020204030204" pitchFamily="34" charset="0"/>
              </a:endParaRPr>
            </a:p>
            <a:p>
              <a:pPr marL="914400" marR="0" lvl="2" indent="0" algn="just"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Ghi victim page lên đĩa</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708" name="Google Shape;1708;p69"/>
            <p:cNvCxnSpPr/>
            <p:nvPr/>
          </p:nvCxnSpPr>
          <p:spPr>
            <a:xfrm>
              <a:off x="2146300" y="5952314"/>
              <a:ext cx="723900" cy="0"/>
            </a:xfrm>
            <a:prstGeom prst="straightConnector1">
              <a:avLst/>
            </a:prstGeom>
            <a:noFill/>
            <a:ln w="28575" cap="flat" cmpd="sng">
              <a:solidFill>
                <a:srgbClr val="C00000"/>
              </a:solidFill>
              <a:prstDash val="solid"/>
              <a:miter lim="800000"/>
              <a:headEnd type="none" w="sm" len="sm"/>
              <a:tailEnd type="triangle" w="med" len="med"/>
            </a:ln>
          </p:spPr>
        </p:cxnSp>
      </p:grpSp>
      <p:sp>
        <p:nvSpPr>
          <p:cNvPr id="1709" name="Google Shape;1709;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81</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689"/>
                                        </p:tgtEl>
                                        <p:attrNameLst>
                                          <p:attrName>style.visibility</p:attrName>
                                        </p:attrNameLst>
                                      </p:cBhvr>
                                      <p:to>
                                        <p:strVal val="visible"/>
                                      </p:to>
                                    </p:set>
                                    <p:animEffect transition="in" filter="wipe(up)">
                                      <p:cBhvr>
                                        <p:cTn id="11" dur="250"/>
                                        <p:tgtEl>
                                          <p:spTgt spid="168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692"/>
                                        </p:tgtEl>
                                        <p:attrNameLst>
                                          <p:attrName>style.visibility</p:attrName>
                                        </p:attrNameLst>
                                      </p:cBhvr>
                                      <p:to>
                                        <p:strVal val="visible"/>
                                      </p:to>
                                    </p:set>
                                    <p:animEffect transition="in" filter="wipe(up)">
                                      <p:cBhvr>
                                        <p:cTn id="16" dur="250"/>
                                        <p:tgtEl>
                                          <p:spTgt spid="16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695"/>
                                        </p:tgtEl>
                                        <p:attrNameLst>
                                          <p:attrName>style.visibility</p:attrName>
                                        </p:attrNameLst>
                                      </p:cBhvr>
                                      <p:to>
                                        <p:strVal val="visible"/>
                                      </p:to>
                                    </p:set>
                                    <p:animEffect transition="in" filter="wipe(up)">
                                      <p:cBhvr>
                                        <p:cTn id="21" dur="250"/>
                                        <p:tgtEl>
                                          <p:spTgt spid="16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98"/>
                                        </p:tgtEl>
                                        <p:attrNameLst>
                                          <p:attrName>style.visibility</p:attrName>
                                        </p:attrNameLst>
                                      </p:cBhvr>
                                      <p:to>
                                        <p:strVal val="visible"/>
                                      </p:to>
                                    </p:set>
                                    <p:animEffect transition="in" filter="wipe(up)">
                                      <p:cBhvr>
                                        <p:cTn id="26" dur="250"/>
                                        <p:tgtEl>
                                          <p:spTgt spid="169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01"/>
                                        </p:tgtEl>
                                        <p:attrNameLst>
                                          <p:attrName>style.visibility</p:attrName>
                                        </p:attrNameLst>
                                      </p:cBhvr>
                                      <p:to>
                                        <p:strVal val="visible"/>
                                      </p:to>
                                    </p:set>
                                    <p:animEffect transition="in" filter="wipe(up)">
                                      <p:cBhvr>
                                        <p:cTn id="31" dur="250"/>
                                        <p:tgtEl>
                                          <p:spTgt spid="1701"/>
                                        </p:tgtEl>
                                      </p:cBhvr>
                                    </p:animEffect>
                                  </p:childTnLst>
                                </p:cTn>
                              </p:par>
                            </p:childTnLst>
                          </p:cTn>
                        </p:par>
                        <p:par>
                          <p:cTn id="32" fill="hold">
                            <p:stCondLst>
                              <p:cond delay="250"/>
                            </p:stCondLst>
                            <p:childTnLst>
                              <p:par>
                                <p:cTn id="33" presetID="22" presetClass="entr" presetSubtype="8" fill="hold" grpId="0" nodeType="afterEffect">
                                  <p:stCondLst>
                                    <p:cond delay="0"/>
                                  </p:stCondLst>
                                  <p:childTnLst>
                                    <p:set>
                                      <p:cBhvr>
                                        <p:cTn id="34" dur="1" fill="hold">
                                          <p:stCondLst>
                                            <p:cond delay="0"/>
                                          </p:stCondLst>
                                        </p:cTn>
                                        <p:tgtEl>
                                          <p:spTgt spid="1702"/>
                                        </p:tgtEl>
                                        <p:attrNameLst>
                                          <p:attrName>style.visibility</p:attrName>
                                        </p:attrNameLst>
                                      </p:cBhvr>
                                      <p:to>
                                        <p:strVal val="visible"/>
                                      </p:to>
                                    </p:set>
                                    <p:animEffect transition="in" filter="wipe(left)">
                                      <p:cBhvr>
                                        <p:cTn id="35" dur="500"/>
                                        <p:tgtEl>
                                          <p:spTgt spid="1702"/>
                                        </p:tgtEl>
                                      </p:cBhvr>
                                    </p:animEffect>
                                  </p:childTnLst>
                                </p:cTn>
                              </p:par>
                            </p:childTnLst>
                          </p:cTn>
                        </p:par>
                        <p:par>
                          <p:cTn id="36" fill="hold">
                            <p:stCondLst>
                              <p:cond delay="750"/>
                            </p:stCondLst>
                            <p:childTnLst>
                              <p:par>
                                <p:cTn id="37" presetID="22" presetClass="entr" presetSubtype="8" fill="hold" nodeType="afterEffect">
                                  <p:stCondLst>
                                    <p:cond delay="0"/>
                                  </p:stCondLst>
                                  <p:childTnLst>
                                    <p:set>
                                      <p:cBhvr>
                                        <p:cTn id="38" dur="1" fill="hold">
                                          <p:stCondLst>
                                            <p:cond delay="0"/>
                                          </p:stCondLst>
                                        </p:cTn>
                                        <p:tgtEl>
                                          <p:spTgt spid="1706"/>
                                        </p:tgtEl>
                                        <p:attrNameLst>
                                          <p:attrName>style.visibility</p:attrName>
                                        </p:attrNameLst>
                                      </p:cBhvr>
                                      <p:to>
                                        <p:strVal val="visible"/>
                                      </p:to>
                                    </p:set>
                                    <p:animEffect transition="in" filter="wipe(left)">
                                      <p:cBhvr>
                                        <p:cTn id="39" dur="250"/>
                                        <p:tgtEl>
                                          <p:spTgt spid="170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03"/>
                                        </p:tgtEl>
                                        <p:attrNameLst>
                                          <p:attrName>style.visibility</p:attrName>
                                        </p:attrNameLst>
                                      </p:cBhvr>
                                      <p:to>
                                        <p:strVal val="visible"/>
                                      </p:to>
                                    </p:set>
                                    <p:animEffect transition="in" filter="wipe(down)">
                                      <p:cBhvr>
                                        <p:cTn id="44" dur="500"/>
                                        <p:tgtEl>
                                          <p:spTgt spid="1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grpSp>
        <p:nvGrpSpPr>
          <p:cNvPr id="1714" name="Google Shape;1714;p70"/>
          <p:cNvGrpSpPr/>
          <p:nvPr/>
        </p:nvGrpSpPr>
        <p:grpSpPr>
          <a:xfrm>
            <a:off x="0" y="0"/>
            <a:ext cx="1569720" cy="1722120"/>
            <a:chOff x="-63500" y="-109804"/>
            <a:chExt cx="1206500" cy="1333500"/>
          </a:xfrm>
        </p:grpSpPr>
        <p:sp>
          <p:nvSpPr>
            <p:cNvPr id="1715" name="Google Shape;1715;p70"/>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716" name="Google Shape;1716;p70"/>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717" name="Google Shape;1717;p70"/>
          <p:cNvSpPr/>
          <p:nvPr/>
        </p:nvSpPr>
        <p:spPr>
          <a:xfrm>
            <a:off x="4551393" y="-195"/>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Giải thuật thay trang</a:t>
            </a:r>
            <a:endParaRPr sz="2000" spc="300">
              <a:solidFill>
                <a:schemeClr val="dk1"/>
              </a:solidFill>
              <a:latin typeface="Calibri"/>
              <a:ea typeface="Calibri"/>
              <a:cs typeface="Calibri"/>
              <a:sym typeface="Calibri"/>
            </a:endParaRPr>
          </a:p>
        </p:txBody>
      </p:sp>
      <p:sp>
        <p:nvSpPr>
          <p:cNvPr id="1718" name="Google Shape;1718;p70"/>
          <p:cNvSpPr txBox="1"/>
          <p:nvPr/>
        </p:nvSpPr>
        <p:spPr>
          <a:xfrm>
            <a:off x="1710425" y="1175440"/>
            <a:ext cx="712054"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LRU</a:t>
            </a:r>
            <a:endParaRPr sz="2000" spc="300">
              <a:solidFill>
                <a:schemeClr val="dk1"/>
              </a:solidFill>
              <a:latin typeface="Calibri"/>
              <a:ea typeface="Calibri"/>
              <a:cs typeface="Calibri"/>
              <a:sym typeface="Calibri"/>
            </a:endParaRPr>
          </a:p>
        </p:txBody>
      </p:sp>
      <p:sp>
        <p:nvSpPr>
          <p:cNvPr id="1719" name="Google Shape;1719;p70"/>
          <p:cNvSpPr txBox="1"/>
          <p:nvPr/>
        </p:nvSpPr>
        <p:spPr>
          <a:xfrm>
            <a:off x="5760743" y="1225512"/>
            <a:ext cx="807593"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FIFO</a:t>
            </a:r>
            <a:endParaRPr sz="2000" spc="300">
              <a:solidFill>
                <a:schemeClr val="dk1"/>
              </a:solidFill>
              <a:latin typeface="Calibri"/>
              <a:ea typeface="Calibri"/>
              <a:cs typeface="Calibri"/>
              <a:sym typeface="Calibri"/>
            </a:endParaRPr>
          </a:p>
        </p:txBody>
      </p:sp>
      <p:sp>
        <p:nvSpPr>
          <p:cNvPr id="1720" name="Google Shape;1720;p70"/>
          <p:cNvSpPr txBox="1"/>
          <p:nvPr/>
        </p:nvSpPr>
        <p:spPr>
          <a:xfrm>
            <a:off x="9818623" y="1175440"/>
            <a:ext cx="726930" cy="400110"/>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OPT</a:t>
            </a:r>
            <a:endParaRPr sz="2000" spc="300">
              <a:solidFill>
                <a:schemeClr val="dk1"/>
              </a:solidFill>
              <a:latin typeface="Calibri"/>
              <a:ea typeface="Calibri"/>
              <a:cs typeface="Calibri"/>
              <a:sym typeface="Calibri"/>
            </a:endParaRPr>
          </a:p>
        </p:txBody>
      </p:sp>
      <p:sp>
        <p:nvSpPr>
          <p:cNvPr id="1721" name="Google Shape;1721;p70"/>
          <p:cNvSpPr/>
          <p:nvPr/>
        </p:nvSpPr>
        <p:spPr>
          <a:xfrm>
            <a:off x="2791297" y="709393"/>
            <a:ext cx="7027326" cy="36933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1800" b="0" i="1" u="none" strike="noStrike" cap="none" spc="300">
                <a:solidFill>
                  <a:schemeClr val="dk1"/>
                </a:solidFill>
                <a:latin typeface="Calibri"/>
                <a:ea typeface="Calibri"/>
                <a:cs typeface="Calibri"/>
                <a:sym typeface="Calibri"/>
              </a:rPr>
              <a:t>Mục tiêu: số lượng page-fault nhỏ nhất</a:t>
            </a:r>
            <a:endParaRPr sz="1800" b="0" i="1" u="none" strike="noStrike" cap="none" spc="300">
              <a:solidFill>
                <a:schemeClr val="dk1"/>
              </a:solidFill>
              <a:latin typeface="Calibri"/>
              <a:ea typeface="Calibri"/>
              <a:cs typeface="Calibri"/>
              <a:sym typeface="Calibri"/>
            </a:endParaRPr>
          </a:p>
        </p:txBody>
      </p:sp>
      <p:sp>
        <p:nvSpPr>
          <p:cNvPr id="1722" name="Google Shape;1722;p70"/>
          <p:cNvSpPr txBox="1"/>
          <p:nvPr/>
        </p:nvSpPr>
        <p:spPr>
          <a:xfrm>
            <a:off x="4892714" y="2053926"/>
            <a:ext cx="2824491" cy="55399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Vào trước ra trước</a:t>
            </a:r>
            <a:endParaRPr sz="2000" spc="300">
              <a:solidFill>
                <a:schemeClr val="dk1"/>
              </a:solidFill>
              <a:latin typeface="Calibri"/>
              <a:ea typeface="Calibri"/>
              <a:cs typeface="Calibri"/>
              <a:sym typeface="Calibri"/>
            </a:endParaRPr>
          </a:p>
        </p:txBody>
      </p:sp>
      <p:sp>
        <p:nvSpPr>
          <p:cNvPr id="1723" name="Google Shape;1723;p70"/>
          <p:cNvSpPr txBox="1"/>
          <p:nvPr/>
        </p:nvSpPr>
        <p:spPr>
          <a:xfrm>
            <a:off x="8281913" y="1631539"/>
            <a:ext cx="3579692" cy="1477328"/>
          </a:xfrm>
          <a:prstGeom prst="rect">
            <a:avLst/>
          </a:prstGeom>
          <a:noFill/>
          <a:ln>
            <a:noFill/>
          </a:ln>
        </p:spPr>
        <p:txBody>
          <a:bodyPr spcFirstLastPara="1" wrap="square" lIns="91425" tIns="45700" rIns="91425" bIns="45700" anchor="t" anchorCtr="0">
            <a:spAutoFit/>
          </a:bodyPr>
          <a:lstStyle/>
          <a:p>
            <a:pPr marL="0" marR="0" lvl="1" indent="0" algn="just" rtl="0">
              <a:lnSpc>
                <a:spcPct val="150000"/>
              </a:lnSpc>
              <a:spcBef>
                <a:spcPts val="0"/>
              </a:spcBef>
              <a:spcAft>
                <a:spcPts val="0"/>
              </a:spcAft>
              <a:buNone/>
            </a:pPr>
            <a:r>
              <a:rPr lang="en-US" sz="2000" b="0" i="0" u="none" strike="noStrike" cap="none" spc="300">
                <a:solidFill>
                  <a:schemeClr val="dk1"/>
                </a:solidFill>
                <a:latin typeface="Calibri"/>
                <a:ea typeface="Calibri"/>
                <a:cs typeface="Calibri"/>
                <a:sym typeface="Calibri"/>
              </a:rPr>
              <a:t>Thay trang nhớ được tham chiếu trễ nhất trong tương lai</a:t>
            </a:r>
            <a:endParaRPr sz="2000" b="0" i="0" u="none" strike="noStrike" cap="none" spc="300">
              <a:solidFill>
                <a:schemeClr val="dk1"/>
              </a:solidFill>
              <a:latin typeface="Calibri"/>
              <a:ea typeface="Calibri"/>
              <a:cs typeface="Calibri"/>
              <a:sym typeface="Calibri"/>
            </a:endParaRPr>
          </a:p>
        </p:txBody>
      </p:sp>
      <p:pic>
        <p:nvPicPr>
          <p:cNvPr id="1724" name="Google Shape;1724;p70" descr="image.png"/>
          <p:cNvPicPr preferRelativeResize="0"/>
          <p:nvPr/>
        </p:nvPicPr>
        <p:blipFill rotWithShape="1">
          <a:blip r:embed="rId4">
            <a:alphaModFix/>
          </a:blip>
          <a:srcRect l="17057" t="12836" r="48083" b="42744"/>
          <a:stretch/>
        </p:blipFill>
        <p:spPr>
          <a:xfrm>
            <a:off x="464360" y="3526161"/>
            <a:ext cx="3079006" cy="1650250"/>
          </a:xfrm>
          <a:prstGeom prst="rect">
            <a:avLst/>
          </a:prstGeom>
          <a:noFill/>
          <a:ln>
            <a:noFill/>
          </a:ln>
        </p:spPr>
      </p:pic>
      <p:sp>
        <p:nvSpPr>
          <p:cNvPr id="1725" name="Google Shape;1725;p70"/>
          <p:cNvSpPr txBox="1"/>
          <p:nvPr/>
        </p:nvSpPr>
        <p:spPr>
          <a:xfrm>
            <a:off x="379227" y="1624356"/>
            <a:ext cx="3831961"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a:ea typeface="Calibri"/>
                <a:cs typeface="Calibri"/>
                <a:sym typeface="Calibri"/>
              </a:rPr>
              <a:t>Thay trang có thời điểm tham chiếu (đầu tiên) nhỏ nhất trong quá khứ</a:t>
            </a:r>
            <a:endParaRPr sz="2000" spc="300">
              <a:solidFill>
                <a:schemeClr val="dk1"/>
              </a:solidFill>
              <a:latin typeface="Calibri"/>
              <a:ea typeface="Calibri"/>
              <a:cs typeface="Calibri"/>
              <a:sym typeface="Calibri"/>
            </a:endParaRPr>
          </a:p>
        </p:txBody>
      </p:sp>
      <p:grpSp>
        <p:nvGrpSpPr>
          <p:cNvPr id="1726" name="Google Shape;1726;p70"/>
          <p:cNvGrpSpPr/>
          <p:nvPr/>
        </p:nvGrpSpPr>
        <p:grpSpPr>
          <a:xfrm>
            <a:off x="536321" y="5165312"/>
            <a:ext cx="2988319" cy="1072285"/>
            <a:chOff x="536321" y="5165312"/>
            <a:chExt cx="2988319" cy="1072285"/>
          </a:xfrm>
        </p:grpSpPr>
        <p:sp>
          <p:nvSpPr>
            <p:cNvPr id="1727" name="Google Shape;1727;p70"/>
            <p:cNvSpPr/>
            <p:nvPr/>
          </p:nvSpPr>
          <p:spPr>
            <a:xfrm>
              <a:off x="536321" y="5683640"/>
              <a:ext cx="2988319"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rgbClr val="385623"/>
                  </a:solidFill>
                  <a:latin typeface="Calibri"/>
                  <a:ea typeface="Calibri"/>
                  <a:cs typeface="Calibri"/>
                  <a:sym typeface="Calibri"/>
                </a:rPr>
                <a:t>tốn chi phí tìm kiếm</a:t>
              </a:r>
              <a:endParaRPr sz="2000" spc="300">
                <a:solidFill>
                  <a:srgbClr val="385623"/>
                </a:solidFill>
                <a:latin typeface="Calibri"/>
                <a:ea typeface="Calibri"/>
                <a:cs typeface="Calibri"/>
                <a:sym typeface="Calibri"/>
              </a:endParaRPr>
            </a:p>
          </p:txBody>
        </p:sp>
        <p:sp>
          <p:nvSpPr>
            <p:cNvPr id="1728" name="Google Shape;1728;p70"/>
            <p:cNvSpPr/>
            <p:nvPr/>
          </p:nvSpPr>
          <p:spPr>
            <a:xfrm>
              <a:off x="1830100" y="5165312"/>
              <a:ext cx="347526" cy="483005"/>
            </a:xfrm>
            <a:prstGeom prst="downArrow">
              <a:avLst>
                <a:gd name="adj1" fmla="val 50000"/>
                <a:gd name="adj2" fmla="val 50000"/>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pic>
        <p:nvPicPr>
          <p:cNvPr id="1729" name="Google Shape;1729;p70" descr="image.png"/>
          <p:cNvPicPr preferRelativeResize="0"/>
          <p:nvPr/>
        </p:nvPicPr>
        <p:blipFill rotWithShape="1">
          <a:blip r:embed="rId5">
            <a:alphaModFix/>
          </a:blip>
          <a:srcRect l="60690" t="19849" r="2717" b="5132"/>
          <a:stretch/>
        </p:blipFill>
        <p:spPr>
          <a:xfrm>
            <a:off x="8855797" y="3120287"/>
            <a:ext cx="2652582" cy="1743244"/>
          </a:xfrm>
          <a:prstGeom prst="rect">
            <a:avLst/>
          </a:prstGeom>
          <a:noFill/>
          <a:ln>
            <a:noFill/>
          </a:ln>
        </p:spPr>
      </p:pic>
      <p:grpSp>
        <p:nvGrpSpPr>
          <p:cNvPr id="1730" name="Google Shape;1730;p70"/>
          <p:cNvGrpSpPr/>
          <p:nvPr/>
        </p:nvGrpSpPr>
        <p:grpSpPr>
          <a:xfrm>
            <a:off x="8502571" y="5013200"/>
            <a:ext cx="3579692" cy="1388586"/>
            <a:chOff x="214017" y="5033891"/>
            <a:chExt cx="3579692" cy="1388586"/>
          </a:xfrm>
        </p:grpSpPr>
        <p:sp>
          <p:nvSpPr>
            <p:cNvPr id="1731" name="Google Shape;1731;p70"/>
            <p:cNvSpPr/>
            <p:nvPr/>
          </p:nvSpPr>
          <p:spPr>
            <a:xfrm>
              <a:off x="214017" y="5406814"/>
              <a:ext cx="3579692"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rgbClr val="385623"/>
                  </a:solidFill>
                  <a:latin typeface="Calibri"/>
                  <a:ea typeface="Calibri"/>
                  <a:cs typeface="Calibri"/>
                  <a:sym typeface="Calibri"/>
                </a:rPr>
                <a:t>Có thể dọn page không cần thiết</a:t>
              </a:r>
              <a:endParaRPr sz="2000" spc="300">
                <a:solidFill>
                  <a:srgbClr val="385623"/>
                </a:solidFill>
                <a:latin typeface="Calibri"/>
                <a:ea typeface="Calibri"/>
                <a:cs typeface="Calibri"/>
                <a:sym typeface="Calibri"/>
              </a:endParaRPr>
            </a:p>
          </p:txBody>
        </p:sp>
        <p:sp>
          <p:nvSpPr>
            <p:cNvPr id="1732" name="Google Shape;1732;p70"/>
            <p:cNvSpPr/>
            <p:nvPr/>
          </p:nvSpPr>
          <p:spPr>
            <a:xfrm>
              <a:off x="1728677" y="5033891"/>
              <a:ext cx="347526" cy="483005"/>
            </a:xfrm>
            <a:prstGeom prst="downArrow">
              <a:avLst>
                <a:gd name="adj1" fmla="val 50000"/>
                <a:gd name="adj2" fmla="val 50000"/>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cxnSp>
        <p:nvCxnSpPr>
          <p:cNvPr id="1733" name="Google Shape;1733;p70"/>
          <p:cNvCxnSpPr/>
          <p:nvPr/>
        </p:nvCxnSpPr>
        <p:spPr>
          <a:xfrm>
            <a:off x="4343402" y="1375495"/>
            <a:ext cx="29054" cy="4675681"/>
          </a:xfrm>
          <a:prstGeom prst="straightConnector1">
            <a:avLst/>
          </a:prstGeom>
          <a:noFill/>
          <a:ln w="28575" cap="flat" cmpd="sng">
            <a:solidFill>
              <a:srgbClr val="C00000"/>
            </a:solidFill>
            <a:prstDash val="solid"/>
            <a:miter lim="800000"/>
            <a:headEnd type="none" w="sm" len="sm"/>
            <a:tailEnd type="none" w="sm" len="sm"/>
          </a:ln>
        </p:spPr>
      </p:cxnSp>
      <p:cxnSp>
        <p:nvCxnSpPr>
          <p:cNvPr id="1734" name="Google Shape;1734;p70"/>
          <p:cNvCxnSpPr/>
          <p:nvPr/>
        </p:nvCxnSpPr>
        <p:spPr>
          <a:xfrm>
            <a:off x="8049280" y="1317555"/>
            <a:ext cx="6482" cy="4619231"/>
          </a:xfrm>
          <a:prstGeom prst="straightConnector1">
            <a:avLst/>
          </a:prstGeom>
          <a:noFill/>
          <a:ln w="28575" cap="flat" cmpd="sng">
            <a:solidFill>
              <a:srgbClr val="C00000"/>
            </a:solidFill>
            <a:prstDash val="solid"/>
            <a:miter lim="800000"/>
            <a:headEnd type="none" w="sm" len="sm"/>
            <a:tailEnd type="none" w="sm" len="sm"/>
          </a:ln>
        </p:spPr>
      </p:cxnSp>
      <p:grpSp>
        <p:nvGrpSpPr>
          <p:cNvPr id="1735" name="Google Shape;1735;p70"/>
          <p:cNvGrpSpPr/>
          <p:nvPr/>
        </p:nvGrpSpPr>
        <p:grpSpPr>
          <a:xfrm>
            <a:off x="4692717" y="3499566"/>
            <a:ext cx="2956546" cy="1828355"/>
            <a:chOff x="4692717" y="3499566"/>
            <a:chExt cx="2956546" cy="1828355"/>
          </a:xfrm>
        </p:grpSpPr>
        <p:grpSp>
          <p:nvGrpSpPr>
            <p:cNvPr id="1736" name="Google Shape;1736;p70"/>
            <p:cNvGrpSpPr/>
            <p:nvPr/>
          </p:nvGrpSpPr>
          <p:grpSpPr>
            <a:xfrm>
              <a:off x="4692717" y="3499566"/>
              <a:ext cx="2956546" cy="1828355"/>
              <a:chOff x="4460810" y="3566375"/>
              <a:chExt cx="2989944" cy="1732150"/>
            </a:xfrm>
          </p:grpSpPr>
          <p:pic>
            <p:nvPicPr>
              <p:cNvPr id="1737" name="Google Shape;1737;p70" descr="image.png"/>
              <p:cNvPicPr preferRelativeResize="0"/>
              <p:nvPr/>
            </p:nvPicPr>
            <p:blipFill rotWithShape="1">
              <a:blip r:embed="rId4">
                <a:alphaModFix/>
              </a:blip>
              <a:srcRect l="17226" t="63670" r="47915" b="1305"/>
              <a:stretch/>
            </p:blipFill>
            <p:spPr>
              <a:xfrm>
                <a:off x="4460811" y="4034971"/>
                <a:ext cx="2989943" cy="1263554"/>
              </a:xfrm>
              <a:prstGeom prst="rect">
                <a:avLst/>
              </a:prstGeom>
              <a:noFill/>
              <a:ln>
                <a:noFill/>
              </a:ln>
            </p:spPr>
          </p:pic>
          <p:pic>
            <p:nvPicPr>
              <p:cNvPr id="1738" name="Google Shape;1738;p70" descr="image.png"/>
              <p:cNvPicPr preferRelativeResize="0"/>
              <p:nvPr/>
            </p:nvPicPr>
            <p:blipFill rotWithShape="1">
              <a:blip r:embed="rId4">
                <a:alphaModFix/>
              </a:blip>
              <a:srcRect l="17057" t="12836" r="48083" b="67710"/>
              <a:stretch/>
            </p:blipFill>
            <p:spPr>
              <a:xfrm>
                <a:off x="4460810" y="3566375"/>
                <a:ext cx="2989943" cy="701819"/>
              </a:xfrm>
              <a:prstGeom prst="rect">
                <a:avLst/>
              </a:prstGeom>
              <a:noFill/>
              <a:ln>
                <a:noFill/>
              </a:ln>
            </p:spPr>
          </p:pic>
        </p:grpSp>
        <p:sp>
          <p:nvSpPr>
            <p:cNvPr id="1739" name="Google Shape;1739;p70"/>
            <p:cNvSpPr/>
            <p:nvPr/>
          </p:nvSpPr>
          <p:spPr>
            <a:xfrm>
              <a:off x="5413217" y="3707914"/>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740" name="Google Shape;1740;p70"/>
            <p:cNvSpPr/>
            <p:nvPr/>
          </p:nvSpPr>
          <p:spPr>
            <a:xfrm>
              <a:off x="4818869" y="3732082"/>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741" name="Google Shape;1741;p70"/>
            <p:cNvSpPr/>
            <p:nvPr/>
          </p:nvSpPr>
          <p:spPr>
            <a:xfrm>
              <a:off x="6573875" y="3695399"/>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grpSp>
        <p:nvGrpSpPr>
          <p:cNvPr id="1742" name="Google Shape;1742;p70"/>
          <p:cNvGrpSpPr/>
          <p:nvPr/>
        </p:nvGrpSpPr>
        <p:grpSpPr>
          <a:xfrm>
            <a:off x="654903" y="3330289"/>
            <a:ext cx="2801989" cy="878853"/>
            <a:chOff x="654903" y="3330289"/>
            <a:chExt cx="2801989" cy="878853"/>
          </a:xfrm>
        </p:grpSpPr>
        <p:grpSp>
          <p:nvGrpSpPr>
            <p:cNvPr id="1743" name="Google Shape;1743;p70"/>
            <p:cNvGrpSpPr/>
            <p:nvPr/>
          </p:nvGrpSpPr>
          <p:grpSpPr>
            <a:xfrm>
              <a:off x="654903" y="3330289"/>
              <a:ext cx="2801989" cy="878853"/>
              <a:chOff x="654903" y="3330289"/>
              <a:chExt cx="2801989" cy="878853"/>
            </a:xfrm>
          </p:grpSpPr>
          <p:sp>
            <p:nvSpPr>
              <p:cNvPr id="1744" name="Google Shape;1744;p70"/>
              <p:cNvSpPr/>
              <p:nvPr/>
            </p:nvSpPr>
            <p:spPr>
              <a:xfrm>
                <a:off x="1851655" y="3765047"/>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nvGrpSpPr>
              <p:cNvPr id="1745" name="Google Shape;1745;p70"/>
              <p:cNvGrpSpPr/>
              <p:nvPr/>
            </p:nvGrpSpPr>
            <p:grpSpPr>
              <a:xfrm>
                <a:off x="654903" y="3879388"/>
                <a:ext cx="331875" cy="149485"/>
                <a:chOff x="784859" y="3941970"/>
                <a:chExt cx="331875" cy="149485"/>
              </a:xfrm>
            </p:grpSpPr>
            <p:cxnSp>
              <p:nvCxnSpPr>
                <p:cNvPr id="1746" name="Google Shape;1746;p70"/>
                <p:cNvCxnSpPr/>
                <p:nvPr/>
              </p:nvCxnSpPr>
              <p:spPr>
                <a:xfrm rot="10800000" flipH="1">
                  <a:off x="784860" y="3941970"/>
                  <a:ext cx="331874" cy="149485"/>
                </a:xfrm>
                <a:prstGeom prst="straightConnector1">
                  <a:avLst/>
                </a:prstGeom>
                <a:noFill/>
                <a:ln w="19050" cap="flat" cmpd="sng">
                  <a:solidFill>
                    <a:srgbClr val="C00000"/>
                  </a:solidFill>
                  <a:prstDash val="solid"/>
                  <a:miter lim="800000"/>
                  <a:headEnd type="none" w="sm" len="sm"/>
                  <a:tailEnd type="none" w="sm" len="sm"/>
                </a:ln>
              </p:spPr>
            </p:cxnSp>
            <p:cxnSp>
              <p:nvCxnSpPr>
                <p:cNvPr id="1747" name="Google Shape;1747;p70"/>
                <p:cNvCxnSpPr/>
                <p:nvPr/>
              </p:nvCxnSpPr>
              <p:spPr>
                <a:xfrm>
                  <a:off x="784859" y="3941970"/>
                  <a:ext cx="242380" cy="149485"/>
                </a:xfrm>
                <a:prstGeom prst="straightConnector1">
                  <a:avLst/>
                </a:prstGeom>
                <a:noFill/>
                <a:ln w="19050" cap="flat" cmpd="sng">
                  <a:solidFill>
                    <a:srgbClr val="C00000"/>
                  </a:solidFill>
                  <a:prstDash val="solid"/>
                  <a:miter lim="800000"/>
                  <a:headEnd type="none" w="sm" len="sm"/>
                  <a:tailEnd type="none" w="sm" len="sm"/>
                </a:ln>
              </p:spPr>
            </p:cxnSp>
          </p:grpSp>
          <p:grpSp>
            <p:nvGrpSpPr>
              <p:cNvPr id="1748" name="Google Shape;1748;p70"/>
              <p:cNvGrpSpPr/>
              <p:nvPr/>
            </p:nvGrpSpPr>
            <p:grpSpPr>
              <a:xfrm>
                <a:off x="1169984" y="3330289"/>
                <a:ext cx="2286908" cy="536334"/>
                <a:chOff x="1169984" y="3330289"/>
                <a:chExt cx="2286908" cy="536334"/>
              </a:xfrm>
            </p:grpSpPr>
            <p:sp>
              <p:nvSpPr>
                <p:cNvPr id="1749" name="Google Shape;1749;p70"/>
                <p:cNvSpPr txBox="1"/>
                <p:nvPr/>
              </p:nvSpPr>
              <p:spPr>
                <a:xfrm>
                  <a:off x="1169984" y="3330289"/>
                  <a:ext cx="22869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spc="300">
                      <a:solidFill>
                        <a:srgbClr val="C00000"/>
                      </a:solidFill>
                      <a:latin typeface="Calibri"/>
                      <a:ea typeface="Calibri"/>
                      <a:cs typeface="Calibri"/>
                      <a:sym typeface="Calibri"/>
                    </a:rPr>
                    <a:t>Xuất hiện lần đầu</a:t>
                  </a:r>
                  <a:endParaRPr sz="1600" spc="300">
                    <a:solidFill>
                      <a:srgbClr val="C00000"/>
                    </a:solidFill>
                    <a:latin typeface="Calibri"/>
                    <a:ea typeface="Calibri"/>
                    <a:cs typeface="Calibri"/>
                    <a:sym typeface="Calibri"/>
                  </a:endParaRPr>
                </a:p>
              </p:txBody>
            </p:sp>
            <p:sp>
              <p:nvSpPr>
                <p:cNvPr id="1750" name="Google Shape;1750;p70"/>
                <p:cNvSpPr/>
                <p:nvPr/>
              </p:nvSpPr>
              <p:spPr>
                <a:xfrm rot="3078445">
                  <a:off x="2240923" y="3642528"/>
                  <a:ext cx="118259" cy="218989"/>
                </a:xfrm>
                <a:custGeom>
                  <a:avLst/>
                  <a:gdLst/>
                  <a:ahLst/>
                  <a:cxnLst/>
                  <a:rect l="l" t="t" r="r" b="b"/>
                  <a:pathLst>
                    <a:path w="190152" h="284124" extrusionOk="0">
                      <a:moveTo>
                        <a:pt x="80683" y="284124"/>
                      </a:moveTo>
                      <a:cubicBezTo>
                        <a:pt x="141194" y="186633"/>
                        <a:pt x="201706" y="89142"/>
                        <a:pt x="188259" y="42077"/>
                      </a:cubicBezTo>
                      <a:cubicBezTo>
                        <a:pt x="174812" y="-4988"/>
                        <a:pt x="87406" y="-1626"/>
                        <a:pt x="0" y="1736"/>
                      </a:cubicBezTo>
                    </a:path>
                  </a:pathLst>
                </a:cu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grpSp>
        <p:sp>
          <p:nvSpPr>
            <p:cNvPr id="1751" name="Google Shape;1751;p70"/>
            <p:cNvSpPr/>
            <p:nvPr/>
          </p:nvSpPr>
          <p:spPr>
            <a:xfrm>
              <a:off x="2486843" y="3745690"/>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752" name="Google Shape;1752;p70"/>
            <p:cNvSpPr/>
            <p:nvPr/>
          </p:nvSpPr>
          <p:spPr>
            <a:xfrm>
              <a:off x="1234637" y="3765047"/>
              <a:ext cx="347526" cy="444095"/>
            </a:xfrm>
            <a:prstGeom prst="ellipse">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grpSp>
      <p:sp>
        <p:nvSpPr>
          <p:cNvPr id="1753" name="Google Shape;17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82</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1718"/>
                                        </p:tgtEl>
                                        <p:attrNameLst>
                                          <p:attrName>style.visibility</p:attrName>
                                        </p:attrNameLst>
                                      </p:cBhvr>
                                      <p:to>
                                        <p:strVal val="visible"/>
                                      </p:to>
                                    </p:set>
                                    <p:animEffect transition="in" filter="barn(outVertical)">
                                      <p:cBhvr>
                                        <p:cTn id="11" dur="250"/>
                                        <p:tgtEl>
                                          <p:spTgt spid="1718"/>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1719"/>
                                        </p:tgtEl>
                                        <p:attrNameLst>
                                          <p:attrName>style.visibility</p:attrName>
                                        </p:attrNameLst>
                                      </p:cBhvr>
                                      <p:to>
                                        <p:strVal val="visible"/>
                                      </p:to>
                                    </p:set>
                                    <p:animEffect transition="in" filter="barn(outVertical)">
                                      <p:cBhvr>
                                        <p:cTn id="14" dur="250"/>
                                        <p:tgtEl>
                                          <p:spTgt spid="1719"/>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1720"/>
                                        </p:tgtEl>
                                        <p:attrNameLst>
                                          <p:attrName>style.visibility</p:attrName>
                                        </p:attrNameLst>
                                      </p:cBhvr>
                                      <p:to>
                                        <p:strVal val="visible"/>
                                      </p:to>
                                    </p:set>
                                    <p:animEffect transition="in" filter="barn(outVertical)">
                                      <p:cBhvr>
                                        <p:cTn id="17" dur="250"/>
                                        <p:tgtEl>
                                          <p:spTgt spid="1720"/>
                                        </p:tgtEl>
                                      </p:cBhvr>
                                    </p:animEffect>
                                  </p:childTnLst>
                                </p:cTn>
                              </p:par>
                              <p:par>
                                <p:cTn id="18" presetID="16" presetClass="entr" presetSubtype="42" fill="hold" nodeType="withEffect">
                                  <p:stCondLst>
                                    <p:cond delay="0"/>
                                  </p:stCondLst>
                                  <p:childTnLst>
                                    <p:set>
                                      <p:cBhvr>
                                        <p:cTn id="19" dur="1" fill="hold">
                                          <p:stCondLst>
                                            <p:cond delay="0"/>
                                          </p:stCondLst>
                                        </p:cTn>
                                        <p:tgtEl>
                                          <p:spTgt spid="1734"/>
                                        </p:tgtEl>
                                        <p:attrNameLst>
                                          <p:attrName>style.visibility</p:attrName>
                                        </p:attrNameLst>
                                      </p:cBhvr>
                                      <p:to>
                                        <p:strVal val="visible"/>
                                      </p:to>
                                    </p:set>
                                    <p:animEffect transition="in" filter="barn(outHorizontal)">
                                      <p:cBhvr>
                                        <p:cTn id="20" dur="250"/>
                                        <p:tgtEl>
                                          <p:spTgt spid="1734"/>
                                        </p:tgtEl>
                                      </p:cBhvr>
                                    </p:animEffect>
                                  </p:childTnLst>
                                </p:cTn>
                              </p:par>
                              <p:par>
                                <p:cTn id="21" presetID="16" presetClass="entr" presetSubtype="42" fill="hold" nodeType="withEffect">
                                  <p:stCondLst>
                                    <p:cond delay="0"/>
                                  </p:stCondLst>
                                  <p:childTnLst>
                                    <p:set>
                                      <p:cBhvr>
                                        <p:cTn id="22" dur="1" fill="hold">
                                          <p:stCondLst>
                                            <p:cond delay="0"/>
                                          </p:stCondLst>
                                        </p:cTn>
                                        <p:tgtEl>
                                          <p:spTgt spid="1733"/>
                                        </p:tgtEl>
                                        <p:attrNameLst>
                                          <p:attrName>style.visibility</p:attrName>
                                        </p:attrNameLst>
                                      </p:cBhvr>
                                      <p:to>
                                        <p:strVal val="visible"/>
                                      </p:to>
                                    </p:set>
                                    <p:animEffect transition="in" filter="barn(outHorizontal)">
                                      <p:cBhvr>
                                        <p:cTn id="23" dur="250"/>
                                        <p:tgtEl>
                                          <p:spTgt spid="17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2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74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7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726"/>
                                        </p:tgtEl>
                                        <p:attrNameLst>
                                          <p:attrName>style.visibility</p:attrName>
                                        </p:attrNameLst>
                                      </p:cBhvr>
                                      <p:to>
                                        <p:strVal val="visible"/>
                                      </p:to>
                                    </p:set>
                                    <p:animEffect transition="in" filter="wipe(up)">
                                      <p:cBhvr>
                                        <p:cTn id="56" dur="250"/>
                                        <p:tgtEl>
                                          <p:spTgt spid="17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730"/>
                                        </p:tgtEl>
                                        <p:attrNameLst>
                                          <p:attrName>style.visibility</p:attrName>
                                        </p:attrNameLst>
                                      </p:cBhvr>
                                      <p:to>
                                        <p:strVal val="visible"/>
                                      </p:to>
                                    </p:set>
                                    <p:animEffect transition="in" filter="wipe(up)">
                                      <p:cBhvr>
                                        <p:cTn id="61" dur="250"/>
                                        <p:tgtEl>
                                          <p:spTgt spid="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8" grpId="0" animBg="1"/>
      <p:bldP spid="1719" grpId="0" animBg="1"/>
      <p:bldP spid="17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grpSp>
        <p:nvGrpSpPr>
          <p:cNvPr id="1758" name="Google Shape;1758;p71"/>
          <p:cNvGrpSpPr/>
          <p:nvPr/>
        </p:nvGrpSpPr>
        <p:grpSpPr>
          <a:xfrm>
            <a:off x="0" y="0"/>
            <a:ext cx="1569720" cy="1722120"/>
            <a:chOff x="-63500" y="-109804"/>
            <a:chExt cx="1206500" cy="1333500"/>
          </a:xfrm>
        </p:grpSpPr>
        <p:sp>
          <p:nvSpPr>
            <p:cNvPr id="1759" name="Google Shape;1759;p71"/>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760" name="Google Shape;1760;p71"/>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761" name="Google Shape;1761;p71"/>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thay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62" name="Google Shape;1762;p71"/>
          <p:cNvSpPr/>
          <p:nvPr/>
        </p:nvSpPr>
        <p:spPr>
          <a:xfrm>
            <a:off x="1966233" y="103962"/>
            <a:ext cx="1358153" cy="520028"/>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63" name="Google Shape;1763;p71"/>
          <p:cNvSpPr/>
          <p:nvPr/>
        </p:nvSpPr>
        <p:spPr>
          <a:xfrm>
            <a:off x="986778" y="708548"/>
            <a:ext cx="10998495" cy="1938952"/>
          </a:xfrm>
          <a:prstGeom prst="rect">
            <a:avLst/>
          </a:prstGeom>
          <a:noFill/>
          <a:ln w="9525" cap="flat" cmpd="sng">
            <a:solidFill>
              <a:srgbClr val="385623"/>
            </a:solidFill>
            <a:prstDash val="dash"/>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1 tiến trình được cấp 4 khung trang trong bộ nhớ vật lý và 7 trang trong bộ nhớ ảo. Tại thời điểm nạp tiến trình vào, 4 khung trang này đang trống. Tiến trình truy xuất 7 trang (1, 2, 3, 4, 5, 6, 7) trong bộ nhớ ảo theo thứ tự như sau:		6 2 4 4 5 6 3 1 4 2 3 7 5 6 7 2 4 3 5 1</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764" name="Google Shape;1764;p71"/>
          <p:cNvSpPr/>
          <p:nvPr/>
        </p:nvSpPr>
        <p:spPr>
          <a:xfrm>
            <a:off x="784860" y="2732098"/>
            <a:ext cx="10606394" cy="327269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Tại thời điểm tiến trình truy xuất trang nhớ số 3 lần đầu tiên, trang nhớ nào sẽ bị thay thế, nếu sử dụng giải thuật FIFO? </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6</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2</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4</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5 </a:t>
            </a:r>
            <a:endParaRPr spc="300">
              <a:latin typeface="Calibri" panose="020F0502020204030204" pitchFamily="34" charset="0"/>
              <a:cs typeface="Calibri" panose="020F0502020204030204" pitchFamily="34" charset="0"/>
            </a:endParaRPr>
          </a:p>
        </p:txBody>
      </p:sp>
      <p:pic>
        <p:nvPicPr>
          <p:cNvPr id="1765" name="Google Shape;1765;p71" descr="Table&#10;&#10;Description automatically generated"/>
          <p:cNvPicPr preferRelativeResize="0"/>
          <p:nvPr/>
        </p:nvPicPr>
        <p:blipFill rotWithShape="1">
          <a:blip r:embed="rId4">
            <a:alphaModFix/>
          </a:blip>
          <a:srcRect/>
          <a:stretch/>
        </p:blipFill>
        <p:spPr>
          <a:xfrm>
            <a:off x="2519765" y="4008638"/>
            <a:ext cx="9465508" cy="1996151"/>
          </a:xfrm>
          <a:prstGeom prst="rect">
            <a:avLst/>
          </a:prstGeom>
          <a:noFill/>
          <a:ln>
            <a:noFill/>
          </a:ln>
        </p:spPr>
      </p:pic>
      <p:sp>
        <p:nvSpPr>
          <p:cNvPr id="1766" name="Google Shape;1766;p71"/>
          <p:cNvSpPr/>
          <p:nvPr/>
        </p:nvSpPr>
        <p:spPr>
          <a:xfrm>
            <a:off x="774774" y="3791661"/>
            <a:ext cx="424008" cy="43395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767" name="Google Shape;176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83</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grpSp>
        <p:nvGrpSpPr>
          <p:cNvPr id="1772" name="Google Shape;1772;p72"/>
          <p:cNvGrpSpPr/>
          <p:nvPr/>
        </p:nvGrpSpPr>
        <p:grpSpPr>
          <a:xfrm>
            <a:off x="0" y="0"/>
            <a:ext cx="1569720" cy="1722120"/>
            <a:chOff x="-63500" y="-109804"/>
            <a:chExt cx="1206500" cy="1333500"/>
          </a:xfrm>
        </p:grpSpPr>
        <p:sp>
          <p:nvSpPr>
            <p:cNvPr id="1773" name="Google Shape;1773;p72"/>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774" name="Google Shape;1774;p72"/>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775" name="Google Shape;1775;p72"/>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thay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76" name="Google Shape;1776;p72"/>
          <p:cNvSpPr/>
          <p:nvPr/>
        </p:nvSpPr>
        <p:spPr>
          <a:xfrm>
            <a:off x="1966233" y="103962"/>
            <a:ext cx="1358153" cy="520028"/>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77" name="Google Shape;1777;p72"/>
          <p:cNvSpPr/>
          <p:nvPr/>
        </p:nvSpPr>
        <p:spPr>
          <a:xfrm>
            <a:off x="986778" y="708548"/>
            <a:ext cx="10998495" cy="1938952"/>
          </a:xfrm>
          <a:prstGeom prst="rect">
            <a:avLst/>
          </a:prstGeom>
          <a:noFill/>
          <a:ln w="9525" cap="flat" cmpd="sng">
            <a:solidFill>
              <a:srgbClr val="385623"/>
            </a:solidFill>
            <a:prstDash val="dash"/>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1 tiến trình được cấp 4 khung trang trong bộ nhớ vật lý và 7 trang trong bộ nhớ ảo. Tại thời điểm nạp tiến trình vào, 4 khung trang này đang trống. Tiến trình truy xuất 7 trang (1, 2, 3, 4, 5, 6, 7) trong bộ nhớ ảo theo thứ tự như sau:		6 2 4 4 5 6 3 1 4 2 3 7 5 6 7 2 4 3 5 1</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778" name="Google Shape;1778;p72"/>
          <p:cNvSpPr/>
          <p:nvPr/>
        </p:nvSpPr>
        <p:spPr>
          <a:xfrm>
            <a:off x="784860" y="2902941"/>
            <a:ext cx="1140714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Tại thời điểm tiến trình truy xuất trang nhớ số 1 lần đầu tiên, trang nhớ nào sẽ bị thay thế, nếu sử dụng giải thuật OPT?</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6</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2</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4</a:t>
            </a:r>
            <a:endParaRPr spc="300">
              <a:latin typeface="Calibri" panose="020F0502020204030204" pitchFamily="34" charset="0"/>
              <a:cs typeface="Calibri" panose="020F0502020204030204" pitchFamily="34" charset="0"/>
            </a:endParaRPr>
          </a:p>
          <a:p>
            <a:pPr marL="0" marR="0" lvl="0" indent="0" algn="l"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5</a:t>
            </a:r>
            <a:endParaRPr spc="300">
              <a:latin typeface="Calibri" panose="020F0502020204030204" pitchFamily="34" charset="0"/>
              <a:cs typeface="Calibri" panose="020F0502020204030204" pitchFamily="34" charset="0"/>
            </a:endParaRPr>
          </a:p>
        </p:txBody>
      </p:sp>
      <p:sp>
        <p:nvSpPr>
          <p:cNvPr id="1779" name="Google Shape;1779;p72"/>
          <p:cNvSpPr/>
          <p:nvPr/>
        </p:nvSpPr>
        <p:spPr>
          <a:xfrm>
            <a:off x="723166" y="5331310"/>
            <a:ext cx="424008" cy="43395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780" name="Google Shape;1780;p72" descr="A screenshot of a computer&#10;&#10;Description automatically generated with low confidence"/>
          <p:cNvPicPr preferRelativeResize="0"/>
          <p:nvPr/>
        </p:nvPicPr>
        <p:blipFill rotWithShape="1">
          <a:blip r:embed="rId4">
            <a:alphaModFix/>
          </a:blip>
          <a:srcRect/>
          <a:stretch/>
        </p:blipFill>
        <p:spPr>
          <a:xfrm>
            <a:off x="2510726" y="4116457"/>
            <a:ext cx="9128501" cy="2126791"/>
          </a:xfrm>
          <a:prstGeom prst="rect">
            <a:avLst/>
          </a:prstGeom>
          <a:noFill/>
          <a:ln>
            <a:noFill/>
          </a:ln>
        </p:spPr>
      </p:pic>
      <p:sp>
        <p:nvSpPr>
          <p:cNvPr id="1781" name="Google Shape;1781;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84</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grpSp>
        <p:nvGrpSpPr>
          <p:cNvPr id="1786" name="Google Shape;1786;p73"/>
          <p:cNvGrpSpPr/>
          <p:nvPr/>
        </p:nvGrpSpPr>
        <p:grpSpPr>
          <a:xfrm>
            <a:off x="0" y="0"/>
            <a:ext cx="1569720" cy="1722120"/>
            <a:chOff x="-63500" y="-109804"/>
            <a:chExt cx="1206500" cy="1333500"/>
          </a:xfrm>
        </p:grpSpPr>
        <p:sp>
          <p:nvSpPr>
            <p:cNvPr id="1787" name="Google Shape;1787;p73"/>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788" name="Google Shape;1788;p73"/>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789" name="Google Shape;1789;p73"/>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thay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90" name="Google Shape;1790;p73"/>
          <p:cNvSpPr/>
          <p:nvPr/>
        </p:nvSpPr>
        <p:spPr>
          <a:xfrm>
            <a:off x="1966233" y="103962"/>
            <a:ext cx="1358153" cy="520028"/>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Bài tập</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791" name="Google Shape;1791;p73"/>
          <p:cNvSpPr/>
          <p:nvPr/>
        </p:nvSpPr>
        <p:spPr>
          <a:xfrm>
            <a:off x="986778" y="708548"/>
            <a:ext cx="10998495" cy="1938952"/>
          </a:xfrm>
          <a:prstGeom prst="rect">
            <a:avLst/>
          </a:prstGeom>
          <a:noFill/>
          <a:ln w="9525" cap="flat" cmpd="sng">
            <a:solidFill>
              <a:srgbClr val="385623"/>
            </a:solidFill>
            <a:prstDash val="dash"/>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panose="020F0502020204030204" pitchFamily="34" charset="0"/>
                <a:ea typeface="Calibri"/>
                <a:cs typeface="Calibri" panose="020F0502020204030204" pitchFamily="34" charset="0"/>
                <a:sym typeface="Calibri"/>
              </a:rPr>
              <a:t>1 tiến trình được cấp 4 khung trang trong bộ nhớ vật lý và 7 trang trong bộ nhớ ảo. Tại thời điểm nạp tiến trình vào, 4 khung trang này đang trống. Tiến trình truy xuất 7 trang (1, 2, 3, 4, 5, 6, 7) trong bộ nhớ ảo theo thứ tự như sau:		6 2 4 4 5 6 3 1 4 2 3 7 5 6 7 2 4 3 5 1</a:t>
            </a:r>
            <a:endParaRPr sz="2000" spc="300">
              <a:solidFill>
                <a:srgbClr val="385623"/>
              </a:solidFill>
              <a:latin typeface="Calibri" panose="020F0502020204030204" pitchFamily="34" charset="0"/>
              <a:ea typeface="Calibri"/>
              <a:cs typeface="Calibri" panose="020F0502020204030204" pitchFamily="34" charset="0"/>
              <a:sym typeface="Calibri"/>
            </a:endParaRPr>
          </a:p>
        </p:txBody>
      </p:sp>
      <p:sp>
        <p:nvSpPr>
          <p:cNvPr id="1792" name="Google Shape;1792;p73"/>
          <p:cNvSpPr/>
          <p:nvPr/>
        </p:nvSpPr>
        <p:spPr>
          <a:xfrm>
            <a:off x="557640" y="2871582"/>
            <a:ext cx="11634360"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Tại thời điểm tiến trình truy xuất trang nhớ số 7 lần đầu tiên, có tất cả bao nhiêu lỗi trang đã xảy ra (không tính lỗi trang xảy ra khi nạp trang nhớ số 7), nếu sử dụng giải thuật LRU? </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A. 6</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B. 2</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C. 7 </a:t>
            </a:r>
            <a:endParaRPr spc="300">
              <a:latin typeface="Calibri" panose="020F0502020204030204" pitchFamily="34" charset="0"/>
              <a:cs typeface="Calibri" panose="020F0502020204030204" pitchFamily="34" charset="0"/>
            </a:endParaRPr>
          </a:p>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D. 8</a:t>
            </a:r>
            <a:endParaRPr spc="300">
              <a:latin typeface="Calibri" panose="020F0502020204030204" pitchFamily="34" charset="0"/>
              <a:cs typeface="Calibri" panose="020F0502020204030204" pitchFamily="34" charset="0"/>
            </a:endParaRPr>
          </a:p>
        </p:txBody>
      </p:sp>
      <p:sp>
        <p:nvSpPr>
          <p:cNvPr id="1793" name="Google Shape;1793;p73"/>
          <p:cNvSpPr/>
          <p:nvPr/>
        </p:nvSpPr>
        <p:spPr>
          <a:xfrm>
            <a:off x="572877" y="5143404"/>
            <a:ext cx="423900" cy="4341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794" name="Google Shape;1794;p73" descr="Table&#10;&#10;Description automatically generated"/>
          <p:cNvPicPr preferRelativeResize="0"/>
          <p:nvPr/>
        </p:nvPicPr>
        <p:blipFill rotWithShape="1">
          <a:blip r:embed="rId4">
            <a:alphaModFix/>
          </a:blip>
          <a:srcRect/>
          <a:stretch/>
        </p:blipFill>
        <p:spPr>
          <a:xfrm>
            <a:off x="2092271" y="4301183"/>
            <a:ext cx="9453967" cy="2118428"/>
          </a:xfrm>
          <a:prstGeom prst="rect">
            <a:avLst/>
          </a:prstGeom>
          <a:noFill/>
          <a:ln>
            <a:noFill/>
          </a:ln>
        </p:spPr>
      </p:pic>
      <p:sp>
        <p:nvSpPr>
          <p:cNvPr id="1795" name="Google Shape;1795;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85</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pic>
        <p:nvPicPr>
          <p:cNvPr id="1800" name="Google Shape;1800;p74" descr="image.png"/>
          <p:cNvPicPr preferRelativeResize="0"/>
          <p:nvPr/>
        </p:nvPicPr>
        <p:blipFill rotWithShape="1">
          <a:blip r:embed="rId3">
            <a:alphaModFix/>
          </a:blip>
          <a:srcRect/>
          <a:stretch/>
        </p:blipFill>
        <p:spPr>
          <a:xfrm>
            <a:off x="986777" y="1031016"/>
            <a:ext cx="6009923" cy="5215672"/>
          </a:xfrm>
          <a:prstGeom prst="rect">
            <a:avLst/>
          </a:prstGeom>
          <a:noFill/>
          <a:ln>
            <a:noFill/>
          </a:ln>
        </p:spPr>
      </p:pic>
      <p:grpSp>
        <p:nvGrpSpPr>
          <p:cNvPr id="1801" name="Google Shape;1801;p74"/>
          <p:cNvGrpSpPr/>
          <p:nvPr/>
        </p:nvGrpSpPr>
        <p:grpSpPr>
          <a:xfrm>
            <a:off x="0" y="0"/>
            <a:ext cx="1569720" cy="1722120"/>
            <a:chOff x="-63500" y="-109804"/>
            <a:chExt cx="1206500" cy="1333500"/>
          </a:xfrm>
        </p:grpSpPr>
        <p:sp>
          <p:nvSpPr>
            <p:cNvPr id="1802" name="Google Shape;1802;p74"/>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803" name="Google Shape;1803;p74"/>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804" name="Google Shape;1804;p74"/>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thuật thay trang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05" name="Google Shape;1805;p74"/>
          <p:cNvSpPr/>
          <p:nvPr/>
        </p:nvSpPr>
        <p:spPr>
          <a:xfrm>
            <a:off x="9184278" y="771002"/>
            <a:ext cx="3007722" cy="520028"/>
          </a:xfrm>
          <a:prstGeom prst="rect">
            <a:avLst/>
          </a:prstGeom>
          <a:solidFill>
            <a:srgbClr val="FEE599"/>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Nghịch</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lý</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Belady</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06" name="Google Shape;1806;p74"/>
          <p:cNvSpPr/>
          <p:nvPr/>
        </p:nvSpPr>
        <p:spPr>
          <a:xfrm>
            <a:off x="7762161" y="1884698"/>
            <a:ext cx="3774141" cy="1938952"/>
          </a:xfrm>
          <a:prstGeom prst="rect">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Nghịch</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lý</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Belady</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là</a:t>
            </a:r>
            <a:r>
              <a:rPr lang="en-US" sz="2000" spc="300">
                <a:solidFill>
                  <a:schemeClr val="dk1"/>
                </a:solidFill>
                <a:latin typeface="Calibri" panose="020F0502020204030204" pitchFamily="34" charset="0"/>
                <a:ea typeface="Calibri"/>
                <a:cs typeface="Calibri" panose="020F0502020204030204" pitchFamily="34" charset="0"/>
                <a:sym typeface="Calibri"/>
              </a:rPr>
              <a:t> số page fault </a:t>
            </a:r>
            <a:r>
              <a:rPr lang="en-US" sz="2000" spc="300" err="1">
                <a:solidFill>
                  <a:schemeClr val="dk1"/>
                </a:solidFill>
                <a:latin typeface="Calibri" panose="020F0502020204030204" pitchFamily="34" charset="0"/>
                <a:ea typeface="Calibri"/>
                <a:cs typeface="Calibri" panose="020F0502020204030204" pitchFamily="34" charset="0"/>
                <a:sym typeface="Calibri"/>
              </a:rPr>
              <a:t>tăng</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mặc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dù</a:t>
            </a:r>
            <a:r>
              <a:rPr lang="en-US" sz="2000" spc="300">
                <a:solidFill>
                  <a:schemeClr val="dk1"/>
                </a:solidFill>
                <a:latin typeface="Calibri" panose="020F0502020204030204" pitchFamily="34" charset="0"/>
                <a:ea typeface="Calibri"/>
                <a:cs typeface="Calibri" panose="020F0502020204030204" pitchFamily="34" charset="0"/>
                <a:sym typeface="Calibri"/>
              </a:rPr>
              <a:t> quá </a:t>
            </a:r>
            <a:r>
              <a:rPr lang="en-US" sz="2000" spc="300" err="1">
                <a:solidFill>
                  <a:schemeClr val="dk1"/>
                </a:solidFill>
                <a:latin typeface="Calibri" panose="020F0502020204030204" pitchFamily="34" charset="0"/>
                <a:ea typeface="Calibri"/>
                <a:cs typeface="Calibri" panose="020F0502020204030204" pitchFamily="34" charset="0"/>
                <a:sym typeface="Calibri"/>
              </a:rPr>
              <a:t>trình</a:t>
            </a:r>
            <a:r>
              <a:rPr lang="en-US" sz="2000" spc="300">
                <a:solidFill>
                  <a:schemeClr val="dk1"/>
                </a:solidFill>
                <a:latin typeface="Calibri" panose="020F0502020204030204" pitchFamily="34" charset="0"/>
                <a:ea typeface="Calibri"/>
                <a:cs typeface="Calibri" panose="020F0502020204030204" pitchFamily="34" charset="0"/>
                <a:sym typeface="Calibri"/>
              </a:rPr>
              <a:t> đã </a:t>
            </a:r>
            <a:r>
              <a:rPr lang="en-US" sz="2000" spc="300" err="1">
                <a:solidFill>
                  <a:schemeClr val="dk1"/>
                </a:solidFill>
                <a:latin typeface="Calibri" panose="020F0502020204030204" pitchFamily="34" charset="0"/>
                <a:ea typeface="Calibri"/>
                <a:cs typeface="Calibri" panose="020F0502020204030204" pitchFamily="34" charset="0"/>
                <a:sym typeface="Calibri"/>
              </a:rPr>
              <a:t>được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cấp</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nhiều</a:t>
            </a:r>
            <a:r>
              <a:rPr lang="en-US" sz="2000" spc="300">
                <a:solidFill>
                  <a:schemeClr val="dk1"/>
                </a:solidFill>
                <a:latin typeface="Calibri" panose="020F0502020204030204" pitchFamily="34" charset="0"/>
                <a:ea typeface="Calibri"/>
                <a:cs typeface="Calibri" panose="020F0502020204030204" pitchFamily="34" charset="0"/>
                <a:sym typeface="Calibri"/>
              </a:rPr>
              <a:t> frame </a:t>
            </a:r>
            <a:r>
              <a:rPr lang="en-US" sz="2000" spc="300" err="1">
                <a:solidFill>
                  <a:schemeClr val="dk1"/>
                </a:solidFill>
                <a:latin typeface="Calibri" panose="020F0502020204030204" pitchFamily="34" charset="0"/>
                <a:ea typeface="Calibri"/>
                <a:cs typeface="Calibri" panose="020F0502020204030204" pitchFamily="34" charset="0"/>
                <a:sym typeface="Calibri"/>
              </a:rPr>
              <a:t>hơn</a:t>
            </a:r>
            <a:endParaRPr sz="16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07" name="Google Shape;180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86</a:t>
            </a:fld>
            <a:endParaRPr spc="300">
              <a:latin typeface="Calibri" panose="020F0502020204030204" pitchFamily="34" charset="0"/>
              <a:cs typeface="Calibri" panose="020F0502020204030204" pitchFamily="34" charset="0"/>
            </a:endParaRPr>
          </a:p>
        </p:txBody>
      </p:sp>
      <p:sp>
        <p:nvSpPr>
          <p:cNvPr id="1808" name="Google Shape;1808;p74"/>
          <p:cNvSpPr txBox="1"/>
          <p:nvPr/>
        </p:nvSpPr>
        <p:spPr>
          <a:xfrm>
            <a:off x="7844778" y="4417358"/>
            <a:ext cx="359790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Chỉ</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xảy</a:t>
            </a:r>
            <a:r>
              <a:rPr lang="en-US" sz="2000" spc="300">
                <a:solidFill>
                  <a:schemeClr val="dk1"/>
                </a:solidFill>
                <a:latin typeface="Calibri" panose="020F0502020204030204" pitchFamily="34" charset="0"/>
                <a:ea typeface="Calibri"/>
                <a:cs typeface="Calibri" panose="020F0502020204030204" pitchFamily="34" charset="0"/>
                <a:sym typeface="Calibri"/>
              </a:rPr>
              <a:t> ra </a:t>
            </a:r>
            <a:r>
              <a:rPr lang="en-US" sz="2000" spc="300" err="1">
                <a:solidFill>
                  <a:schemeClr val="dk1"/>
                </a:solidFill>
                <a:latin typeface="Calibri" panose="020F0502020204030204" pitchFamily="34" charset="0"/>
                <a:ea typeface="Calibri"/>
                <a:cs typeface="Calibri" panose="020F0502020204030204" pitchFamily="34" charset="0"/>
                <a:sym typeface="Calibri"/>
              </a:rPr>
              <a:t>trong</a:t>
            </a:r>
            <a:r>
              <a:rPr lang="en-US" sz="2000" spc="300">
                <a:solidFill>
                  <a:schemeClr val="dk1"/>
                </a:solidFill>
                <a:latin typeface="Calibri" panose="020F0502020204030204" pitchFamily="34" charset="0"/>
                <a:ea typeface="Calibri"/>
                <a:cs typeface="Calibri" panose="020F0502020204030204" pitchFamily="34" charset="0"/>
                <a:sym typeface="Calibri"/>
              </a:rPr>
              <a:t> FIFO</a:t>
            </a:r>
            <a:endParaRPr spc="30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spc="300" err="1">
                <a:solidFill>
                  <a:schemeClr val="dk1"/>
                </a:solidFill>
                <a:latin typeface="Calibri" panose="020F0502020204030204" pitchFamily="34" charset="0"/>
                <a:ea typeface="Calibri"/>
                <a:cs typeface="Calibri" panose="020F0502020204030204" pitchFamily="34" charset="0"/>
                <a:sym typeface="Calibri"/>
              </a:rPr>
              <a:t>Khắc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phục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được</a:t>
            </a: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err="1">
                <a:solidFill>
                  <a:schemeClr val="dk1"/>
                </a:solidFill>
                <a:latin typeface="Calibri" panose="020F0502020204030204" pitchFamily="34" charset="0"/>
                <a:ea typeface="Calibri"/>
                <a:cs typeface="Calibri" panose="020F0502020204030204" pitchFamily="34" charset="0"/>
                <a:sym typeface="Calibri"/>
              </a:rPr>
              <a:t>bởi</a:t>
            </a:r>
            <a:r>
              <a:rPr lang="en-US" sz="2000" spc="300">
                <a:solidFill>
                  <a:schemeClr val="dk1"/>
                </a:solidFill>
                <a:latin typeface="Calibri" panose="020F0502020204030204" pitchFamily="34" charset="0"/>
                <a:ea typeface="Calibri"/>
                <a:cs typeface="Calibri" panose="020F0502020204030204" pitchFamily="34" charset="0"/>
                <a:sym typeface="Calibri"/>
              </a:rPr>
              <a:t> OPT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grpSp>
        <p:nvGrpSpPr>
          <p:cNvPr id="1813" name="Google Shape;1813;p75"/>
          <p:cNvGrpSpPr/>
          <p:nvPr/>
        </p:nvGrpSpPr>
        <p:grpSpPr>
          <a:xfrm>
            <a:off x="0" y="0"/>
            <a:ext cx="1569720" cy="1722120"/>
            <a:chOff x="-63500" y="-109804"/>
            <a:chExt cx="1206500" cy="1333500"/>
          </a:xfrm>
        </p:grpSpPr>
        <p:sp>
          <p:nvSpPr>
            <p:cNvPr id="1814" name="Google Shape;1814;p75"/>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815" name="Google Shape;1815;p75"/>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816" name="Google Shape;1816;p75"/>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Vấn đề cấp phát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17" name="Google Shape;1817;p75"/>
          <p:cNvSpPr/>
          <p:nvPr/>
        </p:nvSpPr>
        <p:spPr>
          <a:xfrm>
            <a:off x="1074278" y="640969"/>
            <a:ext cx="10278035" cy="168251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OS quyết định cấp cho mỗi process bao nhiêu frame.</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80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Cấp ít frame        ⇒ nhiều page fault </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800"/>
              </a:spcBef>
              <a:spcAft>
                <a:spcPts val="0"/>
              </a:spcAft>
              <a:buClr>
                <a:schemeClr val="dk1"/>
              </a:buClr>
              <a:buSzPts val="2000"/>
              <a:buFont typeface="Arial"/>
              <a:buChar char="•"/>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Cấp nhiều frame ⇒ giảm mức độ multiprogramming</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18" name="Google Shape;1818;p75"/>
          <p:cNvSpPr/>
          <p:nvPr/>
        </p:nvSpPr>
        <p:spPr>
          <a:xfrm>
            <a:off x="-228600" y="2677712"/>
            <a:ext cx="2864991" cy="10258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Cấp phát tĩnh</a:t>
            </a:r>
            <a:endParaRPr sz="1800" spc="300">
              <a:solidFill>
                <a:srgbClr val="1F3864"/>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80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 (fixed-allocation)</a:t>
            </a:r>
            <a:endParaRPr spc="300">
              <a:latin typeface="Calibri" panose="020F0502020204030204" pitchFamily="34" charset="0"/>
              <a:cs typeface="Calibri" panose="020F0502020204030204" pitchFamily="34" charset="0"/>
            </a:endParaRPr>
          </a:p>
        </p:txBody>
      </p:sp>
      <p:sp>
        <p:nvSpPr>
          <p:cNvPr id="1819" name="Google Shape;1819;p75"/>
          <p:cNvSpPr/>
          <p:nvPr/>
        </p:nvSpPr>
        <p:spPr>
          <a:xfrm>
            <a:off x="0" y="4943235"/>
            <a:ext cx="2865464" cy="10258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Cấp phát động </a:t>
            </a:r>
            <a:endParaRPr sz="1800" spc="300">
              <a:solidFill>
                <a:srgbClr val="C00000"/>
              </a:solidFill>
              <a:latin typeface="Calibri" panose="020F0502020204030204" pitchFamily="34" charset="0"/>
              <a:ea typeface="Calibri"/>
              <a:cs typeface="Calibri" panose="020F0502020204030204" pitchFamily="34" charset="0"/>
              <a:sym typeface="Calibri"/>
            </a:endParaRPr>
          </a:p>
          <a:p>
            <a:pPr marL="0" marR="0" lvl="0" indent="0" algn="ctr" rtl="0">
              <a:lnSpc>
                <a:spcPct val="150000"/>
              </a:lnSpc>
              <a:spcBef>
                <a:spcPts val="800"/>
              </a:spcBef>
              <a:spcAft>
                <a:spcPts val="0"/>
              </a:spcAft>
              <a:buNone/>
            </a:pPr>
            <a:r>
              <a:rPr lang="en-US" sz="1800" spc="300">
                <a:solidFill>
                  <a:srgbClr val="C00000"/>
                </a:solidFill>
                <a:latin typeface="Calibri" panose="020F0502020204030204" pitchFamily="34" charset="0"/>
                <a:ea typeface="Calibri"/>
                <a:cs typeface="Calibri" panose="020F0502020204030204" pitchFamily="34" charset="0"/>
                <a:sym typeface="Calibri"/>
              </a:rPr>
              <a:t>(variable-allocation)</a:t>
            </a:r>
            <a:endParaRPr spc="300">
              <a:latin typeface="Calibri" panose="020F0502020204030204" pitchFamily="34" charset="0"/>
              <a:cs typeface="Calibri" panose="020F0502020204030204" pitchFamily="34" charset="0"/>
            </a:endParaRPr>
          </a:p>
        </p:txBody>
      </p:sp>
      <p:grpSp>
        <p:nvGrpSpPr>
          <p:cNvPr id="1820" name="Google Shape;1820;p75"/>
          <p:cNvGrpSpPr/>
          <p:nvPr/>
        </p:nvGrpSpPr>
        <p:grpSpPr>
          <a:xfrm>
            <a:off x="2372064" y="2318951"/>
            <a:ext cx="6096000" cy="1544012"/>
            <a:chOff x="2372064" y="2318951"/>
            <a:chExt cx="6096000" cy="1544012"/>
          </a:xfrm>
        </p:grpSpPr>
        <p:sp>
          <p:nvSpPr>
            <p:cNvPr id="1821" name="Google Shape;1821;p75"/>
            <p:cNvSpPr/>
            <p:nvPr/>
          </p:nvSpPr>
          <p:spPr>
            <a:xfrm>
              <a:off x="2372064" y="2318951"/>
              <a:ext cx="6096000" cy="1544012"/>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Số frame cấp không đổi</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just" rtl="0">
                <a:lnSpc>
                  <a:spcPct val="150000"/>
                </a:lnSpc>
                <a:spcBef>
                  <a:spcPts val="80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Cấp vào thời điểm loading</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457200" marR="0" lvl="1" indent="0" algn="just" rtl="0">
                <a:lnSpc>
                  <a:spcPct val="150000"/>
                </a:lnSpc>
                <a:spcBef>
                  <a:spcPts val="80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Có thể tùy thuộc vào từng ứng dụng</a:t>
              </a:r>
              <a:endParaRPr sz="18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22" name="Google Shape;1822;p75"/>
            <p:cNvSpPr/>
            <p:nvPr/>
          </p:nvSpPr>
          <p:spPr>
            <a:xfrm>
              <a:off x="2372064" y="2429446"/>
              <a:ext cx="493400" cy="1323022"/>
            </a:xfrm>
            <a:prstGeom prst="leftBrace">
              <a:avLst>
                <a:gd name="adj1" fmla="val 8333"/>
                <a:gd name="adj2" fmla="val 50000"/>
              </a:avLst>
            </a:prstGeom>
            <a:noFill/>
            <a:ln w="28575"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823" name="Google Shape;1823;p75"/>
          <p:cNvGrpSpPr/>
          <p:nvPr/>
        </p:nvGrpSpPr>
        <p:grpSpPr>
          <a:xfrm>
            <a:off x="2749860" y="4472424"/>
            <a:ext cx="8849153" cy="2062103"/>
            <a:chOff x="2749860" y="4472424"/>
            <a:chExt cx="8849153" cy="2062103"/>
          </a:xfrm>
        </p:grpSpPr>
        <p:sp>
          <p:nvSpPr>
            <p:cNvPr id="1824" name="Google Shape;1824;p75"/>
            <p:cNvSpPr/>
            <p:nvPr/>
          </p:nvSpPr>
          <p:spPr>
            <a:xfrm>
              <a:off x="2762067" y="4472424"/>
              <a:ext cx="8836946" cy="2062103"/>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Số frame cấp cho mỗi process có thể thay đổi trong khi chạy</a:t>
              </a:r>
              <a:endParaRPr spc="300">
                <a:latin typeface="Calibri" panose="020F0502020204030204" pitchFamily="34" charset="0"/>
                <a:cs typeface="Calibri" panose="020F0502020204030204" pitchFamily="34" charset="0"/>
              </a:endParaRPr>
            </a:p>
            <a:p>
              <a:pPr marL="1200150" marR="0" lvl="2" indent="-285750" algn="just" rtl="0">
                <a:lnSpc>
                  <a:spcPct val="150000"/>
                </a:lnSpc>
                <a:spcBef>
                  <a:spcPts val="800"/>
                </a:spcBef>
                <a:spcAft>
                  <a:spcPts val="0"/>
                </a:spcAft>
                <a:buClr>
                  <a:schemeClr val="dk1"/>
                </a:buClr>
                <a:buSzPts val="1800"/>
                <a:buFont typeface="Arial"/>
                <a:buChar char="•"/>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Nếu tỷ lệ page-fault cao  ⇒ cấp thêm frame</a:t>
              </a:r>
              <a:endParaRPr spc="300">
                <a:latin typeface="Calibri" panose="020F0502020204030204" pitchFamily="34" charset="0"/>
                <a:cs typeface="Calibri" panose="020F0502020204030204" pitchFamily="34" charset="0"/>
              </a:endParaRPr>
            </a:p>
            <a:p>
              <a:pPr marL="1200150" marR="0" lvl="2" indent="-285750" algn="just" rtl="0">
                <a:lnSpc>
                  <a:spcPct val="150000"/>
                </a:lnSpc>
                <a:spcBef>
                  <a:spcPts val="800"/>
                </a:spcBef>
                <a:spcAft>
                  <a:spcPts val="0"/>
                </a:spcAft>
                <a:buClr>
                  <a:schemeClr val="dk1"/>
                </a:buClr>
                <a:buSzPts val="1800"/>
                <a:buFont typeface="Arial"/>
                <a:buChar char="•"/>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Nếu tỷ lệ page-fault thấp ⇒ giảm bớt frame</a:t>
              </a:r>
              <a:endParaRPr spc="300">
                <a:latin typeface="Calibri" panose="020F0502020204030204" pitchFamily="34" charset="0"/>
                <a:cs typeface="Calibri" panose="020F0502020204030204" pitchFamily="34" charset="0"/>
              </a:endParaRPr>
            </a:p>
            <a:p>
              <a:pPr marL="457200" marR="0" lvl="1" indent="0" algn="just" rtl="0">
                <a:lnSpc>
                  <a:spcPct val="150000"/>
                </a:lnSpc>
                <a:spcBef>
                  <a:spcPts val="800"/>
                </a:spcBef>
                <a:spcAft>
                  <a:spcPts val="0"/>
                </a:spcAft>
                <a:buNone/>
              </a:pPr>
              <a:r>
                <a:rPr lang="en-US" sz="1800" b="0" i="0" u="none" strike="noStrike" cap="none" spc="300">
                  <a:solidFill>
                    <a:schemeClr val="dk1"/>
                  </a:solidFill>
                  <a:latin typeface="Calibri" panose="020F0502020204030204" pitchFamily="34" charset="0"/>
                  <a:ea typeface="Calibri"/>
                  <a:cs typeface="Calibri" panose="020F0502020204030204" pitchFamily="34" charset="0"/>
                  <a:sym typeface="Calibri"/>
                </a:rPr>
                <a:t>Phải mất chi phí để ước định các process</a:t>
              </a:r>
              <a:endParaRPr spc="300">
                <a:latin typeface="Calibri" panose="020F0502020204030204" pitchFamily="34" charset="0"/>
                <a:cs typeface="Calibri" panose="020F0502020204030204" pitchFamily="34" charset="0"/>
              </a:endParaRPr>
            </a:p>
          </p:txBody>
        </p:sp>
        <p:sp>
          <p:nvSpPr>
            <p:cNvPr id="1825" name="Google Shape;1825;p75"/>
            <p:cNvSpPr/>
            <p:nvPr/>
          </p:nvSpPr>
          <p:spPr>
            <a:xfrm>
              <a:off x="2749860" y="4708059"/>
              <a:ext cx="493400" cy="1590832"/>
            </a:xfrm>
            <a:prstGeom prst="lef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826" name="Google Shape;1826;p75"/>
          <p:cNvGrpSpPr/>
          <p:nvPr/>
        </p:nvGrpSpPr>
        <p:grpSpPr>
          <a:xfrm>
            <a:off x="8703481" y="3469342"/>
            <a:ext cx="3488519" cy="1013294"/>
            <a:chOff x="8537442" y="3048337"/>
            <a:chExt cx="3488519" cy="1013294"/>
          </a:xfrm>
        </p:grpSpPr>
        <p:sp>
          <p:nvSpPr>
            <p:cNvPr id="1827" name="Google Shape;1827;p75"/>
            <p:cNvSpPr txBox="1"/>
            <p:nvPr/>
          </p:nvSpPr>
          <p:spPr>
            <a:xfrm>
              <a:off x="8537442" y="3464419"/>
              <a:ext cx="34885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spc="300">
                  <a:solidFill>
                    <a:srgbClr val="833C0B"/>
                  </a:solidFill>
                  <a:latin typeface="Calibri" panose="020F0502020204030204" pitchFamily="34" charset="0"/>
                  <a:ea typeface="Calibri"/>
                  <a:cs typeface="Calibri" panose="020F0502020204030204" pitchFamily="34" charset="0"/>
                  <a:sym typeface="Calibri"/>
                </a:rPr>
                <a:t>dựa vào kích thước process</a:t>
              </a:r>
              <a:endParaRPr sz="1600" spc="300">
                <a:solidFill>
                  <a:srgbClr val="833C0B"/>
                </a:solidFill>
                <a:latin typeface="Calibri" panose="020F0502020204030204" pitchFamily="34" charset="0"/>
                <a:ea typeface="Calibri"/>
                <a:cs typeface="Calibri" panose="020F0502020204030204" pitchFamily="34" charset="0"/>
                <a:sym typeface="Calibri"/>
              </a:endParaRPr>
            </a:p>
          </p:txBody>
        </p:sp>
        <p:grpSp>
          <p:nvGrpSpPr>
            <p:cNvPr id="1828" name="Google Shape;1828;p75"/>
            <p:cNvGrpSpPr/>
            <p:nvPr/>
          </p:nvGrpSpPr>
          <p:grpSpPr>
            <a:xfrm>
              <a:off x="10068477" y="3048337"/>
              <a:ext cx="955235" cy="1013294"/>
              <a:chOff x="10068477" y="3048337"/>
              <a:chExt cx="955235" cy="1013294"/>
            </a:xfrm>
          </p:grpSpPr>
          <p:sp>
            <p:nvSpPr>
              <p:cNvPr id="1829" name="Google Shape;1829;p75"/>
              <p:cNvSpPr/>
              <p:nvPr/>
            </p:nvSpPr>
            <p:spPr>
              <a:xfrm rot="-648093">
                <a:off x="10144223" y="3113824"/>
                <a:ext cx="782283" cy="882321"/>
              </a:xfrm>
              <a:prstGeom prst="arc">
                <a:avLst>
                  <a:gd name="adj1" fmla="val 16200000"/>
                  <a:gd name="adj2" fmla="val 0"/>
                </a:avLst>
              </a:prstGeom>
              <a:noFill/>
              <a:ln w="28575"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30" name="Google Shape;1830;p75"/>
              <p:cNvSpPr/>
              <p:nvPr/>
            </p:nvSpPr>
            <p:spPr>
              <a:xfrm>
                <a:off x="10781665" y="3388169"/>
                <a:ext cx="242047" cy="107577"/>
              </a:xfrm>
              <a:custGeom>
                <a:avLst/>
                <a:gdLst/>
                <a:ahLst/>
                <a:cxnLst/>
                <a:rect l="l" t="t" r="r" b="b"/>
                <a:pathLst>
                  <a:path w="242047" h="107577" extrusionOk="0">
                    <a:moveTo>
                      <a:pt x="0" y="0"/>
                    </a:moveTo>
                    <a:lnTo>
                      <a:pt x="188258" y="107577"/>
                    </a:lnTo>
                    <a:lnTo>
                      <a:pt x="242047" y="0"/>
                    </a:lnTo>
                  </a:path>
                </a:pathLst>
              </a:custGeom>
              <a:noFill/>
              <a:ln w="28575"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panose="020F0502020204030204" pitchFamily="34" charset="0"/>
                  <a:ea typeface="Calibri"/>
                  <a:cs typeface="Calibri" panose="020F0502020204030204" pitchFamily="34" charset="0"/>
                  <a:sym typeface="Calibri"/>
                </a:endParaRPr>
              </a:p>
            </p:txBody>
          </p:sp>
        </p:grpSp>
      </p:grpSp>
      <p:grpSp>
        <p:nvGrpSpPr>
          <p:cNvPr id="1831" name="Google Shape;1831;p75"/>
          <p:cNvGrpSpPr/>
          <p:nvPr/>
        </p:nvGrpSpPr>
        <p:grpSpPr>
          <a:xfrm>
            <a:off x="7081746" y="2205838"/>
            <a:ext cx="5170947" cy="1569660"/>
            <a:chOff x="7081746" y="2205838"/>
            <a:chExt cx="5170947" cy="1569660"/>
          </a:xfrm>
        </p:grpSpPr>
        <p:grpSp>
          <p:nvGrpSpPr>
            <p:cNvPr id="1832" name="Google Shape;1832;p75"/>
            <p:cNvGrpSpPr/>
            <p:nvPr/>
          </p:nvGrpSpPr>
          <p:grpSpPr>
            <a:xfrm>
              <a:off x="7081746" y="2205838"/>
              <a:ext cx="5170947" cy="1569660"/>
              <a:chOff x="7221071" y="2339564"/>
              <a:chExt cx="5170947" cy="1569660"/>
            </a:xfrm>
          </p:grpSpPr>
          <p:sp>
            <p:nvSpPr>
              <p:cNvPr id="1833" name="Google Shape;1833;p75"/>
              <p:cNvSpPr/>
              <p:nvPr/>
            </p:nvSpPr>
            <p:spPr>
              <a:xfrm>
                <a:off x="8216153" y="2339564"/>
                <a:ext cx="4175865" cy="15696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Cấp phát bằng nhau</a:t>
                </a:r>
                <a:endParaRPr spc="300">
                  <a:latin typeface="Calibri" panose="020F0502020204030204" pitchFamily="34" charset="0"/>
                  <a:cs typeface="Calibri" panose="020F0502020204030204" pitchFamily="34" charset="0"/>
                </a:endParaRPr>
              </a:p>
              <a:p>
                <a:pPr marL="0" marR="0" lvl="0" indent="0" algn="l" rtl="0">
                  <a:lnSpc>
                    <a:spcPct val="150000"/>
                  </a:lnSpc>
                  <a:spcBef>
                    <a:spcPts val="90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Cấp phát theo độ ưu tiên</a:t>
                </a:r>
                <a:endParaRPr sz="1800" spc="300">
                  <a:solidFill>
                    <a:srgbClr val="1F3864"/>
                  </a:solidFill>
                  <a:latin typeface="Calibri" panose="020F0502020204030204" pitchFamily="34" charset="0"/>
                  <a:ea typeface="Calibri"/>
                  <a:cs typeface="Calibri" panose="020F0502020204030204" pitchFamily="34" charset="0"/>
                  <a:sym typeface="Calibri"/>
                </a:endParaRPr>
              </a:p>
              <a:p>
                <a:pPr marL="0" marR="0" lvl="0" indent="0" algn="l" rtl="0">
                  <a:lnSpc>
                    <a:spcPct val="150000"/>
                  </a:lnSpc>
                  <a:spcBef>
                    <a:spcPts val="900"/>
                  </a:spcBef>
                  <a:spcAft>
                    <a:spcPts val="0"/>
                  </a:spcAft>
                  <a:buNone/>
                </a:pPr>
                <a:r>
                  <a:rPr lang="en-US" sz="1800" spc="300">
                    <a:solidFill>
                      <a:srgbClr val="1F3864"/>
                    </a:solidFill>
                    <a:latin typeface="Calibri" panose="020F0502020204030204" pitchFamily="34" charset="0"/>
                    <a:ea typeface="Calibri"/>
                    <a:cs typeface="Calibri" panose="020F0502020204030204" pitchFamily="34" charset="0"/>
                    <a:sym typeface="Calibri"/>
                  </a:rPr>
                  <a:t>Cấp phát theo tỉ lệ</a:t>
                </a:r>
                <a:endParaRPr sz="1800" spc="300">
                  <a:solidFill>
                    <a:srgbClr val="1F3864"/>
                  </a:solidFill>
                  <a:latin typeface="Calibri" panose="020F0502020204030204" pitchFamily="34" charset="0"/>
                  <a:ea typeface="Calibri"/>
                  <a:cs typeface="Calibri" panose="020F0502020204030204" pitchFamily="34" charset="0"/>
                  <a:sym typeface="Calibri"/>
                </a:endParaRPr>
              </a:p>
            </p:txBody>
          </p:sp>
          <p:cxnSp>
            <p:nvCxnSpPr>
              <p:cNvPr id="1834" name="Google Shape;1834;p75"/>
              <p:cNvCxnSpPr/>
              <p:nvPr/>
            </p:nvCxnSpPr>
            <p:spPr>
              <a:xfrm rot="10800000" flipH="1">
                <a:off x="7221071" y="2709213"/>
                <a:ext cx="995082" cy="479913"/>
              </a:xfrm>
              <a:prstGeom prst="straightConnector1">
                <a:avLst/>
              </a:prstGeom>
              <a:noFill/>
              <a:ln w="28575" cap="flat" cmpd="sng">
                <a:solidFill>
                  <a:srgbClr val="1F3864"/>
                </a:solidFill>
                <a:prstDash val="solid"/>
                <a:miter lim="800000"/>
                <a:headEnd type="none" w="sm" len="sm"/>
                <a:tailEnd type="triangle" w="med" len="med"/>
              </a:ln>
            </p:spPr>
          </p:cxnSp>
          <p:cxnSp>
            <p:nvCxnSpPr>
              <p:cNvPr id="1835" name="Google Shape;1835;p75"/>
              <p:cNvCxnSpPr/>
              <p:nvPr/>
            </p:nvCxnSpPr>
            <p:spPr>
              <a:xfrm rot="10800000" flipH="1">
                <a:off x="7221071" y="3201290"/>
                <a:ext cx="923215" cy="15166"/>
              </a:xfrm>
              <a:prstGeom prst="straightConnector1">
                <a:avLst/>
              </a:prstGeom>
              <a:noFill/>
              <a:ln w="28575" cap="flat" cmpd="sng">
                <a:solidFill>
                  <a:srgbClr val="1F3864"/>
                </a:solidFill>
                <a:prstDash val="solid"/>
                <a:miter lim="800000"/>
                <a:headEnd type="none" w="sm" len="sm"/>
                <a:tailEnd type="triangle" w="med" len="med"/>
              </a:ln>
            </p:spPr>
          </p:cxnSp>
        </p:grpSp>
        <p:cxnSp>
          <p:nvCxnSpPr>
            <p:cNvPr id="1836" name="Google Shape;1836;p75"/>
            <p:cNvCxnSpPr/>
            <p:nvPr/>
          </p:nvCxnSpPr>
          <p:spPr>
            <a:xfrm>
              <a:off x="7081746" y="3067564"/>
              <a:ext cx="995082" cy="544178"/>
            </a:xfrm>
            <a:prstGeom prst="straightConnector1">
              <a:avLst/>
            </a:prstGeom>
            <a:noFill/>
            <a:ln w="28575" cap="flat" cmpd="sng">
              <a:solidFill>
                <a:srgbClr val="1F3864"/>
              </a:solidFill>
              <a:prstDash val="solid"/>
              <a:miter lim="800000"/>
              <a:headEnd type="none" w="sm" len="sm"/>
              <a:tailEnd type="triangle" w="med" len="med"/>
            </a:ln>
          </p:spPr>
        </p:cxnSp>
      </p:grpSp>
      <p:sp>
        <p:nvSpPr>
          <p:cNvPr id="1837" name="Google Shape;1837;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87</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20"/>
                                        </p:tgtEl>
                                        <p:attrNameLst>
                                          <p:attrName>style.visibility</p:attrName>
                                        </p:attrNameLst>
                                      </p:cBhvr>
                                      <p:to>
                                        <p:strVal val="visible"/>
                                      </p:to>
                                    </p:set>
                                    <p:animEffect transition="in" filter="wipe(left)">
                                      <p:cBhvr>
                                        <p:cTn id="17" dur="250"/>
                                        <p:tgtEl>
                                          <p:spTgt spid="18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31"/>
                                        </p:tgtEl>
                                        <p:attrNameLst>
                                          <p:attrName>style.visibility</p:attrName>
                                        </p:attrNameLst>
                                      </p:cBhvr>
                                      <p:to>
                                        <p:strVal val="visible"/>
                                      </p:to>
                                    </p:set>
                                    <p:animEffect transition="in" filter="wipe(left)">
                                      <p:cBhvr>
                                        <p:cTn id="22" dur="250"/>
                                        <p:tgtEl>
                                          <p:spTgt spid="18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26"/>
                                        </p:tgtEl>
                                        <p:attrNameLst>
                                          <p:attrName>style.visibility</p:attrName>
                                        </p:attrNameLst>
                                      </p:cBhvr>
                                      <p:to>
                                        <p:strVal val="visible"/>
                                      </p:to>
                                    </p:set>
                                    <p:animEffect transition="in" filter="wipe(up)">
                                      <p:cBhvr>
                                        <p:cTn id="27" dur="250"/>
                                        <p:tgtEl>
                                          <p:spTgt spid="18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23"/>
                                        </p:tgtEl>
                                        <p:attrNameLst>
                                          <p:attrName>style.visibility</p:attrName>
                                        </p:attrNameLst>
                                      </p:cBhvr>
                                      <p:to>
                                        <p:strVal val="visible"/>
                                      </p:to>
                                    </p:set>
                                    <p:animEffect transition="in" filter="wipe(left)">
                                      <p:cBhvr>
                                        <p:cTn id="32" dur="250"/>
                                        <p:tgtEl>
                                          <p:spTgt spid="1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grpSp>
        <p:nvGrpSpPr>
          <p:cNvPr id="1842" name="Google Shape;1842;p76"/>
          <p:cNvGrpSpPr/>
          <p:nvPr/>
        </p:nvGrpSpPr>
        <p:grpSpPr>
          <a:xfrm>
            <a:off x="0" y="0"/>
            <a:ext cx="1569720" cy="1722120"/>
            <a:chOff x="-63500" y="-109804"/>
            <a:chExt cx="1206500" cy="1333500"/>
          </a:xfrm>
        </p:grpSpPr>
        <p:sp>
          <p:nvSpPr>
            <p:cNvPr id="1843" name="Google Shape;1843;p76"/>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844" name="Google Shape;1844;p76"/>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845" name="Google Shape;1845;p76"/>
          <p:cNvSpPr/>
          <p:nvPr/>
        </p:nvSpPr>
        <p:spPr>
          <a:xfrm>
            <a:off x="4551393" y="20353"/>
            <a:ext cx="3435617" cy="63862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Vấn đề thrashing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46" name="Google Shape;1846;p76"/>
          <p:cNvSpPr/>
          <p:nvPr/>
        </p:nvSpPr>
        <p:spPr>
          <a:xfrm>
            <a:off x="778549" y="1172820"/>
            <a:ext cx="11392207" cy="553957"/>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Thrashing: hiện tượng các trang nhớ của process bị hoán chuyển vào/ra liên tục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47" name="Google Shape;1847;p76"/>
          <p:cNvSpPr/>
          <p:nvPr/>
        </p:nvSpPr>
        <p:spPr>
          <a:xfrm>
            <a:off x="528386" y="2597557"/>
            <a:ext cx="11218032" cy="214417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Nguyên lý locality (locality principle)</a:t>
            </a:r>
            <a:endParaRPr sz="2000" u="sng"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8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Locality: tập hợp các trang được tham chiếu gần nhau</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342900" marR="0" lvl="0" indent="-342900" algn="just" rtl="0">
              <a:lnSpc>
                <a:spcPct val="150000"/>
              </a:lnSpc>
              <a:spcBef>
                <a:spcPts val="800"/>
              </a:spcBef>
              <a:spcAft>
                <a:spcPts val="0"/>
              </a:spcAft>
              <a:buClr>
                <a:schemeClr val="dk1"/>
              </a:buClr>
              <a:buSzPts val="2000"/>
              <a:buFont typeface="Courier New"/>
              <a:buChar char="o"/>
            </a:pPr>
            <a:r>
              <a:rPr lang="en-US" sz="2000" spc="300">
                <a:solidFill>
                  <a:schemeClr val="dk1"/>
                </a:solidFill>
                <a:latin typeface="Calibri" panose="020F0502020204030204" pitchFamily="34" charset="0"/>
                <a:ea typeface="Calibri"/>
                <a:cs typeface="Calibri" panose="020F0502020204030204" pitchFamily="34" charset="0"/>
                <a:sym typeface="Calibri"/>
              </a:rPr>
              <a:t>Một process có nhiều locality, trong quá trình thực thi, process sẽ chuyển từ locality này sang locality khác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48" name="Google Shape;1848;p76"/>
          <p:cNvSpPr/>
          <p:nvPr/>
        </p:nvSpPr>
        <p:spPr>
          <a:xfrm>
            <a:off x="528386" y="1855761"/>
            <a:ext cx="11663614" cy="553957"/>
          </a:xfrm>
          <a:prstGeom prst="rect">
            <a:avLst/>
          </a:prstGeom>
          <a:solidFill>
            <a:srgbClr val="FEE599"/>
          </a:solid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Hạn chế thrashing =&gt; hệ điều hành phải cấp cho process càng </a:t>
            </a:r>
            <a:r>
              <a:rPr lang="en-US" sz="2000" spc="300">
                <a:solidFill>
                  <a:srgbClr val="FF0000"/>
                </a:solidFill>
                <a:latin typeface="Calibri" panose="020F0502020204030204" pitchFamily="34" charset="0"/>
                <a:ea typeface="Calibri"/>
                <a:cs typeface="Calibri" panose="020F0502020204030204" pitchFamily="34" charset="0"/>
                <a:sym typeface="Calibri"/>
              </a:rPr>
              <a:t>“đủ” </a:t>
            </a:r>
            <a:r>
              <a:rPr lang="en-US" sz="2000" spc="300">
                <a:solidFill>
                  <a:schemeClr val="dk1"/>
                </a:solidFill>
                <a:latin typeface="Calibri" panose="020F0502020204030204" pitchFamily="34" charset="0"/>
                <a:ea typeface="Calibri"/>
                <a:cs typeface="Calibri" panose="020F0502020204030204" pitchFamily="34" charset="0"/>
                <a:sym typeface="Calibri"/>
              </a:rPr>
              <a:t>frame càng tốt</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49" name="Google Shape;1849;p76"/>
          <p:cNvSpPr/>
          <p:nvPr/>
        </p:nvSpPr>
        <p:spPr>
          <a:xfrm>
            <a:off x="3312193" y="5101866"/>
            <a:ext cx="6096000" cy="1118255"/>
          </a:xfrm>
          <a:prstGeom prst="rect">
            <a:avLst/>
          </a:prstGeom>
          <a:noFill/>
          <a:ln w="12700" cap="flat" cmpd="sng">
            <a:solidFill>
              <a:srgbClr val="385623"/>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Hiện tượng thrashing xuất hiện khi:</a:t>
            </a:r>
            <a:endParaRPr spc="300">
              <a:latin typeface="Calibri" panose="020F0502020204030204" pitchFamily="34" charset="0"/>
              <a:cs typeface="Calibri" panose="020F0502020204030204" pitchFamily="34" charset="0"/>
            </a:endParaRPr>
          </a:p>
          <a:p>
            <a:pPr marL="0" marR="0" lvl="0" indent="0" algn="l"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spc="300">
                <a:solidFill>
                  <a:srgbClr val="FF0000"/>
                </a:solidFill>
                <a:latin typeface="Calibri" panose="020F0502020204030204" pitchFamily="34" charset="0"/>
                <a:ea typeface="Calibri"/>
                <a:cs typeface="Calibri" panose="020F0502020204030204" pitchFamily="34" charset="0"/>
                <a:sym typeface="Calibri"/>
              </a:rPr>
              <a:t>Σ size of locality &gt; memory size</a:t>
            </a:r>
            <a:endParaRPr spc="300">
              <a:latin typeface="Calibri" panose="020F0502020204030204" pitchFamily="34" charset="0"/>
              <a:cs typeface="Calibri" panose="020F0502020204030204" pitchFamily="34" charset="0"/>
            </a:endParaRPr>
          </a:p>
        </p:txBody>
      </p:sp>
      <p:sp>
        <p:nvSpPr>
          <p:cNvPr id="1850" name="Google Shape;1850;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88</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46"/>
                                        </p:tgtEl>
                                        <p:attrNameLst>
                                          <p:attrName>style.visibility</p:attrName>
                                        </p:attrNameLst>
                                      </p:cBhvr>
                                      <p:to>
                                        <p:strVal val="visible"/>
                                      </p:to>
                                    </p:set>
                                    <p:animEffect transition="in" filter="wipe(right)">
                                      <p:cBhvr>
                                        <p:cTn id="7" dur="250"/>
                                        <p:tgtEl>
                                          <p:spTgt spid="18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48"/>
                                        </p:tgtEl>
                                        <p:attrNameLst>
                                          <p:attrName>style.visibility</p:attrName>
                                        </p:attrNameLst>
                                      </p:cBhvr>
                                      <p:to>
                                        <p:strVal val="visible"/>
                                      </p:to>
                                    </p:set>
                                    <p:animEffect transition="in" filter="wipe(right)">
                                      <p:cBhvr>
                                        <p:cTn id="12" dur="250"/>
                                        <p:tgtEl>
                                          <p:spTgt spid="18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 grpId="0" animBg="1"/>
      <p:bldP spid="184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55" name="Google Shape;1855;p77"/>
          <p:cNvGrpSpPr/>
          <p:nvPr/>
        </p:nvGrpSpPr>
        <p:grpSpPr>
          <a:xfrm>
            <a:off x="0" y="0"/>
            <a:ext cx="1569720" cy="1722120"/>
            <a:chOff x="-63500" y="-109804"/>
            <a:chExt cx="1206500" cy="1333500"/>
          </a:xfrm>
        </p:grpSpPr>
        <p:sp>
          <p:nvSpPr>
            <p:cNvPr id="1856" name="Google Shape;1856;p7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panose="020F0502020204030204" pitchFamily="34" charset="0"/>
                <a:ea typeface="Calibri"/>
                <a:cs typeface="Calibri" panose="020F0502020204030204" pitchFamily="34" charset="0"/>
                <a:sym typeface="Calibri"/>
              </a:endParaRPr>
            </a:p>
          </p:txBody>
        </p:sp>
        <p:pic>
          <p:nvPicPr>
            <p:cNvPr id="1857" name="Google Shape;1857;p7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1858" name="Google Shape;1858;p77"/>
          <p:cNvSpPr/>
          <p:nvPr/>
        </p:nvSpPr>
        <p:spPr>
          <a:xfrm>
            <a:off x="4874122" y="-24481"/>
            <a:ext cx="3086229" cy="543579"/>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Vấn đề thrashing</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59" name="Google Shape;1859;p77"/>
          <p:cNvSpPr/>
          <p:nvPr/>
        </p:nvSpPr>
        <p:spPr>
          <a:xfrm>
            <a:off x="8693533" y="546922"/>
            <a:ext cx="3491753" cy="484094"/>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Giải pháp tập làm việc</a:t>
            </a:r>
            <a:endParaRPr sz="2000"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60" name="Google Shape;1860;p77"/>
          <p:cNvSpPr/>
          <p:nvPr/>
        </p:nvSpPr>
        <p:spPr>
          <a:xfrm>
            <a:off x="1025172" y="745716"/>
            <a:ext cx="9847728" cy="281102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Thiết kế dựa trên </a:t>
            </a:r>
            <a:r>
              <a:rPr lang="en-US" sz="2000" spc="300" err="1">
                <a:solidFill>
                  <a:schemeClr val="dk1"/>
                </a:solidFill>
                <a:latin typeface="Calibri" panose="020F0502020204030204" pitchFamily="34" charset="0"/>
                <a:ea typeface="Calibri"/>
                <a:cs typeface="Calibri" panose="020F0502020204030204" pitchFamily="34" charset="0"/>
                <a:sym typeface="Calibri"/>
              </a:rPr>
              <a:t>nguyên</a:t>
            </a:r>
            <a:r>
              <a:rPr lang="en-US" sz="2000" spc="300">
                <a:solidFill>
                  <a:schemeClr val="dk1"/>
                </a:solidFill>
                <a:latin typeface="Calibri" panose="020F0502020204030204" pitchFamily="34" charset="0"/>
                <a:ea typeface="Calibri"/>
                <a:cs typeface="Calibri" panose="020F0502020204030204" pitchFamily="34" charset="0"/>
                <a:sym typeface="Calibri"/>
              </a:rPr>
              <a:t> lý locality</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80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Xác định xem process sử dụng bao </a:t>
            </a:r>
            <a:r>
              <a:rPr lang="en-US" sz="2000" spc="300" err="1">
                <a:solidFill>
                  <a:schemeClr val="dk1"/>
                </a:solidFill>
                <a:latin typeface="Calibri" panose="020F0502020204030204" pitchFamily="34" charset="0"/>
                <a:ea typeface="Calibri"/>
                <a:cs typeface="Calibri" panose="020F0502020204030204" pitchFamily="34" charset="0"/>
                <a:sym typeface="Calibri"/>
              </a:rPr>
              <a:t>nhiêu</a:t>
            </a:r>
            <a:r>
              <a:rPr lang="en-US" sz="2000" spc="300">
                <a:solidFill>
                  <a:schemeClr val="dk1"/>
                </a:solidFill>
                <a:latin typeface="Calibri" panose="020F0502020204030204" pitchFamily="34" charset="0"/>
                <a:ea typeface="Calibri"/>
                <a:cs typeface="Calibri" panose="020F0502020204030204" pitchFamily="34" charset="0"/>
                <a:sym typeface="Calibri"/>
              </a:rPr>
              <a:t> frame</a:t>
            </a:r>
            <a:endParaRPr sz="2000" spc="300">
              <a:solidFill>
                <a:schemeClr val="dk1"/>
              </a:solidFill>
              <a:latin typeface="Calibri" panose="020F0502020204030204" pitchFamily="34" charset="0"/>
              <a:ea typeface="Calibri"/>
              <a:cs typeface="Calibri" panose="020F0502020204030204" pitchFamily="34" charset="0"/>
              <a:sym typeface="Calibri"/>
            </a:endParaRPr>
          </a:p>
          <a:p>
            <a:pPr marL="0" marR="0" lvl="0" indent="0" algn="just" rtl="0">
              <a:lnSpc>
                <a:spcPct val="150000"/>
              </a:lnSpc>
              <a:spcBef>
                <a:spcPts val="800"/>
              </a:spcBef>
              <a:spcAft>
                <a:spcPts val="0"/>
              </a:spcAft>
              <a:buNone/>
            </a:pPr>
            <a:r>
              <a:rPr lang="en-US" sz="2000" u="sng" spc="300">
                <a:solidFill>
                  <a:schemeClr val="dk1"/>
                </a:solidFill>
                <a:latin typeface="Calibri" panose="020F0502020204030204" pitchFamily="34" charset="0"/>
                <a:ea typeface="Calibri"/>
                <a:cs typeface="Calibri" panose="020F0502020204030204" pitchFamily="34" charset="0"/>
                <a:sym typeface="Calibri"/>
              </a:rPr>
              <a:t>Định nghĩa: </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800"/>
              </a:spcBef>
              <a:spcAft>
                <a:spcPts val="0"/>
              </a:spcAft>
              <a:buClr>
                <a:schemeClr val="dk1"/>
              </a:buClr>
              <a:buSzPts val="2000"/>
              <a:buFont typeface="Courier New"/>
              <a:buChar char="o"/>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WS(t) - số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lượng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các</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tham</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chiếu</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gần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nhất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cần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được</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quan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sát</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800100" lvl="1" indent="-342900" algn="just">
              <a:lnSpc>
                <a:spcPct val="150000"/>
              </a:lnSpc>
              <a:spcBef>
                <a:spcPts val="800"/>
              </a:spcBef>
              <a:buClr>
                <a:schemeClr val="dk1"/>
              </a:buClr>
              <a:buSzPts val="2000"/>
              <a:buFont typeface="Courier New"/>
              <a:buChar char="o"/>
            </a:pP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spc="300">
                <a:solidFill>
                  <a:schemeClr val="dk1"/>
                </a:solidFill>
                <a:latin typeface="Times New Roman" panose="02020603050405020304" pitchFamily="18" charset="0"/>
                <a:ea typeface="Tahoma" panose="020B0604030504040204" pitchFamily="34" charset="0"/>
                <a:cs typeface="Times New Roman" panose="02020603050405020304" pitchFamily="18" charset="0"/>
                <a:sym typeface="Calibri"/>
              </a:rPr>
              <a:t>Δ</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khoảng</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thời</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gian</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tham</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a:t>
            </a:r>
            <a:r>
              <a:rPr lang="en-US" sz="2000" b="0" i="0" u="none" strike="noStrike" cap="none" spc="300" err="1">
                <a:solidFill>
                  <a:schemeClr val="dk1"/>
                </a:solidFill>
                <a:latin typeface="Calibri" panose="020F0502020204030204" pitchFamily="34" charset="0"/>
                <a:ea typeface="Calibri"/>
                <a:cs typeface="Calibri" panose="020F0502020204030204" pitchFamily="34" charset="0"/>
                <a:sym typeface="Calibri"/>
              </a:rPr>
              <a:t>chiếu</a:t>
            </a:r>
            <a:endParaRPr spc="300">
              <a:latin typeface="Calibri" panose="020F0502020204030204" pitchFamily="34" charset="0"/>
              <a:cs typeface="Calibri" panose="020F0502020204030204" pitchFamily="34" charset="0"/>
            </a:endParaRPr>
          </a:p>
        </p:txBody>
      </p:sp>
      <p:grpSp>
        <p:nvGrpSpPr>
          <p:cNvPr id="1861" name="Google Shape;1861;p77"/>
          <p:cNvGrpSpPr/>
          <p:nvPr/>
        </p:nvGrpSpPr>
        <p:grpSpPr>
          <a:xfrm>
            <a:off x="7960351" y="3045858"/>
            <a:ext cx="2984084" cy="755482"/>
            <a:chOff x="7342094" y="3173506"/>
            <a:chExt cx="3602401" cy="954741"/>
          </a:xfrm>
        </p:grpSpPr>
        <p:sp>
          <p:nvSpPr>
            <p:cNvPr id="1862" name="Google Shape;1862;p77"/>
            <p:cNvSpPr/>
            <p:nvPr/>
          </p:nvSpPr>
          <p:spPr>
            <a:xfrm>
              <a:off x="7342094" y="3173506"/>
              <a:ext cx="3492412" cy="954741"/>
            </a:xfrm>
            <a:prstGeom prst="rect">
              <a:avLst/>
            </a:prstGeom>
            <a:noFill/>
            <a:ln w="127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863" name="Google Shape;1863;p77"/>
            <p:cNvGrpSpPr/>
            <p:nvPr/>
          </p:nvGrpSpPr>
          <p:grpSpPr>
            <a:xfrm>
              <a:off x="7452082" y="3277420"/>
              <a:ext cx="3492413" cy="758479"/>
              <a:chOff x="4579853" y="4714092"/>
              <a:chExt cx="3492413" cy="758479"/>
            </a:xfrm>
          </p:grpSpPr>
          <p:sp>
            <p:nvSpPr>
              <p:cNvPr id="1864" name="Google Shape;1864;p77"/>
              <p:cNvSpPr/>
              <p:nvPr/>
            </p:nvSpPr>
            <p:spPr>
              <a:xfrm>
                <a:off x="4579853" y="5169746"/>
                <a:ext cx="3492413" cy="27226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1400"/>
                  <a:buFont typeface="Arial"/>
                  <a:buNone/>
                </a:pPr>
                <a:r>
                  <a:rPr lang="en-US" sz="1400">
                    <a:solidFill>
                      <a:schemeClr val="dk1"/>
                    </a:solidFill>
                    <a:latin typeface="Verdana"/>
                    <a:ea typeface="Verdana"/>
                    <a:cs typeface="Calibri" panose="020F0502020204030204" pitchFamily="34" charset="0"/>
                    <a:sym typeface="Verdana"/>
                  </a:rPr>
                  <a:t>2 4 5 6 9 1 3 2 6 3 9 2 1 4</a:t>
                </a:r>
                <a:endParaRPr/>
              </a:p>
            </p:txBody>
          </p:sp>
          <p:sp>
            <p:nvSpPr>
              <p:cNvPr id="1865" name="Google Shape;1865;p77"/>
              <p:cNvSpPr/>
              <p:nvPr/>
            </p:nvSpPr>
            <p:spPr>
              <a:xfrm>
                <a:off x="4946685" y="5169749"/>
                <a:ext cx="872134" cy="302822"/>
              </a:xfrm>
              <a:prstGeom prst="rect">
                <a:avLst/>
              </a:prstGeom>
              <a:no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Verdana"/>
                  <a:ea typeface="Verdana"/>
                  <a:cs typeface="Calibri" panose="020F0502020204030204" pitchFamily="34" charset="0"/>
                  <a:sym typeface="Verdana"/>
                </a:endParaRPr>
              </a:p>
            </p:txBody>
          </p:sp>
          <p:sp>
            <p:nvSpPr>
              <p:cNvPr id="1866" name="Google Shape;1866;p77"/>
              <p:cNvSpPr/>
              <p:nvPr/>
            </p:nvSpPr>
            <p:spPr>
              <a:xfrm>
                <a:off x="4995198" y="4714092"/>
                <a:ext cx="938219" cy="27592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1400"/>
                  <a:buFont typeface="Arial"/>
                  <a:buNone/>
                </a:pPr>
                <a:r>
                  <a:rPr lang="en-US" sz="1400" b="0" i="0" u="none" strike="noStrike" cap="none" spc="300">
                    <a:solidFill>
                      <a:schemeClr val="dk1"/>
                    </a:solidFill>
                    <a:latin typeface="Times New Roman" panose="02020603050405020304" pitchFamily="18" charset="0"/>
                    <a:ea typeface="Tahoma" panose="020B0604030504040204" pitchFamily="34" charset="0"/>
                    <a:cs typeface="Times New Roman" panose="02020603050405020304" pitchFamily="18" charset="0"/>
                    <a:sym typeface="Calibri"/>
                  </a:rPr>
                  <a:t>Δ</a:t>
                </a:r>
                <a:r>
                  <a:rPr lang="en-US" sz="1400">
                    <a:solidFill>
                      <a:schemeClr val="dk1"/>
                    </a:solidFill>
                    <a:latin typeface="Verdana"/>
                    <a:ea typeface="Verdana"/>
                    <a:cs typeface="Calibri" panose="020F0502020204030204" pitchFamily="34" charset="0"/>
                    <a:sym typeface="Verdana"/>
                  </a:rPr>
                  <a:t> = 4</a:t>
                </a:r>
                <a:endParaRPr/>
              </a:p>
            </p:txBody>
          </p:sp>
        </p:grpSp>
      </p:grpSp>
      <p:sp>
        <p:nvSpPr>
          <p:cNvPr id="1867" name="Google Shape;1867;p77"/>
          <p:cNvSpPr/>
          <p:nvPr/>
        </p:nvSpPr>
        <p:spPr>
          <a:xfrm>
            <a:off x="980949" y="4013179"/>
            <a:ext cx="9936174" cy="2246769"/>
          </a:xfrm>
          <a:prstGeom prst="rect">
            <a:avLst/>
          </a:prstGeom>
          <a:solidFill>
            <a:srgbClr val="C4E0B2"/>
          </a:solid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chemeClr val="dk1"/>
                </a:solidFill>
                <a:latin typeface="Calibri" panose="020F0502020204030204" pitchFamily="34" charset="0"/>
                <a:ea typeface="Calibri"/>
                <a:cs typeface="Calibri" panose="020F0502020204030204" pitchFamily="34" charset="0"/>
                <a:sym typeface="Calibri"/>
              </a:rPr>
              <a:t>     </a:t>
            </a:r>
            <a:r>
              <a:rPr lang="en-US" sz="2000" u="sng" spc="300">
                <a:solidFill>
                  <a:schemeClr val="dk1"/>
                </a:solidFill>
                <a:latin typeface="Calibri" panose="020F0502020204030204" pitchFamily="34" charset="0"/>
                <a:ea typeface="Calibri"/>
                <a:cs typeface="Calibri" panose="020F0502020204030204" pitchFamily="34" charset="0"/>
                <a:sym typeface="Calibri"/>
              </a:rPr>
              <a:t>Nhận xét:</a:t>
            </a:r>
            <a:endParaRPr spc="300">
              <a:latin typeface="Calibri" panose="020F0502020204030204" pitchFamily="34" charset="0"/>
              <a:cs typeface="Calibri" panose="020F0502020204030204" pitchFamily="34" charset="0"/>
            </a:endParaRPr>
          </a:p>
          <a:p>
            <a:pPr marL="800100" marR="0" lvl="1" indent="-342900" algn="just" rtl="0">
              <a:lnSpc>
                <a:spcPct val="150000"/>
              </a:lnSpc>
              <a:spcBef>
                <a:spcPts val="800"/>
              </a:spcBef>
              <a:spcAft>
                <a:spcPts val="0"/>
              </a:spcAft>
              <a:buClr>
                <a:schemeClr val="dk1"/>
              </a:buClr>
              <a:buSzPts val="2000"/>
              <a:buFont typeface="Courier New"/>
              <a:buChar char="o"/>
            </a:pPr>
            <a:r>
              <a:rPr lang="en-US" sz="2000" b="0" i="0" u="none" strike="noStrike" cap="none" spc="300">
                <a:solidFill>
                  <a:schemeClr val="dk1"/>
                </a:solidFill>
                <a:latin typeface="Times New Roman" panose="02020603050405020304" pitchFamily="18" charset="0"/>
                <a:ea typeface="Tahoma" panose="020B0604030504040204" pitchFamily="34" charset="0"/>
                <a:cs typeface="Times New Roman" panose="02020603050405020304" pitchFamily="18" charset="0"/>
                <a:sym typeface="Calibri"/>
              </a:rPr>
              <a:t>Δ</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quá nhỏ ⇒  không đủ bao phủ toàn bộ locality</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800100" marR="0" lvl="1" indent="-342900" algn="just" rtl="0">
              <a:lnSpc>
                <a:spcPct val="150000"/>
              </a:lnSpc>
              <a:spcBef>
                <a:spcPts val="800"/>
              </a:spcBef>
              <a:spcAft>
                <a:spcPts val="0"/>
              </a:spcAft>
              <a:buClr>
                <a:schemeClr val="dk1"/>
              </a:buClr>
              <a:buSzPts val="2000"/>
              <a:buFont typeface="Courier New"/>
              <a:buChar char="o"/>
            </a:pPr>
            <a:r>
              <a:rPr lang="en-US" sz="2000" b="0" i="0" u="none" strike="noStrike" cap="none" spc="300">
                <a:solidFill>
                  <a:schemeClr val="dk1"/>
                </a:solidFill>
                <a:latin typeface="Times New Roman" panose="02020603050405020304" pitchFamily="18" charset="0"/>
                <a:ea typeface="Calibri"/>
                <a:cs typeface="Times New Roman" panose="02020603050405020304" pitchFamily="18" charset="0"/>
                <a:sym typeface="Calibri"/>
              </a:rPr>
              <a:t>Δ</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quá lớn  ⇒  bao phủ nhiều locality khác nhau</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a:p>
            <a:pPr marL="800100" marR="0" lvl="1" indent="-342900" algn="just" rtl="0">
              <a:lnSpc>
                <a:spcPct val="150000"/>
              </a:lnSpc>
              <a:spcBef>
                <a:spcPts val="800"/>
              </a:spcBef>
              <a:spcAft>
                <a:spcPts val="0"/>
              </a:spcAft>
              <a:buClr>
                <a:schemeClr val="dk1"/>
              </a:buClr>
              <a:buSzPts val="2000"/>
              <a:buFont typeface="Courier New"/>
              <a:buChar char="o"/>
            </a:pPr>
            <a:r>
              <a:rPr lang="en-US" sz="2000" b="0" i="0" u="none" strike="noStrike" cap="none" spc="300">
                <a:solidFill>
                  <a:schemeClr val="dk1"/>
                </a:solidFill>
                <a:latin typeface="Times New Roman" panose="02020603050405020304" pitchFamily="18" charset="0"/>
                <a:ea typeface="Calibri"/>
                <a:cs typeface="Times New Roman" panose="02020603050405020304" pitchFamily="18" charset="0"/>
                <a:sym typeface="Calibri"/>
              </a:rPr>
              <a:t>Δ</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 </a:t>
            </a:r>
            <a:r>
              <a:rPr lang="en-US" sz="2000" b="0" i="0" u="none" strike="noStrike" cap="none" spc="300">
                <a:solidFill>
                  <a:schemeClr val="dk1"/>
                </a:solidFill>
                <a:latin typeface="Times New Roman" panose="02020603050405020304" pitchFamily="18" charset="0"/>
                <a:ea typeface="Calibri"/>
                <a:cs typeface="Times New Roman" panose="02020603050405020304" pitchFamily="18" charset="0"/>
                <a:sym typeface="Calibri"/>
              </a:rPr>
              <a:t>∞</a:t>
            </a:r>
            <a:r>
              <a:rPr lang="en-US" sz="2000" b="0" i="0" u="none" strike="noStrike" cap="none" spc="300">
                <a:solidFill>
                  <a:schemeClr val="dk1"/>
                </a:solidFill>
                <a:latin typeface="Calibri" panose="020F0502020204030204" pitchFamily="34" charset="0"/>
                <a:ea typeface="Calibri"/>
                <a:cs typeface="Calibri" panose="020F0502020204030204" pitchFamily="34" charset="0"/>
                <a:sym typeface="Calibri"/>
              </a:rPr>
              <a:t>        ⇒  bao gồm tất cả các trang được sử dụng</a:t>
            </a:r>
            <a:endParaRPr sz="2000" b="0" i="0" u="none" strike="noStrike" cap="none" spc="300">
              <a:solidFill>
                <a:schemeClr val="dk1"/>
              </a:solidFill>
              <a:latin typeface="Calibri" panose="020F0502020204030204" pitchFamily="34" charset="0"/>
              <a:ea typeface="Calibri"/>
              <a:cs typeface="Calibri" panose="020F0502020204030204" pitchFamily="34" charset="0"/>
              <a:sym typeface="Calibri"/>
            </a:endParaRPr>
          </a:p>
        </p:txBody>
      </p:sp>
      <p:sp>
        <p:nvSpPr>
          <p:cNvPr id="1868" name="Google Shape;1868;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89</a:t>
            </a:fld>
            <a:endParaRPr spc="3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
          <p:cNvSpPr/>
          <p:nvPr/>
        </p:nvSpPr>
        <p:spPr>
          <a:xfrm>
            <a:off x="8888074" y="203754"/>
            <a:ext cx="3303926" cy="461624"/>
          </a:xfrm>
          <a:prstGeom prst="rect">
            <a:avLst/>
          </a:prstGeom>
          <a:solidFill>
            <a:srgbClr val="C4E0B2"/>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spc="300">
                <a:solidFill>
                  <a:schemeClr val="dk1"/>
                </a:solidFill>
                <a:latin typeface="Calibri"/>
                <a:ea typeface="Calibri"/>
                <a:cs typeface="Calibri"/>
                <a:sym typeface="Calibri"/>
              </a:rPr>
              <a:t>Giải thuật </a:t>
            </a:r>
            <a:r>
              <a:rPr lang="en-US" sz="2400" b="1" spc="300">
                <a:solidFill>
                  <a:schemeClr val="dk1"/>
                </a:solidFill>
                <a:latin typeface="Calibri"/>
                <a:ea typeface="Calibri"/>
                <a:cs typeface="Calibri"/>
                <a:sym typeface="Calibri"/>
              </a:rPr>
              <a:t>cờ hiệu</a:t>
            </a:r>
            <a:endParaRPr sz="2400" b="1" spc="300">
              <a:solidFill>
                <a:schemeClr val="dk1"/>
              </a:solidFill>
              <a:latin typeface="Calibri"/>
              <a:ea typeface="Calibri"/>
              <a:cs typeface="Calibri"/>
              <a:sym typeface="Calibri"/>
            </a:endParaRPr>
          </a:p>
        </p:txBody>
      </p:sp>
      <p:grpSp>
        <p:nvGrpSpPr>
          <p:cNvPr id="268" name="Google Shape;268;p7"/>
          <p:cNvGrpSpPr/>
          <p:nvPr/>
        </p:nvGrpSpPr>
        <p:grpSpPr>
          <a:xfrm>
            <a:off x="0" y="0"/>
            <a:ext cx="1569720" cy="1722120"/>
            <a:chOff x="-63500" y="-109804"/>
            <a:chExt cx="1206500" cy="1333500"/>
          </a:xfrm>
        </p:grpSpPr>
        <p:sp>
          <p:nvSpPr>
            <p:cNvPr id="269" name="Google Shape;269;p7"/>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0" name="Google Shape;270;p7"/>
            <p:cNvPicPr preferRelativeResize="0"/>
            <p:nvPr/>
          </p:nvPicPr>
          <p:blipFill rotWithShape="1">
            <a:blip r:embed="rId3">
              <a:alphaModFix/>
            </a:blip>
            <a:srcRect/>
            <a:stretch/>
          </p:blipFill>
          <p:spPr>
            <a:xfrm>
              <a:off x="0" y="0"/>
              <a:ext cx="694946" cy="688549"/>
            </a:xfrm>
            <a:prstGeom prst="rect">
              <a:avLst/>
            </a:prstGeom>
            <a:noFill/>
            <a:ln>
              <a:noFill/>
            </a:ln>
          </p:spPr>
        </p:pic>
      </p:grpSp>
      <p:sp>
        <p:nvSpPr>
          <p:cNvPr id="271" name="Google Shape;271;p7"/>
          <p:cNvSpPr txBox="1"/>
          <p:nvPr/>
        </p:nvSpPr>
        <p:spPr>
          <a:xfrm>
            <a:off x="650812" y="1041942"/>
            <a:ext cx="1810906"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Đặc điểm</a:t>
            </a:r>
            <a:endParaRPr sz="2400" b="1" spc="300">
              <a:solidFill>
                <a:schemeClr val="dk1"/>
              </a:solidFill>
              <a:latin typeface="Calibri"/>
              <a:ea typeface="Calibri"/>
              <a:cs typeface="Calibri"/>
              <a:sym typeface="Calibri"/>
            </a:endParaRPr>
          </a:p>
        </p:txBody>
      </p:sp>
      <p:sp>
        <p:nvSpPr>
          <p:cNvPr id="272" name="Google Shape;272;p7"/>
          <p:cNvSpPr txBox="1"/>
          <p:nvPr/>
        </p:nvSpPr>
        <p:spPr>
          <a:xfrm>
            <a:off x="9386335" y="1031016"/>
            <a:ext cx="2063585"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spc="300">
                <a:solidFill>
                  <a:schemeClr val="dk1"/>
                </a:solidFill>
                <a:latin typeface="Calibri"/>
                <a:ea typeface="Calibri"/>
                <a:cs typeface="Calibri"/>
                <a:sym typeface="Calibri"/>
              </a:rPr>
              <a:t>3 tính chất</a:t>
            </a:r>
            <a:endParaRPr sz="2400" b="1" spc="300">
              <a:solidFill>
                <a:schemeClr val="dk1"/>
              </a:solidFill>
              <a:latin typeface="Calibri"/>
              <a:ea typeface="Calibri"/>
              <a:cs typeface="Calibri"/>
              <a:sym typeface="Calibri"/>
            </a:endParaRPr>
          </a:p>
        </p:txBody>
      </p:sp>
      <p:cxnSp>
        <p:nvCxnSpPr>
          <p:cNvPr id="273" name="Google Shape;273;p7"/>
          <p:cNvCxnSpPr/>
          <p:nvPr/>
        </p:nvCxnSpPr>
        <p:spPr>
          <a:xfrm rot="10800000" flipH="1">
            <a:off x="695923" y="2513622"/>
            <a:ext cx="10753997" cy="31927"/>
          </a:xfrm>
          <a:prstGeom prst="straightConnector1">
            <a:avLst/>
          </a:prstGeom>
          <a:noFill/>
          <a:ln w="28575" cap="flat" cmpd="sng">
            <a:solidFill>
              <a:schemeClr val="accent1"/>
            </a:solidFill>
            <a:prstDash val="dash"/>
            <a:miter lim="800000"/>
            <a:headEnd type="none" w="sm" len="sm"/>
            <a:tailEnd type="none" w="sm" len="sm"/>
          </a:ln>
        </p:spPr>
      </p:cxnSp>
      <p:cxnSp>
        <p:nvCxnSpPr>
          <p:cNvPr id="274" name="Google Shape;274;p7"/>
          <p:cNvCxnSpPr/>
          <p:nvPr/>
        </p:nvCxnSpPr>
        <p:spPr>
          <a:xfrm>
            <a:off x="7838706" y="961870"/>
            <a:ext cx="16232" cy="1388325"/>
          </a:xfrm>
          <a:prstGeom prst="straightConnector1">
            <a:avLst/>
          </a:prstGeom>
          <a:noFill/>
          <a:ln w="28575" cap="flat" cmpd="sng">
            <a:solidFill>
              <a:schemeClr val="accent1"/>
            </a:solidFill>
            <a:prstDash val="dash"/>
            <a:miter lim="800000"/>
            <a:headEnd type="none" w="sm" len="sm"/>
            <a:tailEnd type="none" w="sm" len="sm"/>
          </a:ln>
        </p:spPr>
      </p:cxnSp>
      <p:sp>
        <p:nvSpPr>
          <p:cNvPr id="275" name="Google Shape;275;p7"/>
          <p:cNvSpPr txBox="1"/>
          <p:nvPr/>
        </p:nvSpPr>
        <p:spPr>
          <a:xfrm>
            <a:off x="650812" y="2807576"/>
            <a:ext cx="1810906" cy="461624"/>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spc="300">
                <a:solidFill>
                  <a:schemeClr val="dk1"/>
                </a:solidFill>
                <a:latin typeface="Calibri"/>
                <a:ea typeface="Calibri"/>
                <a:cs typeface="Calibri"/>
                <a:sym typeface="Calibri"/>
              </a:rPr>
              <a:t>Minh họa</a:t>
            </a:r>
            <a:endParaRPr sz="2400" b="1" spc="300">
              <a:solidFill>
                <a:schemeClr val="dk1"/>
              </a:solidFill>
              <a:latin typeface="Calibri"/>
              <a:ea typeface="Calibri"/>
              <a:cs typeface="Calibri"/>
              <a:sym typeface="Calibri"/>
            </a:endParaRPr>
          </a:p>
        </p:txBody>
      </p:sp>
      <p:grpSp>
        <p:nvGrpSpPr>
          <p:cNvPr id="276" name="Google Shape;276;p7"/>
          <p:cNvGrpSpPr/>
          <p:nvPr/>
        </p:nvGrpSpPr>
        <p:grpSpPr>
          <a:xfrm>
            <a:off x="597149" y="1494620"/>
            <a:ext cx="6224653" cy="946466"/>
            <a:chOff x="597149" y="1627142"/>
            <a:chExt cx="6224653" cy="946466"/>
          </a:xfrm>
        </p:grpSpPr>
        <p:sp>
          <p:nvSpPr>
            <p:cNvPr id="277" name="Google Shape;277;p7"/>
            <p:cNvSpPr txBox="1"/>
            <p:nvPr/>
          </p:nvSpPr>
          <p:spPr>
            <a:xfrm>
              <a:off x="597149" y="1627142"/>
              <a:ext cx="6224653"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Mảng boolean flag[2] (khởi tạo bằng false)</a:t>
              </a:r>
              <a:endParaRPr sz="2000" spc="300">
                <a:solidFill>
                  <a:schemeClr val="dk1"/>
                </a:solidFill>
                <a:latin typeface="Calibri"/>
                <a:ea typeface="Calibri"/>
                <a:cs typeface="Calibri"/>
                <a:sym typeface="Calibri"/>
              </a:endParaRPr>
            </a:p>
          </p:txBody>
        </p:sp>
        <p:sp>
          <p:nvSpPr>
            <p:cNvPr id="278" name="Google Shape;278;p7"/>
            <p:cNvSpPr/>
            <p:nvPr/>
          </p:nvSpPr>
          <p:spPr>
            <a:xfrm>
              <a:off x="597149" y="2019651"/>
              <a:ext cx="6099747"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spc="300">
                  <a:solidFill>
                    <a:schemeClr val="dk1"/>
                  </a:solidFill>
                  <a:latin typeface="Calibri"/>
                  <a:ea typeface="Calibri"/>
                  <a:cs typeface="Calibri"/>
                  <a:sym typeface="Calibri"/>
                </a:rPr>
                <a:t>Nếu flag[ i ] = true thì Pi  </a:t>
              </a:r>
              <a:r>
                <a:rPr lang="en-US" sz="2000" spc="300">
                  <a:solidFill>
                    <a:srgbClr val="C00000"/>
                  </a:solidFill>
                  <a:latin typeface="Calibri"/>
                  <a:ea typeface="Calibri"/>
                  <a:cs typeface="Calibri"/>
                  <a:sym typeface="Calibri"/>
                </a:rPr>
                <a:t>sẵn sàng </a:t>
              </a:r>
              <a:r>
                <a:rPr lang="en-US" sz="2000" spc="300">
                  <a:solidFill>
                    <a:schemeClr val="dk1"/>
                  </a:solidFill>
                  <a:latin typeface="Calibri"/>
                  <a:ea typeface="Calibri"/>
                  <a:cs typeface="Calibri"/>
                  <a:sym typeface="Calibri"/>
                </a:rPr>
                <a:t>vào CS</a:t>
              </a:r>
              <a:endParaRPr sz="2000" spc="300">
                <a:solidFill>
                  <a:schemeClr val="dk1"/>
                </a:solidFill>
                <a:latin typeface="Calibri"/>
                <a:ea typeface="Calibri"/>
                <a:cs typeface="Calibri"/>
                <a:sym typeface="Calibri"/>
              </a:endParaRPr>
            </a:p>
          </p:txBody>
        </p:sp>
      </p:grpSp>
      <p:sp>
        <p:nvSpPr>
          <p:cNvPr id="279" name="Google Shape;279;p7"/>
          <p:cNvSpPr txBox="1"/>
          <p:nvPr/>
        </p:nvSpPr>
        <p:spPr>
          <a:xfrm>
            <a:off x="8772364" y="1431786"/>
            <a:ext cx="2702984" cy="1015622"/>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2000" spc="300">
                <a:solidFill>
                  <a:schemeClr val="dk1"/>
                </a:solidFill>
                <a:latin typeface="+mn-lt"/>
                <a:ea typeface="Calibri"/>
                <a:cs typeface="Calibri"/>
                <a:sym typeface="Calibri"/>
              </a:rPr>
              <a:t>Thỏa mãn 1</a:t>
            </a:r>
            <a:endParaRPr spc="300">
              <a:latin typeface="+mn-lt"/>
            </a:endParaRPr>
          </a:p>
          <a:p>
            <a:pPr marL="0" marR="0" lvl="0" indent="0" algn="r" rtl="0">
              <a:lnSpc>
                <a:spcPct val="150000"/>
              </a:lnSpc>
              <a:spcBef>
                <a:spcPts val="0"/>
              </a:spcBef>
              <a:spcAft>
                <a:spcPts val="0"/>
              </a:spcAft>
              <a:buNone/>
            </a:pPr>
            <a:r>
              <a:rPr lang="en-US" sz="2000" spc="300">
                <a:solidFill>
                  <a:schemeClr val="dk1"/>
                </a:solidFill>
                <a:latin typeface="+mn-lt"/>
                <a:ea typeface="Calibri"/>
                <a:cs typeface="Calibri"/>
                <a:sym typeface="Calibri"/>
              </a:rPr>
              <a:t>Không thỏa mãn 2</a:t>
            </a:r>
            <a:endParaRPr sz="2000" spc="300">
              <a:solidFill>
                <a:schemeClr val="dk1"/>
              </a:solidFill>
              <a:latin typeface="+mn-lt"/>
              <a:ea typeface="Calibri"/>
              <a:cs typeface="Calibri"/>
              <a:sym typeface="Calibri"/>
            </a:endParaRPr>
          </a:p>
        </p:txBody>
      </p:sp>
      <p:sp>
        <p:nvSpPr>
          <p:cNvPr id="280" name="Google Shape;280;p7"/>
          <p:cNvSpPr/>
          <p:nvPr/>
        </p:nvSpPr>
        <p:spPr>
          <a:xfrm>
            <a:off x="6821802" y="2706993"/>
            <a:ext cx="4876801" cy="293926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Calibri"/>
                <a:ea typeface="Calibri"/>
                <a:cs typeface="Calibri"/>
                <a:sym typeface="Calibri"/>
              </a:rPr>
              <a:t>do {</a:t>
            </a:r>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flag[i] = true; </a:t>
            </a:r>
            <a:endParaRPr sz="2000">
              <a:solidFill>
                <a:srgbClr val="000000"/>
              </a:solidFill>
              <a:latin typeface="Calibri"/>
              <a:ea typeface="Calibri"/>
              <a:cs typeface="Calibri"/>
              <a:sym typeface="Calibri"/>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while ( flag[j] );</a:t>
            </a:r>
            <a:endParaRPr sz="2000">
              <a:solidFill>
                <a:srgbClr val="000000"/>
              </a:solidFill>
              <a:latin typeface="Calibri"/>
              <a:ea typeface="Calibri"/>
              <a:cs typeface="Calibri"/>
              <a:sym typeface="Calibri"/>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critical section</a:t>
            </a:r>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flag[i] = false;</a:t>
            </a:r>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remainder section</a:t>
            </a:r>
            <a:endParaRPr sz="2000">
              <a:solidFill>
                <a:srgbClr val="000000"/>
              </a:solidFill>
              <a:latin typeface="Calibri"/>
              <a:ea typeface="Calibri"/>
              <a:cs typeface="Calibri"/>
              <a:sym typeface="Calibri"/>
            </a:endParaRPr>
          </a:p>
          <a:p>
            <a:pPr marL="0" marR="0" lvl="0" indent="0" algn="l" rtl="0">
              <a:spcBef>
                <a:spcPts val="875"/>
              </a:spcBef>
              <a:spcAft>
                <a:spcPts val="0"/>
              </a:spcAft>
              <a:buNone/>
            </a:pPr>
            <a:r>
              <a:rPr lang="en-US" sz="2000">
                <a:solidFill>
                  <a:srgbClr val="000000"/>
                </a:solidFill>
                <a:latin typeface="Calibri"/>
                <a:ea typeface="Calibri"/>
                <a:cs typeface="Calibri"/>
                <a:sym typeface="Calibri"/>
              </a:rPr>
              <a:t>} while (1);</a:t>
            </a:r>
            <a:endParaRPr sz="2000">
              <a:solidFill>
                <a:srgbClr val="000000"/>
              </a:solidFill>
              <a:latin typeface="Calibri"/>
              <a:ea typeface="Calibri"/>
              <a:cs typeface="Calibri"/>
              <a:sym typeface="Calibri"/>
            </a:endParaRPr>
          </a:p>
        </p:txBody>
      </p:sp>
      <p:grpSp>
        <p:nvGrpSpPr>
          <p:cNvPr id="281" name="Google Shape;281;p7"/>
          <p:cNvGrpSpPr/>
          <p:nvPr/>
        </p:nvGrpSpPr>
        <p:grpSpPr>
          <a:xfrm>
            <a:off x="4160289" y="2886577"/>
            <a:ext cx="3493926" cy="452655"/>
            <a:chOff x="3647022" y="2987160"/>
            <a:chExt cx="3493926" cy="452655"/>
          </a:xfrm>
        </p:grpSpPr>
        <p:cxnSp>
          <p:nvCxnSpPr>
            <p:cNvPr id="282" name="Google Shape;282;p7"/>
            <p:cNvCxnSpPr>
              <a:stCxn id="283" idx="3"/>
            </p:cNvCxnSpPr>
            <p:nvPr/>
          </p:nvCxnSpPr>
          <p:spPr>
            <a:xfrm>
              <a:off x="5838648" y="3187215"/>
              <a:ext cx="1302300" cy="252600"/>
            </a:xfrm>
            <a:prstGeom prst="straightConnector1">
              <a:avLst/>
            </a:prstGeom>
            <a:noFill/>
            <a:ln w="28575" cap="flat" cmpd="sng">
              <a:solidFill>
                <a:srgbClr val="833C0B"/>
              </a:solidFill>
              <a:prstDash val="solid"/>
              <a:miter lim="800000"/>
              <a:headEnd type="none" w="sm" len="sm"/>
              <a:tailEnd type="triangle" w="med" len="med"/>
            </a:ln>
          </p:spPr>
        </p:cxnSp>
        <p:sp>
          <p:nvSpPr>
            <p:cNvPr id="283" name="Google Shape;283;p7"/>
            <p:cNvSpPr txBox="1"/>
            <p:nvPr/>
          </p:nvSpPr>
          <p:spPr>
            <a:xfrm>
              <a:off x="3647022" y="2987160"/>
              <a:ext cx="219162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a:ea typeface="Calibri"/>
                  <a:cs typeface="Calibri"/>
                  <a:sym typeface="Calibri"/>
                </a:rPr>
                <a:t>Pi đã sẵn sàng</a:t>
              </a:r>
              <a:endParaRPr sz="2000" spc="300">
                <a:solidFill>
                  <a:srgbClr val="833C0B"/>
                </a:solidFill>
                <a:latin typeface="Calibri"/>
                <a:ea typeface="Calibri"/>
                <a:cs typeface="Calibri"/>
                <a:sym typeface="Calibri"/>
              </a:endParaRPr>
            </a:p>
          </p:txBody>
        </p:sp>
      </p:grpSp>
      <p:grpSp>
        <p:nvGrpSpPr>
          <p:cNvPr id="284" name="Google Shape;284;p7"/>
          <p:cNvGrpSpPr/>
          <p:nvPr/>
        </p:nvGrpSpPr>
        <p:grpSpPr>
          <a:xfrm>
            <a:off x="559229" y="3544627"/>
            <a:ext cx="7094986" cy="400110"/>
            <a:chOff x="45962" y="3645210"/>
            <a:chExt cx="7094986" cy="400110"/>
          </a:xfrm>
        </p:grpSpPr>
        <p:cxnSp>
          <p:nvCxnSpPr>
            <p:cNvPr id="285" name="Google Shape;285;p7"/>
            <p:cNvCxnSpPr>
              <a:cxnSpLocks/>
            </p:cNvCxnSpPr>
            <p:nvPr/>
          </p:nvCxnSpPr>
          <p:spPr>
            <a:xfrm>
              <a:off x="5582733" y="3862965"/>
              <a:ext cx="1558215" cy="0"/>
            </a:xfrm>
            <a:prstGeom prst="straightConnector1">
              <a:avLst/>
            </a:prstGeom>
            <a:noFill/>
            <a:ln w="28575" cap="flat" cmpd="sng">
              <a:solidFill>
                <a:srgbClr val="833C0B"/>
              </a:solidFill>
              <a:prstDash val="solid"/>
              <a:miter lim="800000"/>
              <a:headEnd type="none" w="sm" len="sm"/>
              <a:tailEnd type="triangle" w="med" len="med"/>
            </a:ln>
          </p:spPr>
        </p:cxnSp>
        <p:sp>
          <p:nvSpPr>
            <p:cNvPr id="286" name="Google Shape;286;p7"/>
            <p:cNvSpPr txBox="1"/>
            <p:nvPr/>
          </p:nvSpPr>
          <p:spPr>
            <a:xfrm>
              <a:off x="45962" y="3645210"/>
              <a:ext cx="5675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a:ea typeface="Calibri"/>
                  <a:cs typeface="Calibri"/>
                  <a:sym typeface="Calibri"/>
                </a:rPr>
                <a:t>Nếu Pj đang dùng thì chờ Pj dùng xong</a:t>
              </a:r>
              <a:endParaRPr sz="2000" spc="300">
                <a:solidFill>
                  <a:srgbClr val="833C0B"/>
                </a:solidFill>
                <a:latin typeface="Calibri"/>
                <a:ea typeface="Calibri"/>
                <a:cs typeface="Calibri"/>
                <a:sym typeface="Calibri"/>
              </a:endParaRPr>
            </a:p>
          </p:txBody>
        </p:sp>
      </p:grpSp>
      <p:grpSp>
        <p:nvGrpSpPr>
          <p:cNvPr id="287" name="Google Shape;287;p7"/>
          <p:cNvGrpSpPr/>
          <p:nvPr/>
        </p:nvGrpSpPr>
        <p:grpSpPr>
          <a:xfrm>
            <a:off x="2441207" y="4068442"/>
            <a:ext cx="5364843" cy="527955"/>
            <a:chOff x="1927940" y="4169025"/>
            <a:chExt cx="5364843" cy="527955"/>
          </a:xfrm>
        </p:grpSpPr>
        <p:sp>
          <p:nvSpPr>
            <p:cNvPr id="288" name="Google Shape;288;p7"/>
            <p:cNvSpPr txBox="1"/>
            <p:nvPr/>
          </p:nvSpPr>
          <p:spPr>
            <a:xfrm>
              <a:off x="1927940" y="4169025"/>
              <a:ext cx="416274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rgbClr val="833C0B"/>
                  </a:solidFill>
                  <a:latin typeface="Calibri"/>
                  <a:ea typeface="Calibri"/>
                  <a:cs typeface="Calibri"/>
                  <a:sym typeface="Calibri"/>
                </a:rPr>
                <a:t>Thực hiện xong thì gán false</a:t>
              </a:r>
              <a:endParaRPr sz="2000" spc="300">
                <a:solidFill>
                  <a:srgbClr val="833C0B"/>
                </a:solidFill>
                <a:latin typeface="Calibri"/>
                <a:ea typeface="Calibri"/>
                <a:cs typeface="Calibri"/>
                <a:sym typeface="Calibri"/>
              </a:endParaRPr>
            </a:p>
          </p:txBody>
        </p:sp>
        <p:cxnSp>
          <p:nvCxnSpPr>
            <p:cNvPr id="289" name="Google Shape;289;p7"/>
            <p:cNvCxnSpPr>
              <a:stCxn id="288" idx="3"/>
            </p:cNvCxnSpPr>
            <p:nvPr/>
          </p:nvCxnSpPr>
          <p:spPr>
            <a:xfrm>
              <a:off x="6090683" y="4369080"/>
              <a:ext cx="1202100" cy="327900"/>
            </a:xfrm>
            <a:prstGeom prst="straightConnector1">
              <a:avLst/>
            </a:prstGeom>
            <a:noFill/>
            <a:ln w="28575" cap="flat" cmpd="sng">
              <a:solidFill>
                <a:srgbClr val="833C0B"/>
              </a:solidFill>
              <a:prstDash val="solid"/>
              <a:miter lim="800000"/>
              <a:headEnd type="none" w="sm" len="sm"/>
              <a:tailEnd type="triangle" w="med" len="med"/>
            </a:ln>
          </p:spPr>
        </p:cxnSp>
      </p:grpSp>
      <p:sp>
        <p:nvSpPr>
          <p:cNvPr id="290" name="Google Shape;290;p7"/>
          <p:cNvSpPr txBox="1"/>
          <p:nvPr/>
        </p:nvSpPr>
        <p:spPr>
          <a:xfrm>
            <a:off x="257843" y="4635841"/>
            <a:ext cx="6563959"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spc="300">
                <a:solidFill>
                  <a:srgbClr val="385623"/>
                </a:solidFill>
                <a:latin typeface="Calibri"/>
                <a:ea typeface="Calibri"/>
                <a:cs typeface="Calibri"/>
                <a:sym typeface="Calibri"/>
              </a:rPr>
              <a:t>Không thỏa mãn 2 vì chẳng hạn có 3 process, i0 đang thực hiện nhưng lâu, i1 chờ, i2 vừa thực hiện xong cũng chờ </a:t>
            </a:r>
            <a:endParaRPr sz="2000" spc="300">
              <a:solidFill>
                <a:srgbClr val="385623"/>
              </a:solidFill>
              <a:latin typeface="Calibri"/>
              <a:ea typeface="Calibri"/>
              <a:cs typeface="Calibri"/>
              <a:sym typeface="Calibri"/>
            </a:endParaRPr>
          </a:p>
          <a:p>
            <a:pPr marL="0" marR="0" lvl="0" indent="0" algn="just" rtl="0">
              <a:lnSpc>
                <a:spcPct val="150000"/>
              </a:lnSpc>
              <a:spcBef>
                <a:spcPts val="0"/>
              </a:spcBef>
              <a:spcAft>
                <a:spcPts val="0"/>
              </a:spcAft>
              <a:buNone/>
            </a:pPr>
            <a:r>
              <a:rPr lang="en-US" sz="2000" spc="300">
                <a:solidFill>
                  <a:srgbClr val="385623"/>
                </a:solidFill>
                <a:latin typeface="Calibri"/>
                <a:ea typeface="Calibri"/>
                <a:cs typeface="Calibri"/>
                <a:sym typeface="Calibri"/>
              </a:rPr>
              <a:t>=&gt; nhiều flag cùng true thì bị delay mãi mãi</a:t>
            </a:r>
            <a:endParaRPr sz="2000" spc="300">
              <a:solidFill>
                <a:srgbClr val="385623"/>
              </a:solidFill>
              <a:latin typeface="Calibri"/>
              <a:ea typeface="Calibri"/>
              <a:cs typeface="Calibri"/>
              <a:sym typeface="Calibri"/>
            </a:endParaRPr>
          </a:p>
        </p:txBody>
      </p:sp>
      <p:sp>
        <p:nvSpPr>
          <p:cNvPr id="291" name="Google Shape;29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250" fill="hold"/>
                                        <p:tgtEl>
                                          <p:spTgt spid="267"/>
                                        </p:tgtEl>
                                        <p:attrNameLst>
                                          <p:attrName>ppt_x</p:attrName>
                                        </p:attrNameLst>
                                      </p:cBhvr>
                                      <p:tavLst>
                                        <p:tav tm="0">
                                          <p:val>
                                            <p:strVal val="1+#ppt_w/2"/>
                                          </p:val>
                                        </p:tav>
                                        <p:tav tm="100000">
                                          <p:val>
                                            <p:strVal val="#ppt_x"/>
                                          </p:val>
                                        </p:tav>
                                      </p:tavLst>
                                    </p:anim>
                                    <p:anim calcmode="lin" valueType="num">
                                      <p:cBhvr additive="base">
                                        <p:cTn id="8" dur="250" fill="hold"/>
                                        <p:tgtEl>
                                          <p:spTgt spid="2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271"/>
                                        </p:tgtEl>
                                        <p:attrNameLst>
                                          <p:attrName>style.visibility</p:attrName>
                                        </p:attrNameLst>
                                      </p:cBhvr>
                                      <p:to>
                                        <p:strVal val="visible"/>
                                      </p:to>
                                    </p:set>
                                    <p:animEffect transition="in" filter="barn(outVertical)">
                                      <p:cBhvr>
                                        <p:cTn id="13" dur="250"/>
                                        <p:tgtEl>
                                          <p:spTgt spid="2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wipe(left)">
                                      <p:cBhvr>
                                        <p:cTn id="18" dur="25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274"/>
                                        </p:tgtEl>
                                        <p:attrNameLst>
                                          <p:attrName>style.visibility</p:attrName>
                                        </p:attrNameLst>
                                      </p:cBhvr>
                                      <p:to>
                                        <p:strVal val="visible"/>
                                      </p:to>
                                    </p:set>
                                    <p:animEffect transition="in" filter="barn(outHorizontal)">
                                      <p:cBhvr>
                                        <p:cTn id="23" dur="250"/>
                                        <p:tgtEl>
                                          <p:spTgt spid="27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barn(outVertical)">
                                      <p:cBhvr>
                                        <p:cTn id="28" dur="250"/>
                                        <p:tgtEl>
                                          <p:spTgt spid="27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79"/>
                                        </p:tgtEl>
                                        <p:attrNameLst>
                                          <p:attrName>style.visibility</p:attrName>
                                        </p:attrNameLst>
                                      </p:cBhvr>
                                      <p:to>
                                        <p:strVal val="visible"/>
                                      </p:to>
                                    </p:set>
                                    <p:animEffect transition="in" filter="wipe(right)">
                                      <p:cBhvr>
                                        <p:cTn id="33" dur="250"/>
                                        <p:tgtEl>
                                          <p:spTgt spid="27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273"/>
                                        </p:tgtEl>
                                        <p:attrNameLst>
                                          <p:attrName>style.visibility</p:attrName>
                                        </p:attrNameLst>
                                      </p:cBhvr>
                                      <p:to>
                                        <p:strVal val="visible"/>
                                      </p:to>
                                    </p:set>
                                    <p:animEffect transition="in" filter="barn(outVertical)">
                                      <p:cBhvr>
                                        <p:cTn id="38" dur="250"/>
                                        <p:tgtEl>
                                          <p:spTgt spid="27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275"/>
                                        </p:tgtEl>
                                        <p:attrNameLst>
                                          <p:attrName>style.visibility</p:attrName>
                                        </p:attrNameLst>
                                      </p:cBhvr>
                                      <p:to>
                                        <p:strVal val="visible"/>
                                      </p:to>
                                    </p:set>
                                    <p:animEffect transition="in" filter="barn(outVertical)">
                                      <p:cBhvr>
                                        <p:cTn id="43" dur="250"/>
                                        <p:tgtEl>
                                          <p:spTgt spid="27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8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8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8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71" grpId="0" animBg="1"/>
      <p:bldP spid="272" grpId="0" animBg="1"/>
      <p:bldP spid="275" grpId="0" animBg="1"/>
      <p:bldP spid="27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grpSp>
        <p:nvGrpSpPr>
          <p:cNvPr id="1873" name="Google Shape;1873;p78"/>
          <p:cNvGrpSpPr/>
          <p:nvPr/>
        </p:nvGrpSpPr>
        <p:grpSpPr>
          <a:xfrm>
            <a:off x="1181420" y="788969"/>
            <a:ext cx="8562148" cy="2885520"/>
            <a:chOff x="434215" y="3006725"/>
            <a:chExt cx="8562148" cy="2885520"/>
          </a:xfrm>
        </p:grpSpPr>
        <p:grpSp>
          <p:nvGrpSpPr>
            <p:cNvPr id="1874" name="Google Shape;1874;p78"/>
            <p:cNvGrpSpPr/>
            <p:nvPr/>
          </p:nvGrpSpPr>
          <p:grpSpPr>
            <a:xfrm>
              <a:off x="434215" y="3006725"/>
              <a:ext cx="8562148" cy="2517775"/>
              <a:chOff x="0" y="0"/>
              <a:chExt cx="8913813" cy="2516188"/>
            </a:xfrm>
          </p:grpSpPr>
          <p:pic>
            <p:nvPicPr>
              <p:cNvPr id="1875" name="Google Shape;1875;p78" descr="image.png"/>
              <p:cNvPicPr preferRelativeResize="0"/>
              <p:nvPr/>
            </p:nvPicPr>
            <p:blipFill rotWithShape="1">
              <a:blip r:embed="rId3">
                <a:alphaModFix/>
              </a:blip>
              <a:srcRect l="667" t="34560" r="3249" b="34894"/>
              <a:stretch/>
            </p:blipFill>
            <p:spPr>
              <a:xfrm>
                <a:off x="52387" y="400050"/>
                <a:ext cx="8861426" cy="2116138"/>
              </a:xfrm>
              <a:prstGeom prst="rect">
                <a:avLst/>
              </a:prstGeom>
              <a:noFill/>
              <a:ln w="57150" cap="flat" cmpd="sng">
                <a:solidFill>
                  <a:srgbClr val="000000"/>
                </a:solidFill>
                <a:prstDash val="solid"/>
                <a:round/>
                <a:headEnd type="none" w="sm" len="sm"/>
                <a:tailEnd type="none" w="sm" len="sm"/>
              </a:ln>
            </p:spPr>
          </p:pic>
          <p:sp>
            <p:nvSpPr>
              <p:cNvPr id="1876" name="Google Shape;1876;p78"/>
              <p:cNvSpPr/>
              <p:nvPr/>
            </p:nvSpPr>
            <p:spPr>
              <a:xfrm>
                <a:off x="0" y="0"/>
                <a:ext cx="1845739" cy="27682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1800"/>
                  <a:buFont typeface="Arial"/>
                  <a:buNone/>
                </a:pPr>
                <a:r>
                  <a:rPr lang="en-US" sz="1800" spc="300">
                    <a:solidFill>
                      <a:schemeClr val="dk1"/>
                    </a:solidFill>
                    <a:latin typeface="Calibri"/>
                    <a:ea typeface="Calibri"/>
                    <a:cs typeface="Calibri"/>
                    <a:sym typeface="Calibri"/>
                  </a:rPr>
                  <a:t>Ví dụ: Δ = 10 </a:t>
                </a:r>
                <a:endParaRPr spc="300"/>
              </a:p>
            </p:txBody>
          </p:sp>
        </p:grpSp>
        <p:sp>
          <p:nvSpPr>
            <p:cNvPr id="1877" name="Google Shape;1877;p78"/>
            <p:cNvSpPr txBox="1"/>
            <p:nvPr/>
          </p:nvSpPr>
          <p:spPr>
            <a:xfrm>
              <a:off x="1136650" y="5511800"/>
              <a:ext cx="164545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Arial"/>
                <a:buNone/>
              </a:pPr>
              <a:r>
                <a:rPr lang="en-US" sz="1800" spc="300">
                  <a:solidFill>
                    <a:srgbClr val="FF0000"/>
                  </a:solidFill>
                  <a:latin typeface="Calibri"/>
                  <a:ea typeface="Calibri"/>
                  <a:cs typeface="Calibri"/>
                  <a:sym typeface="Calibri"/>
                </a:rPr>
                <a:t>WSS(t</a:t>
              </a:r>
              <a:r>
                <a:rPr lang="en-US" sz="1800" spc="300" baseline="-25000">
                  <a:solidFill>
                    <a:srgbClr val="FF0000"/>
                  </a:solidFill>
                  <a:latin typeface="Calibri"/>
                  <a:ea typeface="Calibri"/>
                  <a:cs typeface="Calibri"/>
                  <a:sym typeface="Calibri"/>
                </a:rPr>
                <a:t>1</a:t>
              </a:r>
              <a:r>
                <a:rPr lang="en-US" sz="1800" spc="300">
                  <a:solidFill>
                    <a:srgbClr val="FF0000"/>
                  </a:solidFill>
                  <a:latin typeface="Calibri"/>
                  <a:ea typeface="Calibri"/>
                  <a:cs typeface="Calibri"/>
                  <a:sym typeface="Calibri"/>
                </a:rPr>
                <a:t>) = 5</a:t>
              </a:r>
              <a:endParaRPr sz="1800" spc="300">
                <a:solidFill>
                  <a:srgbClr val="FF0000"/>
                </a:solidFill>
                <a:latin typeface="Calibri"/>
                <a:ea typeface="Calibri"/>
                <a:cs typeface="Calibri"/>
                <a:sym typeface="Calibri"/>
              </a:endParaRPr>
            </a:p>
          </p:txBody>
        </p:sp>
        <p:sp>
          <p:nvSpPr>
            <p:cNvPr id="1878" name="Google Shape;1878;p78"/>
            <p:cNvSpPr txBox="1"/>
            <p:nvPr/>
          </p:nvSpPr>
          <p:spPr>
            <a:xfrm>
              <a:off x="4854575" y="5522913"/>
              <a:ext cx="164545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Arial"/>
                <a:buNone/>
              </a:pPr>
              <a:r>
                <a:rPr lang="en-US" sz="1800" spc="300">
                  <a:solidFill>
                    <a:srgbClr val="FF0000"/>
                  </a:solidFill>
                  <a:latin typeface="Calibri"/>
                  <a:ea typeface="Calibri"/>
                  <a:cs typeface="Calibri"/>
                  <a:sym typeface="Calibri"/>
                </a:rPr>
                <a:t>WSS(t</a:t>
              </a:r>
              <a:r>
                <a:rPr lang="en-US" sz="1800" spc="300" baseline="-25000">
                  <a:solidFill>
                    <a:srgbClr val="FF0000"/>
                  </a:solidFill>
                  <a:latin typeface="Calibri"/>
                  <a:ea typeface="Calibri"/>
                  <a:cs typeface="Calibri"/>
                  <a:sym typeface="Calibri"/>
                </a:rPr>
                <a:t>2</a:t>
              </a:r>
              <a:r>
                <a:rPr lang="en-US" sz="1800" spc="300">
                  <a:solidFill>
                    <a:srgbClr val="FF0000"/>
                  </a:solidFill>
                  <a:latin typeface="Calibri"/>
                  <a:ea typeface="Calibri"/>
                  <a:cs typeface="Calibri"/>
                  <a:sym typeface="Calibri"/>
                </a:rPr>
                <a:t>) = 2</a:t>
              </a:r>
              <a:endParaRPr sz="1800" spc="300">
                <a:solidFill>
                  <a:srgbClr val="FF0000"/>
                </a:solidFill>
                <a:latin typeface="Calibri"/>
                <a:ea typeface="Calibri"/>
                <a:cs typeface="Calibri"/>
                <a:sym typeface="Calibri"/>
              </a:endParaRPr>
            </a:p>
          </p:txBody>
        </p:sp>
      </p:grpSp>
      <p:grpSp>
        <p:nvGrpSpPr>
          <p:cNvPr id="1879" name="Google Shape;1879;p78"/>
          <p:cNvGrpSpPr/>
          <p:nvPr/>
        </p:nvGrpSpPr>
        <p:grpSpPr>
          <a:xfrm>
            <a:off x="0" y="0"/>
            <a:ext cx="1569720" cy="1722120"/>
            <a:chOff x="-63500" y="-109804"/>
            <a:chExt cx="1206500" cy="1333500"/>
          </a:xfrm>
        </p:grpSpPr>
        <p:sp>
          <p:nvSpPr>
            <p:cNvPr id="1880" name="Google Shape;1880;p78"/>
            <p:cNvSpPr/>
            <p:nvPr/>
          </p:nvSpPr>
          <p:spPr>
            <a:xfrm>
              <a:off x="-63500" y="-109804"/>
              <a:ext cx="1206500" cy="1333500"/>
            </a:xfrm>
            <a:custGeom>
              <a:avLst/>
              <a:gdLst/>
              <a:ahLst/>
              <a:cxnLst/>
              <a:rect l="l" t="t" r="r" b="b"/>
              <a:pathLst>
                <a:path w="1206500" h="1333500" extrusionOk="0">
                  <a:moveTo>
                    <a:pt x="6350" y="12700"/>
                  </a:moveTo>
                  <a:cubicBezTo>
                    <a:pt x="4233" y="452967"/>
                    <a:pt x="2117" y="893233"/>
                    <a:pt x="0" y="1333500"/>
                  </a:cubicBezTo>
                  <a:lnTo>
                    <a:pt x="1206500" y="0"/>
                  </a:lnTo>
                  <a:lnTo>
                    <a:pt x="6350" y="1270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spc="300">
                <a:solidFill>
                  <a:schemeClr val="lt1"/>
                </a:solidFill>
                <a:latin typeface="Calibri"/>
                <a:ea typeface="Calibri"/>
                <a:cs typeface="Calibri"/>
                <a:sym typeface="Calibri"/>
              </a:endParaRPr>
            </a:p>
          </p:txBody>
        </p:sp>
        <p:pic>
          <p:nvPicPr>
            <p:cNvPr id="1881" name="Google Shape;1881;p78"/>
            <p:cNvPicPr preferRelativeResize="0"/>
            <p:nvPr/>
          </p:nvPicPr>
          <p:blipFill rotWithShape="1">
            <a:blip r:embed="rId4">
              <a:alphaModFix/>
            </a:blip>
            <a:srcRect/>
            <a:stretch/>
          </p:blipFill>
          <p:spPr>
            <a:xfrm>
              <a:off x="0" y="0"/>
              <a:ext cx="694946" cy="688549"/>
            </a:xfrm>
            <a:prstGeom prst="rect">
              <a:avLst/>
            </a:prstGeom>
            <a:noFill/>
            <a:ln>
              <a:noFill/>
            </a:ln>
          </p:spPr>
        </p:pic>
      </p:grpSp>
      <p:sp>
        <p:nvSpPr>
          <p:cNvPr id="1882" name="Google Shape;1882;p78"/>
          <p:cNvSpPr/>
          <p:nvPr/>
        </p:nvSpPr>
        <p:spPr>
          <a:xfrm>
            <a:off x="4874122" y="-24480"/>
            <a:ext cx="3086229" cy="73717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Vấn đề thrashing</a:t>
            </a:r>
            <a:endParaRPr sz="2000" spc="300">
              <a:solidFill>
                <a:schemeClr val="dk1"/>
              </a:solidFill>
              <a:latin typeface="Calibri"/>
              <a:ea typeface="Calibri"/>
              <a:cs typeface="Calibri"/>
              <a:sym typeface="Calibri"/>
            </a:endParaRPr>
          </a:p>
        </p:txBody>
      </p:sp>
      <p:sp>
        <p:nvSpPr>
          <p:cNvPr id="1883" name="Google Shape;1883;p78"/>
          <p:cNvSpPr/>
          <p:nvPr/>
        </p:nvSpPr>
        <p:spPr>
          <a:xfrm>
            <a:off x="8693533" y="546922"/>
            <a:ext cx="3491753" cy="484094"/>
          </a:xfrm>
          <a:prstGeom prst="rect">
            <a:avLst/>
          </a:prstGeom>
          <a:solidFill>
            <a:srgbClr val="C4E0B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000" spc="300">
                <a:solidFill>
                  <a:schemeClr val="dk1"/>
                </a:solidFill>
                <a:latin typeface="Calibri"/>
                <a:ea typeface="Calibri"/>
                <a:cs typeface="Calibri"/>
                <a:sym typeface="Calibri"/>
              </a:rPr>
              <a:t>Giải pháp tập làm việc</a:t>
            </a:r>
            <a:endParaRPr sz="2000" spc="300">
              <a:solidFill>
                <a:schemeClr val="dk1"/>
              </a:solidFill>
              <a:latin typeface="Calibri"/>
              <a:ea typeface="Calibri"/>
              <a:cs typeface="Calibri"/>
              <a:sym typeface="Calibri"/>
            </a:endParaRPr>
          </a:p>
        </p:txBody>
      </p:sp>
      <p:grpSp>
        <p:nvGrpSpPr>
          <p:cNvPr id="1884" name="Google Shape;1884;p78"/>
          <p:cNvGrpSpPr/>
          <p:nvPr/>
        </p:nvGrpSpPr>
        <p:grpSpPr>
          <a:xfrm>
            <a:off x="1289337" y="3639070"/>
            <a:ext cx="6332114" cy="1210562"/>
            <a:chOff x="1289337" y="3639070"/>
            <a:chExt cx="6332114" cy="1210562"/>
          </a:xfrm>
        </p:grpSpPr>
        <p:sp>
          <p:nvSpPr>
            <p:cNvPr id="1885" name="Google Shape;1885;p78"/>
            <p:cNvSpPr/>
            <p:nvPr/>
          </p:nvSpPr>
          <p:spPr>
            <a:xfrm>
              <a:off x="1289337" y="4449522"/>
              <a:ext cx="6332114" cy="400110"/>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D &gt; số frame của hệ thống⇒ thrashing</a:t>
              </a:r>
              <a:endParaRPr sz="2000" spc="300">
                <a:solidFill>
                  <a:schemeClr val="dk1"/>
                </a:solidFill>
                <a:latin typeface="Calibri"/>
                <a:ea typeface="Calibri"/>
                <a:cs typeface="Calibri"/>
                <a:sym typeface="Calibri"/>
              </a:endParaRPr>
            </a:p>
          </p:txBody>
        </p:sp>
        <p:sp>
          <p:nvSpPr>
            <p:cNvPr id="1886" name="Google Shape;1886;p78"/>
            <p:cNvSpPr/>
            <p:nvPr/>
          </p:nvSpPr>
          <p:spPr>
            <a:xfrm rot="5400000">
              <a:off x="4484105" y="1861545"/>
              <a:ext cx="367769" cy="3922820"/>
            </a:xfrm>
            <a:prstGeom prst="rightBrace">
              <a:avLst>
                <a:gd name="adj1" fmla="val 8333"/>
                <a:gd name="adj2" fmla="val 50000"/>
              </a:avLst>
            </a:prstGeom>
            <a:noFill/>
            <a:ln w="28575"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rgbClr val="833C0B"/>
                </a:solidFill>
                <a:latin typeface="Calibri"/>
                <a:ea typeface="Calibri"/>
                <a:cs typeface="Calibri"/>
                <a:sym typeface="Calibri"/>
              </a:endParaRPr>
            </a:p>
          </p:txBody>
        </p:sp>
        <p:sp>
          <p:nvSpPr>
            <p:cNvPr id="1887" name="Google Shape;1887;p78"/>
            <p:cNvSpPr/>
            <p:nvPr/>
          </p:nvSpPr>
          <p:spPr>
            <a:xfrm>
              <a:off x="1569720" y="4055556"/>
              <a:ext cx="56818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spc="300">
                  <a:solidFill>
                    <a:schemeClr val="dk1"/>
                  </a:solidFill>
                  <a:latin typeface="Calibri"/>
                  <a:ea typeface="Calibri"/>
                  <a:cs typeface="Calibri"/>
                  <a:sym typeface="Calibri"/>
                </a:rPr>
                <a:t>D = Σ WSSi = tổng các working-set size </a:t>
              </a:r>
              <a:endParaRPr sz="2000" spc="300">
                <a:solidFill>
                  <a:schemeClr val="dk1"/>
                </a:solidFill>
                <a:latin typeface="Calibri"/>
                <a:ea typeface="Calibri"/>
                <a:cs typeface="Calibri"/>
                <a:sym typeface="Calibri"/>
              </a:endParaRPr>
            </a:p>
          </p:txBody>
        </p:sp>
      </p:grpSp>
      <p:grpSp>
        <p:nvGrpSpPr>
          <p:cNvPr id="1888" name="Google Shape;1888;p78"/>
          <p:cNvGrpSpPr/>
          <p:nvPr/>
        </p:nvGrpSpPr>
        <p:grpSpPr>
          <a:xfrm>
            <a:off x="986778" y="5179951"/>
            <a:ext cx="11551024" cy="1220847"/>
            <a:chOff x="188258" y="5151983"/>
            <a:chExt cx="11551024" cy="1220847"/>
          </a:xfrm>
        </p:grpSpPr>
        <p:grpSp>
          <p:nvGrpSpPr>
            <p:cNvPr id="1889" name="Google Shape;1889;p78"/>
            <p:cNvGrpSpPr/>
            <p:nvPr/>
          </p:nvGrpSpPr>
          <p:grpSpPr>
            <a:xfrm>
              <a:off x="188258" y="5151983"/>
              <a:ext cx="11551024" cy="1220847"/>
              <a:chOff x="228600" y="5174202"/>
              <a:chExt cx="11551024" cy="1220847"/>
            </a:xfrm>
          </p:grpSpPr>
          <p:sp>
            <p:nvSpPr>
              <p:cNvPr id="1890" name="Google Shape;1890;p78"/>
              <p:cNvSpPr/>
              <p:nvPr/>
            </p:nvSpPr>
            <p:spPr>
              <a:xfrm>
                <a:off x="1883855" y="5174202"/>
                <a:ext cx="9895769" cy="1220847"/>
              </a:xfrm>
              <a:prstGeom prst="rect">
                <a:avLst/>
              </a:prstGeom>
              <a:noFill/>
              <a:ln>
                <a:noFill/>
              </a:ln>
            </p:spPr>
            <p:txBody>
              <a:bodyPr spcFirstLastPara="1" wrap="square" lIns="91425" tIns="45700" rIns="91425" bIns="45700" anchor="t" anchorCtr="0">
                <a:spAutoFit/>
              </a:bodyPr>
              <a:lstStyle/>
              <a:p>
                <a:pPr marL="800100" marR="0" lvl="1" indent="-342900" algn="just" rtl="0">
                  <a:spcBef>
                    <a:spcPts val="0"/>
                  </a:spcBef>
                  <a:spcAft>
                    <a:spcPts val="0"/>
                  </a:spcAft>
                  <a:buClr>
                    <a:schemeClr val="dk1"/>
                  </a:buClr>
                  <a:buSzPts val="2000"/>
                  <a:buFont typeface="Noto Sans Symbols"/>
                  <a:buChar char="✔"/>
                </a:pPr>
                <a:r>
                  <a:rPr lang="en-US" sz="2000" b="0" i="0" u="none" strike="noStrike" cap="none" spc="300">
                    <a:solidFill>
                      <a:schemeClr val="dk1"/>
                    </a:solidFill>
                    <a:latin typeface="Calibri"/>
                    <a:ea typeface="Calibri"/>
                    <a:cs typeface="Calibri"/>
                    <a:sym typeface="Calibri"/>
                  </a:rPr>
                  <a:t>Khi khởi tạo: cung cấp số frame thoả mãn WSS của nó</a:t>
                </a:r>
                <a:endParaRPr sz="2000" b="0" i="0" u="none" strike="noStrike" cap="none" spc="300">
                  <a:solidFill>
                    <a:schemeClr val="dk1"/>
                  </a:solidFill>
                  <a:latin typeface="Calibri"/>
                  <a:ea typeface="Calibri"/>
                  <a:cs typeface="Calibri"/>
                  <a:sym typeface="Calibri"/>
                </a:endParaRPr>
              </a:p>
              <a:p>
                <a:pPr marL="800100" marR="0" lvl="1" indent="-342900" algn="just" rtl="0">
                  <a:spcBef>
                    <a:spcPts val="800"/>
                  </a:spcBef>
                  <a:spcAft>
                    <a:spcPts val="0"/>
                  </a:spcAft>
                  <a:buClr>
                    <a:schemeClr val="dk1"/>
                  </a:buClr>
                  <a:buSzPts val="2000"/>
                  <a:buFont typeface="Noto Sans Symbols"/>
                  <a:buChar char="✔"/>
                </a:pPr>
                <a:r>
                  <a:rPr lang="en-US" sz="2000" b="0" i="0" u="none" strike="noStrike" cap="none" spc="300">
                    <a:solidFill>
                      <a:schemeClr val="dk1"/>
                    </a:solidFill>
                    <a:latin typeface="Calibri"/>
                    <a:ea typeface="Calibri"/>
                    <a:cs typeface="Calibri"/>
                    <a:sym typeface="Calibri"/>
                  </a:rPr>
                  <a:t>Nếu D &gt; số frame hệ thống ⇒ tạm dừng 1 process</a:t>
                </a:r>
                <a:endParaRPr sz="2000" b="0" i="0" u="none" strike="noStrike" cap="none" spc="300">
                  <a:solidFill>
                    <a:schemeClr val="dk1"/>
                  </a:solidFill>
                  <a:latin typeface="Calibri"/>
                  <a:ea typeface="Calibri"/>
                  <a:cs typeface="Calibri"/>
                  <a:sym typeface="Calibri"/>
                </a:endParaRPr>
              </a:p>
              <a:p>
                <a:pPr marL="800100" marR="0" lvl="1" indent="-342900" algn="just" rtl="0">
                  <a:spcBef>
                    <a:spcPts val="800"/>
                  </a:spcBef>
                  <a:spcAft>
                    <a:spcPts val="0"/>
                  </a:spcAft>
                  <a:buClr>
                    <a:schemeClr val="dk1"/>
                  </a:buClr>
                  <a:buSzPts val="2000"/>
                  <a:buFont typeface="Noto Sans Symbols"/>
                  <a:buChar char="✔"/>
                </a:pPr>
                <a:r>
                  <a:rPr lang="en-US" sz="2000" b="0" i="0" u="none" strike="noStrike" cap="none" spc="300">
                    <a:solidFill>
                      <a:schemeClr val="dk1"/>
                    </a:solidFill>
                    <a:latin typeface="Calibri"/>
                    <a:ea typeface="Calibri"/>
                    <a:cs typeface="Calibri"/>
                    <a:sym typeface="Calibri"/>
                  </a:rPr>
                  <a:t>Chuyển trang sang đĩa cứng, thu hồi các frame</a:t>
                </a:r>
                <a:endParaRPr sz="2000" b="0" i="0" u="none" strike="noStrike" cap="none" spc="300">
                  <a:solidFill>
                    <a:schemeClr val="dk1"/>
                  </a:solidFill>
                  <a:latin typeface="Calibri"/>
                  <a:ea typeface="Calibri"/>
                  <a:cs typeface="Calibri"/>
                  <a:sym typeface="Calibri"/>
                </a:endParaRPr>
              </a:p>
            </p:txBody>
          </p:sp>
          <p:sp>
            <p:nvSpPr>
              <p:cNvPr id="1891" name="Google Shape;1891;p78"/>
              <p:cNvSpPr/>
              <p:nvPr/>
            </p:nvSpPr>
            <p:spPr>
              <a:xfrm>
                <a:off x="228600" y="5593976"/>
                <a:ext cx="605118" cy="510989"/>
              </a:xfrm>
              <a:prstGeom prst="rightArrow">
                <a:avLst>
                  <a:gd name="adj1" fmla="val 50000"/>
                  <a:gd name="adj2" fmla="val 50000"/>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lt1"/>
                  </a:solidFill>
                  <a:latin typeface="Calibri"/>
                  <a:ea typeface="Calibri"/>
                  <a:cs typeface="Calibri"/>
                  <a:sym typeface="Calibri"/>
                </a:endParaRPr>
              </a:p>
            </p:txBody>
          </p:sp>
          <p:sp>
            <p:nvSpPr>
              <p:cNvPr id="1892" name="Google Shape;1892;p78"/>
              <p:cNvSpPr txBox="1"/>
              <p:nvPr/>
            </p:nvSpPr>
            <p:spPr>
              <a:xfrm>
                <a:off x="726775" y="5495527"/>
                <a:ext cx="126402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spc="300">
                    <a:solidFill>
                      <a:srgbClr val="1F3864"/>
                    </a:solidFill>
                    <a:latin typeface="Calibri"/>
                    <a:ea typeface="Calibri"/>
                    <a:cs typeface="Calibri"/>
                    <a:sym typeface="Calibri"/>
                  </a:rPr>
                  <a:t>Giải pháp</a:t>
                </a:r>
                <a:endParaRPr sz="2000" spc="300">
                  <a:solidFill>
                    <a:srgbClr val="1F3864"/>
                  </a:solidFill>
                  <a:latin typeface="Calibri"/>
                  <a:ea typeface="Calibri"/>
                  <a:cs typeface="Calibri"/>
                  <a:sym typeface="Calibri"/>
                </a:endParaRPr>
              </a:p>
            </p:txBody>
          </p:sp>
        </p:grpSp>
        <p:sp>
          <p:nvSpPr>
            <p:cNvPr id="1893" name="Google Shape;1893;p78"/>
            <p:cNvSpPr/>
            <p:nvPr/>
          </p:nvSpPr>
          <p:spPr>
            <a:xfrm>
              <a:off x="1990798" y="5273998"/>
              <a:ext cx="295835" cy="1098832"/>
            </a:xfrm>
            <a:prstGeom prst="leftBrace">
              <a:avLst>
                <a:gd name="adj1" fmla="val 8333"/>
                <a:gd name="adj2" fmla="val 50000"/>
              </a:avLst>
            </a:prstGeom>
            <a:noFill/>
            <a:ln w="38100" cap="flat" cmpd="sng">
              <a:solidFill>
                <a:srgbClr val="1F386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spc="300">
                <a:solidFill>
                  <a:schemeClr val="dk1"/>
                </a:solidFill>
                <a:latin typeface="Calibri"/>
                <a:ea typeface="Calibri"/>
                <a:cs typeface="Calibri"/>
                <a:sym typeface="Calibri"/>
              </a:endParaRPr>
            </a:p>
          </p:txBody>
        </p:sp>
      </p:grpSp>
      <p:grpSp>
        <p:nvGrpSpPr>
          <p:cNvPr id="1894" name="Google Shape;1894;p78"/>
          <p:cNvGrpSpPr/>
          <p:nvPr/>
        </p:nvGrpSpPr>
        <p:grpSpPr>
          <a:xfrm>
            <a:off x="8693533" y="3783321"/>
            <a:ext cx="2946400" cy="2067954"/>
            <a:chOff x="8693533" y="3783321"/>
            <a:chExt cx="2946400" cy="2067954"/>
          </a:xfrm>
        </p:grpSpPr>
        <p:sp>
          <p:nvSpPr>
            <p:cNvPr id="1895" name="Google Shape;1895;p78"/>
            <p:cNvSpPr/>
            <p:nvPr/>
          </p:nvSpPr>
          <p:spPr>
            <a:xfrm>
              <a:off x="8693533" y="3783321"/>
              <a:ext cx="2946400" cy="1224108"/>
            </a:xfrm>
            <a:prstGeom prst="rect">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spc="300">
                  <a:solidFill>
                    <a:schemeClr val="dk1"/>
                  </a:solidFill>
                  <a:latin typeface="Calibri"/>
                  <a:ea typeface="Calibri"/>
                  <a:cs typeface="Calibri"/>
                  <a:sym typeface="Calibri"/>
                </a:rPr>
                <a:t>Loại trừ được trì trệ, vẫn đảm bảo đa chương</a:t>
              </a:r>
              <a:endParaRPr sz="2000" spc="300">
                <a:solidFill>
                  <a:schemeClr val="dk1"/>
                </a:solidFill>
                <a:latin typeface="Calibri"/>
                <a:ea typeface="Calibri"/>
                <a:cs typeface="Calibri"/>
                <a:sym typeface="Calibri"/>
              </a:endParaRPr>
            </a:p>
          </p:txBody>
        </p:sp>
        <p:cxnSp>
          <p:nvCxnSpPr>
            <p:cNvPr id="1896" name="Google Shape;1896;p78"/>
            <p:cNvCxnSpPr>
              <a:endCxn id="1895" idx="3"/>
            </p:cNvCxnSpPr>
            <p:nvPr/>
          </p:nvCxnSpPr>
          <p:spPr>
            <a:xfrm rot="-5400000">
              <a:off x="10311683" y="4523025"/>
              <a:ext cx="1455900" cy="1200600"/>
            </a:xfrm>
            <a:prstGeom prst="bentConnector4">
              <a:avLst>
                <a:gd name="adj1" fmla="val -1921"/>
                <a:gd name="adj2" fmla="val 119042"/>
              </a:avLst>
            </a:prstGeom>
            <a:noFill/>
            <a:ln w="28575" cap="flat" cmpd="sng">
              <a:solidFill>
                <a:srgbClr val="C00000"/>
              </a:solidFill>
              <a:prstDash val="solid"/>
              <a:miter lim="800000"/>
              <a:headEnd type="none" w="sm" len="sm"/>
              <a:tailEnd type="triangle" w="med" len="med"/>
            </a:ln>
          </p:spPr>
        </p:cxnSp>
      </p:grpSp>
      <p:sp>
        <p:nvSpPr>
          <p:cNvPr id="1897" name="Google Shape;1897;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t>90</a:t>
            </a:fld>
            <a:endParaRPr spc="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884"/>
                                        </p:tgtEl>
                                        <p:attrNameLst>
                                          <p:attrName>style.visibility</p:attrName>
                                        </p:attrNameLst>
                                      </p:cBhvr>
                                      <p:to>
                                        <p:strVal val="visible"/>
                                      </p:to>
                                    </p:set>
                                    <p:animEffect transition="in" filter="wipe(up)">
                                      <p:cBhvr>
                                        <p:cTn id="11" dur="250"/>
                                        <p:tgtEl>
                                          <p:spTgt spid="18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88"/>
                                        </p:tgtEl>
                                        <p:attrNameLst>
                                          <p:attrName>style.visibility</p:attrName>
                                        </p:attrNameLst>
                                      </p:cBhvr>
                                      <p:to>
                                        <p:strVal val="visible"/>
                                      </p:to>
                                    </p:set>
                                    <p:animEffect transition="in" filter="wipe(left)">
                                      <p:cBhvr>
                                        <p:cTn id="16" dur="250"/>
                                        <p:tgtEl>
                                          <p:spTgt spid="18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894"/>
                                        </p:tgtEl>
                                        <p:attrNameLst>
                                          <p:attrName>style.visibility</p:attrName>
                                        </p:attrNameLst>
                                      </p:cBhvr>
                                      <p:to>
                                        <p:strVal val="visible"/>
                                      </p:to>
                                    </p:set>
                                    <p:animEffect transition="in" filter="wipe(down)">
                                      <p:cBhvr>
                                        <p:cTn id="21" dur="250"/>
                                        <p:tgtEl>
                                          <p:spTgt spid="1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E1EFD8"/>
        </a:solidFill>
        <a:effectLst/>
      </p:bgPr>
    </p:bg>
    <p:spTree>
      <p:nvGrpSpPr>
        <p:cNvPr id="1" name="Shape 1901"/>
        <p:cNvGrpSpPr/>
        <p:nvPr/>
      </p:nvGrpSpPr>
      <p:grpSpPr>
        <a:xfrm>
          <a:off x="0" y="0"/>
          <a:ext cx="0" cy="0"/>
          <a:chOff x="0" y="0"/>
          <a:chExt cx="0" cy="0"/>
        </a:xfrm>
      </p:grpSpPr>
      <p:grpSp>
        <p:nvGrpSpPr>
          <p:cNvPr id="1902" name="Google Shape;1902;p79"/>
          <p:cNvGrpSpPr/>
          <p:nvPr/>
        </p:nvGrpSpPr>
        <p:grpSpPr>
          <a:xfrm>
            <a:off x="1365430" y="-84244"/>
            <a:ext cx="5964284" cy="6524958"/>
            <a:chOff x="1484266" y="-742950"/>
            <a:chExt cx="8525208" cy="8525208"/>
          </a:xfrm>
        </p:grpSpPr>
        <p:pic>
          <p:nvPicPr>
            <p:cNvPr id="1903" name="Google Shape;1903;p79"/>
            <p:cNvPicPr preferRelativeResize="0"/>
            <p:nvPr/>
          </p:nvPicPr>
          <p:blipFill rotWithShape="1">
            <a:blip r:embed="rId3">
              <a:alphaModFix/>
            </a:blip>
            <a:srcRect/>
            <a:stretch/>
          </p:blipFill>
          <p:spPr>
            <a:xfrm>
              <a:off x="2320496" y="1371601"/>
              <a:ext cx="6821521" cy="3562350"/>
            </a:xfrm>
            <a:prstGeom prst="rect">
              <a:avLst/>
            </a:prstGeom>
            <a:noFill/>
            <a:ln>
              <a:noFill/>
            </a:ln>
          </p:spPr>
        </p:pic>
        <p:pic>
          <p:nvPicPr>
            <p:cNvPr id="1904" name="Google Shape;1904;p79"/>
            <p:cNvPicPr preferRelativeResize="0"/>
            <p:nvPr/>
          </p:nvPicPr>
          <p:blipFill rotWithShape="1">
            <a:blip r:embed="rId4">
              <a:alphaModFix/>
            </a:blip>
            <a:srcRect/>
            <a:stretch/>
          </p:blipFill>
          <p:spPr>
            <a:xfrm>
              <a:off x="1484266" y="-742950"/>
              <a:ext cx="8525208" cy="8525208"/>
            </a:xfrm>
            <a:prstGeom prst="rect">
              <a:avLst/>
            </a:prstGeom>
            <a:noFill/>
            <a:ln>
              <a:noFill/>
            </a:ln>
          </p:spPr>
        </p:pic>
      </p:grpSp>
      <p:sp>
        <p:nvSpPr>
          <p:cNvPr id="1906" name="Google Shape;1906;p79"/>
          <p:cNvSpPr/>
          <p:nvPr/>
        </p:nvSpPr>
        <p:spPr>
          <a:xfrm>
            <a:off x="0" y="5428343"/>
            <a:ext cx="12192000" cy="1429658"/>
          </a:xfrm>
          <a:prstGeom prst="rect">
            <a:avLst/>
          </a:prstGeom>
          <a:solidFill>
            <a:schemeClr val="accent2">
              <a:lumMod val="40000"/>
              <a:lumOff val="60000"/>
            </a:schemeClr>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4400" spc="300">
                <a:solidFill>
                  <a:schemeClr val="dk1"/>
                </a:solidFill>
                <a:latin typeface="Calibri" panose="020F0502020204030204" pitchFamily="34" charset="0"/>
                <a:ea typeface="Calibri"/>
                <a:cs typeface="Calibri" panose="020F0502020204030204" pitchFamily="34" charset="0"/>
                <a:sym typeface="Calibri"/>
              </a:rPr>
              <a:t>Củng cố kiến thức</a:t>
            </a:r>
            <a:endParaRPr sz="4400" spc="300">
              <a:solidFill>
                <a:schemeClr val="dk1"/>
              </a:solidFill>
              <a:latin typeface="Calibri" panose="020F0502020204030204" pitchFamily="34" charset="0"/>
              <a:ea typeface="Calibri"/>
              <a:cs typeface="Calibri" panose="020F0502020204030204" pitchFamily="34" charset="0"/>
              <a:sym typeface="Calibri"/>
            </a:endParaRPr>
          </a:p>
        </p:txBody>
      </p:sp>
      <p:grpSp>
        <p:nvGrpSpPr>
          <p:cNvPr id="1907" name="Google Shape;1907;p79"/>
          <p:cNvGrpSpPr/>
          <p:nvPr/>
        </p:nvGrpSpPr>
        <p:grpSpPr>
          <a:xfrm>
            <a:off x="7363683" y="736546"/>
            <a:ext cx="2988877" cy="1935503"/>
            <a:chOff x="7329714" y="746178"/>
            <a:chExt cx="2988877" cy="1935503"/>
          </a:xfrm>
        </p:grpSpPr>
        <p:sp>
          <p:nvSpPr>
            <p:cNvPr id="1908" name="Google Shape;1908;p79"/>
            <p:cNvSpPr/>
            <p:nvPr/>
          </p:nvSpPr>
          <p:spPr>
            <a:xfrm>
              <a:off x="7329714" y="746178"/>
              <a:ext cx="2988877" cy="1935503"/>
            </a:xfrm>
            <a:prstGeom prst="wedgeEllipseCallout">
              <a:avLst>
                <a:gd name="adj1" fmla="val 11400"/>
                <a:gd name="adj2" fmla="val 69065"/>
              </a:avLst>
            </a:prstGeom>
            <a:noFill/>
            <a:ln w="19050" cap="flat" cmpd="sng">
              <a:solidFill>
                <a:srgbClr val="C0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spc="300">
                <a:solidFill>
                  <a:schemeClr val="lt1"/>
                </a:solidFill>
                <a:latin typeface="Calibri" panose="020F0502020204030204" pitchFamily="34" charset="0"/>
                <a:ea typeface="Calibri"/>
                <a:cs typeface="Calibri" panose="020F0502020204030204" pitchFamily="34" charset="0"/>
                <a:sym typeface="Calibri"/>
              </a:endParaRPr>
            </a:p>
          </p:txBody>
        </p:sp>
        <p:sp>
          <p:nvSpPr>
            <p:cNvPr id="1909" name="Google Shape;1909;p79"/>
            <p:cNvSpPr txBox="1"/>
            <p:nvPr/>
          </p:nvSpPr>
          <p:spPr>
            <a:xfrm>
              <a:off x="7584806" y="1534175"/>
              <a:ext cx="247869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pc="300">
                  <a:solidFill>
                    <a:schemeClr val="dk1"/>
                  </a:solidFill>
                  <a:latin typeface="Calibri" panose="020F0502020204030204" pitchFamily="34" charset="0"/>
                  <a:ea typeface="Calibri"/>
                  <a:cs typeface="Calibri" panose="020F0502020204030204" pitchFamily="34" charset="0"/>
                  <a:sym typeface="Calibri"/>
                </a:rPr>
                <a:t>Wanna Play?</a:t>
              </a:r>
              <a:endParaRPr sz="2800" spc="30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1910" name="Google Shape;1910;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pc="300">
                <a:latin typeface="Calibri" panose="020F0502020204030204" pitchFamily="34" charset="0"/>
                <a:cs typeface="Calibri" panose="020F0502020204030204" pitchFamily="34" charset="0"/>
              </a:rPr>
              <a:t>91</a:t>
            </a:fld>
            <a:endParaRPr spc="3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9899BBB-4AF7-41C6-92BB-4534B58EC2E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00" b="90000" l="10000" r="90000">
                        <a14:foregroundMark x1="47563" y1="77083" x2="47563" y2="80667"/>
                        <a14:foregroundMark x1="52750" y1="77083" x2="52625" y2="80500"/>
                        <a14:foregroundMark x1="47250" y1="10167" x2="51500" y2="9500"/>
                      </a14:backgroundRemoval>
                    </a14:imgEffect>
                  </a14:imgLayer>
                </a14:imgProps>
              </a:ext>
            </a:extLst>
          </a:blip>
          <a:stretch>
            <a:fillRect/>
          </a:stretch>
        </p:blipFill>
        <p:spPr>
          <a:xfrm>
            <a:off x="7208528" y="2760185"/>
            <a:ext cx="4378378" cy="328378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93104" y="4693643"/>
            <a:ext cx="5178772" cy="923330"/>
          </a:xfrm>
          <a:prstGeom prst="rect">
            <a:avLst/>
          </a:prstGeom>
          <a:noFill/>
        </p:spPr>
        <p:txBody>
          <a:bodyPr wrap="square" rtlCol="0">
            <a:spAutoFit/>
          </a:bodyPr>
          <a:lstStyle/>
          <a:p>
            <a:r>
              <a:rPr lang="en-US" sz="5400" b="1" spc="300"/>
              <a:t>THANK </a:t>
            </a:r>
            <a:r>
              <a:rPr lang="en-US" sz="5400" b="1" spc="300">
                <a:solidFill>
                  <a:srgbClr val="FF0000"/>
                </a:solidFill>
              </a:rPr>
              <a:t>YOU</a:t>
            </a:r>
          </a:p>
        </p:txBody>
      </p:sp>
      <p:sp>
        <p:nvSpPr>
          <p:cNvPr id="7" name="TextBox 6"/>
          <p:cNvSpPr txBox="1"/>
          <p:nvPr/>
        </p:nvSpPr>
        <p:spPr>
          <a:xfrm>
            <a:off x="4729318" y="4299581"/>
            <a:ext cx="1609053" cy="523220"/>
          </a:xfrm>
          <a:prstGeom prst="rect">
            <a:avLst/>
          </a:prstGeom>
          <a:noFill/>
        </p:spPr>
        <p:txBody>
          <a:bodyPr wrap="square" rtlCol="0">
            <a:spAutoFit/>
          </a:bodyPr>
          <a:lstStyle/>
          <a:p>
            <a:r>
              <a:rPr lang="en-US" sz="2800" i="1">
                <a:solidFill>
                  <a:schemeClr val="accent3">
                    <a:lumMod val="50000"/>
                  </a:schemeClr>
                </a:solidFill>
              </a:rPr>
              <a:t>THANK</a:t>
            </a:r>
          </a:p>
        </p:txBody>
      </p:sp>
      <p:cxnSp>
        <p:nvCxnSpPr>
          <p:cNvPr id="9" name="Straight Connector 8"/>
          <p:cNvCxnSpPr/>
          <p:nvPr/>
        </p:nvCxnSpPr>
        <p:spPr>
          <a:xfrm flipH="1">
            <a:off x="6190780" y="4428739"/>
            <a:ext cx="14514" cy="10398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030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D88D13BDBAF50B418C399DBCD8E676D1" ma:contentTypeVersion="7" ma:contentTypeDescription="Tạo tài liệu mới." ma:contentTypeScope="" ma:versionID="ed6a3b0fd7c147132238264a812b46c3">
  <xsd:schema xmlns:xsd="http://www.w3.org/2001/XMLSchema" xmlns:xs="http://www.w3.org/2001/XMLSchema" xmlns:p="http://schemas.microsoft.com/office/2006/metadata/properties" xmlns:ns2="308a25b5-ed61-487c-a85a-be9b85209b42" targetNamespace="http://schemas.microsoft.com/office/2006/metadata/properties" ma:root="true" ma:fieldsID="d243475efed4bf5588c4e46248967054" ns2:_="">
    <xsd:import namespace="308a25b5-ed61-487c-a85a-be9b85209b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8a25b5-ed61-487c-a85a-be9b85209b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3AD85F-EF7F-4916-923F-2CE24C5AB619}">
  <ds:schemaRefs>
    <ds:schemaRef ds:uri="308a25b5-ed61-487c-a85a-be9b85209b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BF89EE-9F98-4689-9611-1D65F95008C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117875F-F459-4D6F-8BDC-9181A639EC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92</Slides>
  <Notes>82</Notes>
  <HiddenSlides>0</HiddenSlides>
  <ScaleCrop>false</ScaleCrop>
  <HeadingPairs>
    <vt:vector size="4" baseType="variant">
      <vt:variant>
        <vt:lpstr>Theme</vt:lpstr>
      </vt:variant>
      <vt:variant>
        <vt:i4>2</vt:i4>
      </vt:variant>
      <vt:variant>
        <vt:lpstr>Slide Titles</vt:lpstr>
      </vt:variant>
      <vt:variant>
        <vt:i4>92</vt:i4>
      </vt:variant>
    </vt:vector>
  </HeadingPairs>
  <TitlesOfParts>
    <vt:vector size="94"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 có kích thước không bằng nhau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revision>1</cp:revision>
  <dcterms:created xsi:type="dcterms:W3CDTF">2021-08-21T11:07:50Z</dcterms:created>
  <dcterms:modified xsi:type="dcterms:W3CDTF">2021-12-24T14:36:21Z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0x010100D88D13BDBAF50B418C399DBCD8E676D1</vt:lpwstr>
  </property>
</Properties>
</file>